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modernComment_16D_5B3E9192.xml" ContentType="application/vnd.ms-powerpoint.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omments/modernComment_94A_6D54C34B.xml" ContentType="application/vnd.ms-powerpoint.comment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modernComment_960_C726412E.xml" ContentType="application/vnd.ms-powerpoint.comments+xml"/>
  <Override PartName="/ppt/notesSlides/notesSlide8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78" r:id="rId2"/>
    <p:sldId id="2413" r:id="rId3"/>
    <p:sldId id="2416" r:id="rId4"/>
    <p:sldId id="2417" r:id="rId5"/>
    <p:sldId id="2253" r:id="rId6"/>
    <p:sldId id="2462" r:id="rId7"/>
    <p:sldId id="2469" r:id="rId8"/>
    <p:sldId id="2458" r:id="rId9"/>
    <p:sldId id="2459" r:id="rId10"/>
    <p:sldId id="2460" r:id="rId11"/>
    <p:sldId id="2461" r:id="rId12"/>
    <p:sldId id="2457" r:id="rId13"/>
    <p:sldId id="2455" r:id="rId14"/>
    <p:sldId id="2463" r:id="rId15"/>
    <p:sldId id="2432" r:id="rId16"/>
    <p:sldId id="2341" r:id="rId17"/>
    <p:sldId id="2405" r:id="rId18"/>
    <p:sldId id="2430" r:id="rId19"/>
    <p:sldId id="2466" r:id="rId20"/>
    <p:sldId id="2474" r:id="rId21"/>
    <p:sldId id="700" r:id="rId22"/>
    <p:sldId id="2384" r:id="rId23"/>
    <p:sldId id="2470" r:id="rId24"/>
    <p:sldId id="2397" r:id="rId25"/>
    <p:sldId id="711" r:id="rId26"/>
    <p:sldId id="715" r:id="rId27"/>
    <p:sldId id="713" r:id="rId28"/>
    <p:sldId id="2472" r:id="rId29"/>
    <p:sldId id="721" r:id="rId30"/>
    <p:sldId id="2408" r:id="rId31"/>
    <p:sldId id="2473" r:id="rId32"/>
    <p:sldId id="2475" r:id="rId33"/>
    <p:sldId id="2410" r:id="rId34"/>
    <p:sldId id="2407" r:id="rId35"/>
    <p:sldId id="2431" r:id="rId36"/>
    <p:sldId id="2385" r:id="rId37"/>
    <p:sldId id="2386" r:id="rId38"/>
    <p:sldId id="727" r:id="rId39"/>
    <p:sldId id="2368" r:id="rId40"/>
    <p:sldId id="2371" r:id="rId41"/>
    <p:sldId id="2440" r:id="rId42"/>
    <p:sldId id="2398" r:id="rId43"/>
    <p:sldId id="2444" r:id="rId44"/>
    <p:sldId id="2445" r:id="rId45"/>
    <p:sldId id="2442" r:id="rId46"/>
    <p:sldId id="2352" r:id="rId47"/>
    <p:sldId id="2447" r:id="rId48"/>
    <p:sldId id="2464" r:id="rId49"/>
    <p:sldId id="2465" r:id="rId50"/>
    <p:sldId id="2449" r:id="rId51"/>
    <p:sldId id="2394" r:id="rId52"/>
    <p:sldId id="2360" r:id="rId53"/>
    <p:sldId id="2395" r:id="rId54"/>
    <p:sldId id="2356" r:id="rId55"/>
    <p:sldId id="340" r:id="rId56"/>
    <p:sldId id="2362" r:id="rId57"/>
    <p:sldId id="337" r:id="rId58"/>
    <p:sldId id="2437" r:id="rId59"/>
    <p:sldId id="2433" r:id="rId60"/>
    <p:sldId id="2436" r:id="rId61"/>
    <p:sldId id="2454" r:id="rId62"/>
    <p:sldId id="2152" r:id="rId63"/>
    <p:sldId id="2451" r:id="rId64"/>
    <p:sldId id="2158" r:id="rId65"/>
    <p:sldId id="2157" r:id="rId66"/>
    <p:sldId id="354" r:id="rId67"/>
    <p:sldId id="259" r:id="rId68"/>
    <p:sldId id="349" r:id="rId69"/>
    <p:sldId id="348" r:id="rId70"/>
    <p:sldId id="352" r:id="rId71"/>
    <p:sldId id="365" r:id="rId72"/>
    <p:sldId id="2153" r:id="rId73"/>
    <p:sldId id="2160" r:id="rId74"/>
    <p:sldId id="2142" r:id="rId75"/>
    <p:sldId id="2147" r:id="rId76"/>
    <p:sldId id="2476" r:id="rId77"/>
    <p:sldId id="2162" r:id="rId78"/>
    <p:sldId id="2186" r:id="rId79"/>
    <p:sldId id="2165" r:id="rId80"/>
    <p:sldId id="2149" r:id="rId81"/>
    <p:sldId id="2166" r:id="rId82"/>
    <p:sldId id="2187" r:id="rId83"/>
    <p:sldId id="2154" r:id="rId84"/>
    <p:sldId id="2155" r:id="rId85"/>
    <p:sldId id="2169" r:id="rId86"/>
    <p:sldId id="2184" r:id="rId87"/>
    <p:sldId id="2185" r:id="rId88"/>
    <p:sldId id="2188" r:id="rId89"/>
    <p:sldId id="2163" r:id="rId90"/>
    <p:sldId id="2453" r:id="rId91"/>
    <p:sldId id="2172" r:id="rId92"/>
    <p:sldId id="2177" r:id="rId93"/>
    <p:sldId id="2468" r:id="rId94"/>
    <p:sldId id="2140" r:id="rId95"/>
    <p:sldId id="2424" r:id="rId96"/>
    <p:sldId id="2378" r:id="rId97"/>
    <p:sldId id="1562" r:id="rId98"/>
    <p:sldId id="2344" r:id="rId99"/>
    <p:sldId id="2418" r:id="rId100"/>
    <p:sldId id="2423" r:id="rId101"/>
    <p:sldId id="2345" r:id="rId102"/>
    <p:sldId id="2415" r:id="rId103"/>
    <p:sldId id="2414" r:id="rId104"/>
    <p:sldId id="2456" r:id="rId105"/>
    <p:sldId id="2322" r:id="rId106"/>
    <p:sldId id="2426" r:id="rId107"/>
    <p:sldId id="2302" r:id="rId108"/>
    <p:sldId id="2108" r:id="rId109"/>
    <p:sldId id="2194" r:id="rId110"/>
    <p:sldId id="2402" r:id="rId111"/>
    <p:sldId id="2400" r:id="rId112"/>
    <p:sldId id="718" r:id="rId1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 id="{CC7901B2-AA95-7F71-1AE9-930C15FFDB5A}" name="Muhan Gao" initials="MG" userId="S::mgao38@jh.edu::d9422188-f87e-4b1a-b204-cc34f11d7e5e" providerId="AD"/>
  <p188:author id="{CCF597F8-0F90-52B1-F925-7EE32040DA8A}" name="Tianjian Li" initials="TL" userId="S::tli104@jh.edu::503e8ea7-3d63-4c0d-9464-605bc52cb3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4DE"/>
    <a:srgbClr val="FF5C00"/>
    <a:srgbClr val="E6FFE3"/>
    <a:srgbClr val="C6D6F5"/>
    <a:srgbClr val="00B000"/>
    <a:srgbClr val="E8FFE2"/>
    <a:srgbClr val="FF0000"/>
    <a:srgbClr val="000000"/>
    <a:srgbClr val="FFFFFF"/>
    <a:srgbClr val="F9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442D56-7CF7-6E46-8CFC-BA8CC53E52E5}" v="4438" dt="2025-04-21T15:47:52.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8"/>
    <p:restoredTop sz="78029"/>
  </p:normalViewPr>
  <p:slideViewPr>
    <p:cSldViewPr snapToGrid="0">
      <p:cViewPr>
        <p:scale>
          <a:sx n="98" d="100"/>
          <a:sy n="98" d="100"/>
        </p:scale>
        <p:origin x="680" y="432"/>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Proportional (τ = 1)</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2.67</c:v>
                </c:pt>
                <c:pt idx="1">
                  <c:v>3.1</c:v>
                </c:pt>
                <c:pt idx="2">
                  <c:v>4.2300000000000004</c:v>
                </c:pt>
                <c:pt idx="3">
                  <c:v>4.09</c:v>
                </c:pt>
                <c:pt idx="4">
                  <c:v>3.5225</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Uniform (τ = 100)</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3.02</c:v>
                </c:pt>
                <c:pt idx="1">
                  <c:v>2.88</c:v>
                </c:pt>
                <c:pt idx="2">
                  <c:v>2.76</c:v>
                </c:pt>
                <c:pt idx="3">
                  <c:v>3.01</c:v>
                </c:pt>
                <c:pt idx="4">
                  <c:v>2.9175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Order Matters (Choi et al., 2023)</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2.77</c:v>
                </c:pt>
                <c:pt idx="1">
                  <c:v>2.76</c:v>
                </c:pt>
                <c:pt idx="2">
                  <c:v>3.23</c:v>
                </c:pt>
                <c:pt idx="3">
                  <c:v>3.26</c:v>
                </c:pt>
                <c:pt idx="4">
                  <c:v>3.0049999999999999</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Unimax (Chung et al., 2023)</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2.98</c:v>
                </c:pt>
                <c:pt idx="1">
                  <c:v>2.91</c:v>
                </c:pt>
                <c:pt idx="2">
                  <c:v>2.85</c:v>
                </c:pt>
                <c:pt idx="3">
                  <c:v>3.06</c:v>
                </c:pt>
                <c:pt idx="4">
                  <c:v>2.95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6D_5B3E9192.xml><?xml version="1.0" encoding="utf-8"?>
<p188:cmLst xmlns:a="http://schemas.openxmlformats.org/drawingml/2006/main" xmlns:r="http://schemas.openxmlformats.org/officeDocument/2006/relationships" xmlns:p188="http://schemas.microsoft.com/office/powerpoint/2018/8/main">
  <p188:cm id="{14557CAC-E5D4-B14E-A096-194D726BFD4D}" authorId="{AC97BE05-7214-46BD-569F-A0959E827800}" created="2025-04-19T02:17:19.469">
    <pc:sldMkLst xmlns:pc="http://schemas.microsoft.com/office/powerpoint/2013/main/command">
      <pc:docMk/>
      <pc:sldMk cId="1530827154" sldId="365"/>
    </pc:sldMkLst>
    <p188:txBody>
      <a:bodyPr/>
      <a:lstStyle/>
      <a:p>
        <a:r>
          <a:rPr lang="en-US"/>
          <a:t>Add reference to the paper </a:t>
        </a:r>
      </a:p>
    </p188:txBody>
  </p188:cm>
</p188:cmLst>
</file>

<file path=ppt/comments/modernComment_94A_6D54C34B.xml><?xml version="1.0" encoding="utf-8"?>
<p188:cmLst xmlns:a="http://schemas.openxmlformats.org/drawingml/2006/main" xmlns:r="http://schemas.openxmlformats.org/officeDocument/2006/relationships" xmlns:p188="http://schemas.microsoft.com/office/powerpoint/2018/8/main">
  <p188:cm id="{5412B27F-5CB2-8444-8FE0-9231E16A625A}" authorId="{AC97BE05-7214-46BD-569F-A0959E827800}" status="resolved"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comments/modernComment_960_C726412E.xml><?xml version="1.0" encoding="utf-8"?>
<p188:cmLst xmlns:a="http://schemas.openxmlformats.org/drawingml/2006/main" xmlns:r="http://schemas.openxmlformats.org/officeDocument/2006/relationships" xmlns:p188="http://schemas.microsoft.com/office/powerpoint/2018/8/main">
  <p188:cm id="{F0648E46-EB59-8D4E-8018-3960814B4409}" authorId="{AC97BE05-7214-46BD-569F-A0959E827800}" created="2025-04-18T14:45:47.818">
    <pc:sldMkLst xmlns:pc="http://schemas.microsoft.com/office/powerpoint/2013/main/command">
      <pc:docMk/>
      <pc:sldMk cId="1266369481" sldId="2400"/>
    </pc:sldMkLst>
    <p188:txBody>
      <a:bodyPr/>
      <a:lstStyle/>
      <a:p>
        <a:r>
          <a:rPr lang="en-US"/>
          <a:t>It may be better to merge this into the next slide.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Thank you for having me! It's an honor to be back at here and see so many new faces! </a:t>
            </a: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a:p>
            <a:pPr rtl="0">
              <a:spcBef>
                <a:spcPts val="0"/>
              </a:spcBef>
              <a:spcAft>
                <a:spcPts val="0"/>
              </a:spcAft>
            </a:pPr>
            <a:endParaRPr lang="en-US" sz="1800" b="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DAF4-662D-C7B1-F329-EECD284E7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328C8-F9B1-A592-22BE-3CF7DE897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4E390-D305-4EC8-1F3C-D0CDBC2A3533}"/>
              </a:ext>
            </a:extLst>
          </p:cNvPr>
          <p:cNvSpPr>
            <a:spLocks noGrp="1"/>
          </p:cNvSpPr>
          <p:nvPr>
            <p:ph type="body" idx="1"/>
          </p:nvPr>
        </p:nvSpPr>
        <p:spPr/>
        <p:txBody>
          <a:bodyPr/>
          <a:lstStyle/>
          <a:p>
            <a:pPr marL="171450" indent="-171450">
              <a:buFont typeface="Arial" panose="020B0604020202020204" pitchFamily="34" charset="0"/>
              <a:buChar char="•"/>
            </a:pPr>
            <a:r>
              <a:rPr lang="en-US" dirty="0"/>
              <a:t>Generalist chatbots will remain brittle and hallucinatory (unless something miraculous changes in how build AI)</a:t>
            </a:r>
          </a:p>
          <a:p>
            <a:pPr marL="171450" indent="-171450">
              <a:buFont typeface="Arial" panose="020B0604020202020204" pitchFamily="34" charset="0"/>
              <a:buChar char="•"/>
            </a:pPr>
            <a:r>
              <a:rPr lang="en-US" dirty="0"/>
              <a:t>That’s just a reality that, in my opinion, we need to accept and live with.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Instead, it’s more helpful to think about how to “contain” LM brittleness (rather than solving it entirely, which might be impossible)</a:t>
            </a:r>
          </a:p>
          <a:p>
            <a:pPr marL="171450" indent="-171450">
              <a:buFont typeface="Arial" panose="020B0604020202020204" pitchFamily="34" charset="0"/>
              <a:buChar char="•"/>
            </a:pPr>
            <a:r>
              <a:rPr lang="en-US" dirty="0"/>
              <a:t>…</a:t>
            </a:r>
          </a:p>
        </p:txBody>
      </p:sp>
      <p:sp>
        <p:nvSpPr>
          <p:cNvPr id="4" name="Slide Number Placeholder 3">
            <a:extLst>
              <a:ext uri="{FF2B5EF4-FFF2-40B4-BE49-F238E27FC236}">
                <a16:creationId xmlns:a16="http://schemas.microsoft.com/office/drawing/2014/main" id="{B8F9BE8E-D9CD-7447-4063-2042B0CCBE38}"/>
              </a:ext>
            </a:extLst>
          </p:cNvPr>
          <p:cNvSpPr>
            <a:spLocks noGrp="1"/>
          </p:cNvSpPr>
          <p:nvPr>
            <p:ph type="sldNum" sz="quarter" idx="5"/>
          </p:nvPr>
        </p:nvSpPr>
        <p:spPr/>
        <p:txBody>
          <a:bodyPr/>
          <a:lstStyle/>
          <a:p>
            <a:fld id="{7E3EFFCD-2707-464E-8668-7D1BDDA9873E}" type="slidenum">
              <a:rPr lang="en-US" smtClean="0"/>
              <a:pPr/>
              <a:t>14</a:t>
            </a:fld>
            <a:endParaRPr lang="en-US"/>
          </a:p>
        </p:txBody>
      </p:sp>
    </p:spTree>
    <p:extLst>
      <p:ext uri="{BB962C8B-B14F-4D97-AF65-F5344CB8AC3E}">
        <p14:creationId xmlns:p14="http://schemas.microsoft.com/office/powerpoint/2010/main" val="35848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A219F-81FC-6CA6-6B45-EB273C7BF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611C8-50B6-62BD-B384-B82E6E4CC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5F8DC-9B51-EAE2-64D3-4D3B432E33A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Specifically, today I am going to discuss two topics. </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269D61A4-4DBB-2824-9A50-80FF0775D1EF}"/>
              </a:ext>
            </a:extLst>
          </p:cNvPr>
          <p:cNvSpPr>
            <a:spLocks noGrp="1"/>
          </p:cNvSpPr>
          <p:nvPr>
            <p:ph type="sldNum" sz="quarter" idx="5"/>
          </p:nvPr>
        </p:nvSpPr>
        <p:spPr/>
        <p:txBody>
          <a:bodyPr/>
          <a:lstStyle/>
          <a:p>
            <a:fld id="{7E3EFFCD-2707-464E-8668-7D1BDDA9873E}" type="slidenum">
              <a:rPr lang="en-US" smtClean="0"/>
              <a:pPr/>
              <a:t>15</a:t>
            </a:fld>
            <a:endParaRPr lang="en-US"/>
          </a:p>
        </p:txBody>
      </p:sp>
    </p:spTree>
    <p:extLst>
      <p:ext uri="{BB962C8B-B14F-4D97-AF65-F5344CB8AC3E}">
        <p14:creationId xmlns:p14="http://schemas.microsoft.com/office/powerpoint/2010/main" val="315396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so-called scaling laws are hiding so many nuances about data. </a:t>
            </a:r>
          </a:p>
          <a:p>
            <a:r>
              <a:rPr lang="en-US" dirty="0"/>
              <a:t>How is it distributed? What is it about? </a:t>
            </a:r>
          </a:p>
          <a:p>
            <a:r>
              <a:rPr lang="en-US" dirty="0"/>
              <a:t>These are basically aggregate statistics that show the overall trends, but there is so much more to our data that is now show by these trends.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a:t>
            </a:fld>
            <a:endParaRPr lang="en-US"/>
          </a:p>
        </p:txBody>
      </p:sp>
    </p:spTree>
    <p:extLst>
      <p:ext uri="{BB962C8B-B14F-4D97-AF65-F5344CB8AC3E}">
        <p14:creationId xmlns:p14="http://schemas.microsoft.com/office/powerpoint/2010/main" val="1129957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AD8A9-4B8F-C83E-B7E0-BDDAD3577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EA859-C451-268A-5AD7-F61BA2C20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0FFC6-C994-120A-AEC2-0EE376E06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56196B-5ADA-6CC1-F088-D739A046A779}"/>
              </a:ext>
            </a:extLst>
          </p:cNvPr>
          <p:cNvSpPr>
            <a:spLocks noGrp="1"/>
          </p:cNvSpPr>
          <p:nvPr>
            <p:ph type="sldNum" sz="quarter" idx="5"/>
          </p:nvPr>
        </p:nvSpPr>
        <p:spPr/>
        <p:txBody>
          <a:bodyPr/>
          <a:lstStyle/>
          <a:p>
            <a:fld id="{7E3EFFCD-2707-464E-8668-7D1BDDA9873E}" type="slidenum">
              <a:rPr lang="en-US" smtClean="0"/>
              <a:pPr/>
              <a:t>18</a:t>
            </a:fld>
            <a:endParaRPr lang="en-US"/>
          </a:p>
        </p:txBody>
      </p:sp>
    </p:spTree>
    <p:extLst>
      <p:ext uri="{BB962C8B-B14F-4D97-AF65-F5344CB8AC3E}">
        <p14:creationId xmlns:p14="http://schemas.microsoft.com/office/powerpoint/2010/main" val="419843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experimented with LLM, you've likely encountered descriptions similar to those presented here.</a:t>
            </a:r>
          </a:p>
          <a:p>
            <a:endParaRPr lang="en-US" dirty="0"/>
          </a:p>
          <a:p>
            <a:r>
              <a:rPr lang="en-US" dirty="0"/>
              <a:t>For competitive reasons, many LLM providers choose to keep their pre-training datasets confidential, opting instead to disclose a single knowledge cut-off date.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21</a:t>
            </a:fld>
            <a:endParaRPr lang="en-US"/>
          </a:p>
        </p:txBody>
      </p:sp>
    </p:spTree>
    <p:extLst>
      <p:ext uri="{BB962C8B-B14F-4D97-AF65-F5344CB8AC3E}">
        <p14:creationId xmlns:p14="http://schemas.microsoft.com/office/powerpoint/2010/main" val="399710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issues that I will discuss is about time. </a:t>
            </a:r>
          </a:p>
          <a:p>
            <a:endParaRPr lang="en-US" dirty="0"/>
          </a:p>
          <a:p>
            <a:r>
              <a:rPr lang="en-US" dirty="0"/>
              <a:t>When designing a language model, we train it on past data that is available on the web before a fixed cut off date, but we evaluate it on the examples of future. </a:t>
            </a:r>
          </a:p>
          <a:p>
            <a:r>
              <a:rPr lang="en-US" dirty="0"/>
              <a:t>Now it is well-understood that their performance degrades, the longer we move post the cut off date.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What about its quality </a:t>
            </a:r>
            <a:r>
              <a:rPr lang="en-US" sz="1200" b="1" dirty="0">
                <a:solidFill>
                  <a:schemeClr val="tx1"/>
                </a:solidFill>
                <a:latin typeface="Avenir Book" panose="02000503020000020003" pitchFamily="2" charset="0"/>
              </a:rPr>
              <a:t>before</a:t>
            </a:r>
            <a:r>
              <a:rPr lang="en-US" sz="1200" dirty="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Is their knowledge before the cutoff date consistently good?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22</a:t>
            </a:fld>
            <a:endParaRPr lang="en-US"/>
          </a:p>
        </p:txBody>
      </p:sp>
    </p:spTree>
    <p:extLst>
      <p:ext uri="{BB962C8B-B14F-4D97-AF65-F5344CB8AC3E}">
        <p14:creationId xmlns:p14="http://schemas.microsoft.com/office/powerpoint/2010/main" val="409137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E7C7-E4CD-85AA-DC98-6BFA139B4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E1986-2B24-C8D0-AA11-061F92595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E581-27C5-A34A-C4D6-E52AA1429991}"/>
              </a:ext>
            </a:extLst>
          </p:cNvPr>
          <p:cNvSpPr>
            <a:spLocks noGrp="1"/>
          </p:cNvSpPr>
          <p:nvPr>
            <p:ph type="body" idx="1"/>
          </p:nvPr>
        </p:nvSpPr>
        <p:spPr/>
        <p:txBody>
          <a:bodyPr/>
          <a:lstStyle/>
          <a:p>
            <a:r>
              <a:rPr lang="en-US" dirty="0"/>
              <a:t>-  …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a:p>
            <a:pPr marL="171450" indent="-171450">
              <a:buFontTx/>
              <a:buChar char="-"/>
            </a:pPr>
            <a:endParaRPr lang="en-US" dirty="0"/>
          </a:p>
          <a:p>
            <a:pPr marL="171450" indent="-171450">
              <a:buFontTx/>
              <a:buChar char="-"/>
            </a:pPr>
            <a:r>
              <a:rPr lang="en-US" dirty="0"/>
              <a:t>To address these questions, we define the concept of an "effective cut-off" for an LLM ….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C6A1441-72E4-87D7-87B0-355327A1CF75}"/>
              </a:ext>
            </a:extLst>
          </p:cNvPr>
          <p:cNvSpPr>
            <a:spLocks noGrp="1"/>
          </p:cNvSpPr>
          <p:nvPr>
            <p:ph type="sldNum" sz="quarter" idx="5"/>
          </p:nvPr>
        </p:nvSpPr>
        <p:spPr/>
        <p:txBody>
          <a:bodyPr/>
          <a:lstStyle/>
          <a:p>
            <a:fld id="{EF79F371-3862-4534-BA58-4E7EFD6CBEB2}" type="slidenum">
              <a:rPr lang="en-US" smtClean="0"/>
              <a:t>23</a:t>
            </a:fld>
            <a:endParaRPr lang="en-US"/>
          </a:p>
        </p:txBody>
      </p:sp>
    </p:spTree>
    <p:extLst>
      <p:ext uri="{BB962C8B-B14F-4D97-AF65-F5344CB8AC3E}">
        <p14:creationId xmlns:p14="http://schemas.microsoft.com/office/powerpoint/2010/main" val="76477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864DA51-025E-308A-BDA3-88A33A5D2A11}"/>
            </a:ext>
          </a:extLst>
        </p:cNvPr>
        <p:cNvGrpSpPr/>
        <p:nvPr/>
      </p:nvGrpSpPr>
      <p:grpSpPr>
        <a:xfrm>
          <a:off x="0" y="0"/>
          <a:ext cx="0" cy="0"/>
          <a:chOff x="0" y="0"/>
          <a:chExt cx="0" cy="0"/>
        </a:xfrm>
      </p:grpSpPr>
      <p:sp>
        <p:nvSpPr>
          <p:cNvPr id="201" name="Google Shape;201;g1eee7240434_0_284:notes">
            <a:extLst>
              <a:ext uri="{FF2B5EF4-FFF2-40B4-BE49-F238E27FC236}">
                <a16:creationId xmlns:a16="http://schemas.microsoft.com/office/drawing/2014/main" id="{154866FF-6B4F-D98E-AC70-248497D51E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ee7240434_0_284:notes">
            <a:extLst>
              <a:ext uri="{FF2B5EF4-FFF2-40B4-BE49-F238E27FC236}">
                <a16:creationId xmlns:a16="http://schemas.microsoft.com/office/drawing/2014/main" id="{9173FB3D-2BF4-A0C1-583D-5B8AE17F6B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335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a:p>
            <a:pPr marL="171450" indent="-171450">
              <a:buFontTx/>
              <a:buChar char="-"/>
            </a:pPr>
            <a:endParaRPr lang="en-US" dirty="0"/>
          </a:p>
          <a:p>
            <a:pPr marL="171450" indent="-171450">
              <a:buFontTx/>
              <a:buChar char="-"/>
            </a:pPr>
            <a:r>
              <a:rPr lang="en-US" dirty="0"/>
              <a:t>To address these questions, we define the concept of an "effective cut-off" for an LLM ….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25</a:t>
            </a:fld>
            <a:endParaRPr lang="en-US"/>
          </a:p>
        </p:txBody>
      </p:sp>
    </p:spTree>
    <p:extLst>
      <p:ext uri="{BB962C8B-B14F-4D97-AF65-F5344CB8AC3E}">
        <p14:creationId xmlns:p14="http://schemas.microsoft.com/office/powerpoint/2010/main" val="3285976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investigate this, we estimate effective cut-offs by creating time-spanning datasets and measuring perplexity across the data, identifying effective cut-offs from these measurements. Importantly, our method for estimating effective cut-offs does not require access to the model's pre-trained data, although we later verify our results using ground truth data.</a:t>
            </a:r>
          </a:p>
          <a:p>
            <a:endParaRPr lang="en-US" dirty="0"/>
          </a:p>
          <a:p>
            <a:r>
              <a:rPr lang="en-US" dirty="0"/>
              <a:t>We constructed a dataset from Wikipedia, we collected the 5,000 most edited topics by edit number and scraped versions of these documents monthly from April 2016 to April 2023. This resulted in a total of 5,000 topics over 84 months, forming the </a:t>
            </a:r>
            <a:r>
              <a:rPr lang="en-US" dirty="0" err="1"/>
              <a:t>WikiSpan</a:t>
            </a:r>
            <a:r>
              <a:rPr lang="en-US" dirty="0"/>
              <a:t> dataset. A document in </a:t>
            </a:r>
            <a:r>
              <a:rPr lang="en-US" dirty="0" err="1"/>
              <a:t>WikiSpan</a:t>
            </a:r>
            <a:r>
              <a:rPr lang="en-US" dirty="0"/>
              <a:t> is simply a version of a Wikipedia topic at a specific time.</a:t>
            </a:r>
          </a:p>
          <a:p>
            <a:endParaRPr lang="en-US" dirty="0"/>
          </a:p>
          <a:p>
            <a:r>
              <a:rPr lang="en-US" dirty="0"/>
              <a:t>I’ll also note that … </a:t>
            </a:r>
          </a:p>
        </p:txBody>
      </p:sp>
      <p:sp>
        <p:nvSpPr>
          <p:cNvPr id="4" name="Slide Number Placeholder 3"/>
          <p:cNvSpPr>
            <a:spLocks noGrp="1"/>
          </p:cNvSpPr>
          <p:nvPr>
            <p:ph type="sldNum" sz="quarter" idx="5"/>
          </p:nvPr>
        </p:nvSpPr>
        <p:spPr/>
        <p:txBody>
          <a:bodyPr/>
          <a:lstStyle/>
          <a:p>
            <a:fld id="{EF79F371-3862-4534-BA58-4E7EFD6CBEB2}" type="slidenum">
              <a:rPr lang="en-US" smtClean="0"/>
              <a:t>26</a:t>
            </a:fld>
            <a:endParaRPr lang="en-US"/>
          </a:p>
        </p:txBody>
      </p:sp>
    </p:spTree>
    <p:extLst>
      <p:ext uri="{BB962C8B-B14F-4D97-AF65-F5344CB8AC3E}">
        <p14:creationId xmlns:p14="http://schemas.microsoft.com/office/powerpoint/2010/main" val="2954650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 mentioned, I graduated from Penn in 2019 (6 years ago). </a:t>
            </a:r>
          </a:p>
          <a:p>
            <a:r>
              <a:rPr lang="en-US" dirty="0"/>
              <a:t>Here you can see me, Dan and Dr Ben Franklin, in old days.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a:t>
            </a:fld>
            <a:endParaRPr lang="en-US"/>
          </a:p>
        </p:txBody>
      </p:sp>
    </p:spTree>
    <p:extLst>
      <p:ext uri="{BB962C8B-B14F-4D97-AF65-F5344CB8AC3E}">
        <p14:creationId xmlns:p14="http://schemas.microsoft.com/office/powerpoint/2010/main" val="3366618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document in </a:t>
            </a:r>
            <a:r>
              <a:rPr lang="en-US" dirty="0" err="1"/>
              <a:t>WikiSpan</a:t>
            </a:r>
            <a:r>
              <a:rPr lang="en-US" dirty="0"/>
              <a:t> is simply a version of a Wikipedia topic T at time M. </a:t>
            </a:r>
          </a:p>
          <a:p>
            <a:endParaRPr lang="en-US" dirty="0"/>
          </a:p>
          <a:p>
            <a:r>
              <a:rPr lang="en-US" dirty="0"/>
              <a:t>For each topic, we measured the perplexity of the first 512 tokens across all months, allowing us to generate perplexity curves. </a:t>
            </a:r>
          </a:p>
          <a:p>
            <a:r>
              <a:rPr lang="en-US" dirty="0"/>
              <a:t>For example, the perplexity of the Wikipedia topic "Liverpool" under the Pythia model is shown here, with each point representing the perplexity of a document at a specific date.</a:t>
            </a:r>
          </a:p>
        </p:txBody>
      </p:sp>
      <p:sp>
        <p:nvSpPr>
          <p:cNvPr id="4" name="Slide Number Placeholder 3"/>
          <p:cNvSpPr>
            <a:spLocks noGrp="1"/>
          </p:cNvSpPr>
          <p:nvPr>
            <p:ph type="sldNum" sz="quarter" idx="5"/>
          </p:nvPr>
        </p:nvSpPr>
        <p:spPr/>
        <p:txBody>
          <a:bodyPr/>
          <a:lstStyle/>
          <a:p>
            <a:fld id="{EF79F371-3862-4534-BA58-4E7EFD6CBEB2}" type="slidenum">
              <a:rPr lang="en-US" smtClean="0"/>
              <a:t>27</a:t>
            </a:fld>
            <a:endParaRPr lang="en-US"/>
          </a:p>
        </p:txBody>
      </p:sp>
    </p:spTree>
    <p:extLst>
      <p:ext uri="{BB962C8B-B14F-4D97-AF65-F5344CB8AC3E}">
        <p14:creationId xmlns:p14="http://schemas.microsoft.com/office/powerpoint/2010/main" val="2989127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results: We first consider models trained on C4. The first model is </a:t>
            </a:r>
            <a:r>
              <a:rPr lang="en-US" dirty="0" err="1"/>
              <a:t>RedPajamas</a:t>
            </a:r>
            <a:r>
              <a:rPr lang="en-US" dirty="0"/>
              <a:t>, which uses w Wikipedia dump from March 2023 dump, which we take as the reported cut-off date. </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29</a:t>
            </a:fld>
            <a:endParaRPr lang="en-US"/>
          </a:p>
        </p:txBody>
      </p:sp>
    </p:spTree>
    <p:extLst>
      <p:ext uri="{BB962C8B-B14F-4D97-AF65-F5344CB8AC3E}">
        <p14:creationId xmlns:p14="http://schemas.microsoft.com/office/powerpoint/2010/main" val="4026306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42FB0-0928-8448-2659-1FB05F30B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3407-4AC8-AEE5-AF4C-CE0C5BB45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AAE7C-2728-A6C7-C40F-9FA03AC12B72}"/>
              </a:ext>
            </a:extLst>
          </p:cNvPr>
          <p:cNvSpPr>
            <a:spLocks noGrp="1"/>
          </p:cNvSpPr>
          <p:nvPr>
            <p:ph type="body" idx="1"/>
          </p:nvPr>
        </p:nvSpPr>
        <p:spPr/>
        <p:txBody>
          <a:bodyPr/>
          <a:lstStyle/>
          <a:p>
            <a:r>
              <a:rPr lang="en-US" dirty="0"/>
              <a:t>Here is the results: … </a:t>
            </a:r>
          </a:p>
          <a:p>
            <a:endParaRPr lang="en-US" dirty="0"/>
          </a:p>
          <a:p>
            <a:r>
              <a:rPr lang="en-US" dirty="0"/>
              <a:t>Our results show that </a:t>
            </a:r>
            <a:r>
              <a:rPr lang="en-US" dirty="0" err="1"/>
              <a:t>whilethe</a:t>
            </a:r>
            <a:r>
              <a:rPr lang="en-US" dirty="0"/>
              <a:t> effective cut-off is much earlier than the claimed cut-off dated, around mid-2019.</a:t>
            </a:r>
          </a:p>
          <a:p>
            <a:endParaRPr lang="en-US" dirty="0"/>
          </a:p>
        </p:txBody>
      </p:sp>
      <p:sp>
        <p:nvSpPr>
          <p:cNvPr id="4" name="Slide Number Placeholder 3">
            <a:extLst>
              <a:ext uri="{FF2B5EF4-FFF2-40B4-BE49-F238E27FC236}">
                <a16:creationId xmlns:a16="http://schemas.microsoft.com/office/drawing/2014/main" id="{BEBC69A8-0467-2627-9030-9B8D0FC746C9}"/>
              </a:ext>
            </a:extLst>
          </p:cNvPr>
          <p:cNvSpPr>
            <a:spLocks noGrp="1"/>
          </p:cNvSpPr>
          <p:nvPr>
            <p:ph type="sldNum" sz="quarter" idx="5"/>
          </p:nvPr>
        </p:nvSpPr>
        <p:spPr/>
        <p:txBody>
          <a:bodyPr/>
          <a:lstStyle/>
          <a:p>
            <a:fld id="{EF79F371-3862-4534-BA58-4E7EFD6CBEB2}" type="slidenum">
              <a:rPr lang="en-US" smtClean="0"/>
              <a:t>30</a:t>
            </a:fld>
            <a:endParaRPr lang="en-US"/>
          </a:p>
        </p:txBody>
      </p:sp>
    </p:spTree>
    <p:extLst>
      <p:ext uri="{BB962C8B-B14F-4D97-AF65-F5344CB8AC3E}">
        <p14:creationId xmlns:p14="http://schemas.microsoft.com/office/powerpoint/2010/main" val="3505671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0B8A-29CE-C684-76C3-5DCD93FCD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DB857-3206-A358-4B52-21DB066D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69828-0337-3EB8-DFAD-50CCD4787E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Finally, we identify the effective cut-offs of these models as the argument of the relative perplexity curves, indicated by the red line.</a:t>
            </a: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19014095-98FC-9C40-7FE1-9B31F276E4BB}"/>
              </a:ext>
            </a:extLst>
          </p:cNvPr>
          <p:cNvSpPr>
            <a:spLocks noGrp="1"/>
          </p:cNvSpPr>
          <p:nvPr>
            <p:ph type="sldNum" sz="quarter" idx="5"/>
          </p:nvPr>
        </p:nvSpPr>
        <p:spPr/>
        <p:txBody>
          <a:bodyPr/>
          <a:lstStyle/>
          <a:p>
            <a:fld id="{EF79F371-3862-4534-BA58-4E7EFD6CBEB2}" type="slidenum">
              <a:rPr lang="en-US" smtClean="0"/>
              <a:t>31</a:t>
            </a:fld>
            <a:endParaRPr lang="en-US"/>
          </a:p>
        </p:txBody>
      </p:sp>
    </p:spTree>
    <p:extLst>
      <p:ext uri="{BB962C8B-B14F-4D97-AF65-F5344CB8AC3E}">
        <p14:creationId xmlns:p14="http://schemas.microsoft.com/office/powerpoint/2010/main" val="3451767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52A29-E868-3AD8-54C2-A7630A3E4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E6354-1A99-E91D-3601-82254BFEF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5899A-8F6B-9E3A-6FBE-665509BCCAF8}"/>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BEDCE48B-6675-4A9E-9A2F-D472269E451B}"/>
              </a:ext>
            </a:extLst>
          </p:cNvPr>
          <p:cNvSpPr>
            <a:spLocks noGrp="1"/>
          </p:cNvSpPr>
          <p:nvPr>
            <p:ph type="sldNum" sz="quarter" idx="5"/>
          </p:nvPr>
        </p:nvSpPr>
        <p:spPr/>
        <p:txBody>
          <a:bodyPr/>
          <a:lstStyle/>
          <a:p>
            <a:fld id="{EF79F371-3862-4534-BA58-4E7EFD6CBEB2}" type="slidenum">
              <a:rPr lang="en-US" smtClean="0"/>
              <a:t>32</a:t>
            </a:fld>
            <a:endParaRPr lang="en-US"/>
          </a:p>
        </p:txBody>
      </p:sp>
    </p:spTree>
    <p:extLst>
      <p:ext uri="{BB962C8B-B14F-4D97-AF65-F5344CB8AC3E}">
        <p14:creationId xmlns:p14="http://schemas.microsoft.com/office/powerpoint/2010/main" val="4126882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AA7C-78C7-D15C-1DB3-D2FBAE6FF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B0F9-C71F-5FB4-876C-9FED50F60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127C-D0CB-29BC-C352-A1FB495D8B83}"/>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DF29FAAA-20DF-FFD0-A9DC-D74F0BBF6382}"/>
              </a:ext>
            </a:extLst>
          </p:cNvPr>
          <p:cNvSpPr>
            <a:spLocks noGrp="1"/>
          </p:cNvSpPr>
          <p:nvPr>
            <p:ph type="sldNum" sz="quarter" idx="5"/>
          </p:nvPr>
        </p:nvSpPr>
        <p:spPr/>
        <p:txBody>
          <a:bodyPr/>
          <a:lstStyle/>
          <a:p>
            <a:fld id="{EF79F371-3862-4534-BA58-4E7EFD6CBEB2}" type="slidenum">
              <a:rPr lang="en-US" smtClean="0"/>
              <a:t>33</a:t>
            </a:fld>
            <a:endParaRPr lang="en-US"/>
          </a:p>
        </p:txBody>
      </p:sp>
    </p:spTree>
    <p:extLst>
      <p:ext uri="{BB962C8B-B14F-4D97-AF65-F5344CB8AC3E}">
        <p14:creationId xmlns:p14="http://schemas.microsoft.com/office/powerpoint/2010/main" val="229458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35A7-1DB6-6180-C796-1BEA0C00E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97A7E-9AB3-7D4C-8153-770C91C02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F75B4-164F-A0FF-DB99-62E4D4E096D4}"/>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5817EB47-7A61-A60D-BA60-30DE5236927E}"/>
              </a:ext>
            </a:extLst>
          </p:cNvPr>
          <p:cNvSpPr>
            <a:spLocks noGrp="1"/>
          </p:cNvSpPr>
          <p:nvPr>
            <p:ph type="sldNum" sz="quarter" idx="5"/>
          </p:nvPr>
        </p:nvSpPr>
        <p:spPr/>
        <p:txBody>
          <a:bodyPr/>
          <a:lstStyle/>
          <a:p>
            <a:fld id="{EF79F371-3862-4534-BA58-4E7EFD6CBEB2}" type="slidenum">
              <a:rPr lang="en-US" smtClean="0"/>
              <a:t>34</a:t>
            </a:fld>
            <a:endParaRPr lang="en-US"/>
          </a:p>
        </p:txBody>
      </p:sp>
    </p:spTree>
    <p:extLst>
      <p:ext uri="{BB962C8B-B14F-4D97-AF65-F5344CB8AC3E}">
        <p14:creationId xmlns:p14="http://schemas.microsoft.com/office/powerpoint/2010/main" val="314782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central question: Why do discrepancies between effective and reported cut-offs exist, and why do they only occur in some language models?</a:t>
            </a:r>
          </a:p>
          <a:p>
            <a:endParaRPr lang="en-US" dirty="0"/>
          </a:p>
          <a:p>
            <a:r>
              <a:rPr lang="en-US" dirty="0"/>
              <a:t>To answer this, we conducted a thorough investigation into available pre-training datasets, indexing over 4 trillion tokens.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35</a:t>
            </a:fld>
            <a:endParaRPr lang="en-US"/>
          </a:p>
        </p:txBody>
      </p:sp>
    </p:spTree>
    <p:extLst>
      <p:ext uri="{BB962C8B-B14F-4D97-AF65-F5344CB8AC3E}">
        <p14:creationId xmlns:p14="http://schemas.microsoft.com/office/powerpoint/2010/main" val="2669022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ideal expectation here is to have a flat line. Basically, all the past data should be equally known to the model. </a:t>
            </a:r>
          </a:p>
          <a:p>
            <a:endParaRPr lang="en-US"/>
          </a:p>
          <a:p>
            <a:r>
              <a:rPr lang="en-US"/>
              <a:t>Another acceptable hypothesis is that the model should be better at recent data (just before cutoff), compared to the older data.</a:t>
            </a:r>
          </a:p>
          <a:p>
            <a:endParaRPr lang="en-US"/>
          </a:p>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36</a:t>
            </a:fld>
            <a:endParaRPr lang="en-US"/>
          </a:p>
        </p:txBody>
      </p:sp>
    </p:spTree>
    <p:extLst>
      <p:ext uri="{BB962C8B-B14F-4D97-AF65-F5344CB8AC3E}">
        <p14:creationId xmlns:p14="http://schemas.microsoft.com/office/powerpoint/2010/main" val="3973697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Non-trivial amount of old/stale data inside pre-training data. </a:t>
            </a:r>
          </a:p>
          <a:p>
            <a:endParaRPr lang="en-US"/>
          </a:p>
          <a:p>
            <a:r>
              <a:rPr lang="en-US"/>
              <a:t>Depending on which pre-training corpus you look at, you may see more older than data than newer ones. </a:t>
            </a:r>
          </a:p>
          <a:p>
            <a:r>
              <a:rPr lang="en-US"/>
              <a:t>Why is this happening? </a:t>
            </a:r>
          </a:p>
          <a:p>
            <a:pPr marL="171450" indent="-171450">
              <a:buFont typeface="Arial" panose="020B0604020202020204" pitchFamily="34" charset="0"/>
              <a:buChar char="•"/>
            </a:pPr>
            <a:r>
              <a:rPr lang="en-US"/>
              <a:t>Part of the issue is that, dealing with pre-training data is challenging. It’s hard to balance for older and newer data. </a:t>
            </a:r>
          </a:p>
          <a:p>
            <a:pPr marL="171450" indent="-171450">
              <a:buFont typeface="Arial" panose="020B0604020202020204" pitchFamily="34" charset="0"/>
              <a:buChar char="•"/>
            </a:pPr>
            <a:r>
              <a:rPr lang="en-US"/>
              <a:t>Part of the issue is the urge to scale. We need more data to scale. It’s better to have more data, then less data</a:t>
            </a:r>
          </a:p>
        </p:txBody>
      </p:sp>
      <p:sp>
        <p:nvSpPr>
          <p:cNvPr id="4" name="Slide Number Placeholder 3"/>
          <p:cNvSpPr>
            <a:spLocks noGrp="1"/>
          </p:cNvSpPr>
          <p:nvPr>
            <p:ph type="sldNum" sz="quarter" idx="5"/>
          </p:nvPr>
        </p:nvSpPr>
        <p:spPr/>
        <p:txBody>
          <a:bodyPr/>
          <a:lstStyle/>
          <a:p>
            <a:fld id="{7E3EFFCD-2707-464E-8668-7D1BDDA9873E}" type="slidenum">
              <a:rPr lang="en-US" smtClean="0"/>
              <a:pPr/>
              <a:t>37</a:t>
            </a:fld>
            <a:endParaRPr lang="en-US"/>
          </a:p>
        </p:txBody>
      </p:sp>
    </p:spTree>
    <p:extLst>
      <p:ext uri="{BB962C8B-B14F-4D97-AF65-F5344CB8AC3E}">
        <p14:creationId xmlns:p14="http://schemas.microsoft.com/office/powerpoint/2010/main" val="392940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cover page of my PhD thesis. </a:t>
            </a:r>
          </a:p>
          <a:p>
            <a:r>
              <a:rPr lang="en-US" dirty="0"/>
              <a:t>As you can see from the title, the majority of my PhD was about reasoning (a topic that is extremely hot these days). </a:t>
            </a:r>
          </a:p>
          <a:p>
            <a:r>
              <a:rPr lang="en-US" dirty="0"/>
              <a:t>And we studied in the context of question answering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a:t>
            </a:fld>
            <a:endParaRPr lang="en-US"/>
          </a:p>
        </p:txBody>
      </p:sp>
    </p:spTree>
    <p:extLst>
      <p:ext uri="{BB962C8B-B14F-4D97-AF65-F5344CB8AC3E}">
        <p14:creationId xmlns:p14="http://schemas.microsoft.com/office/powerpoint/2010/main" val="2955748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partially because the relative size of CommonCrawl data in the Pile is much less compared to modern LLM training corpuses. The Pile included tiny fractions of several dumps while many LLMs now use from 5 – 20 full dumps.</a:t>
            </a:r>
          </a:p>
          <a:p>
            <a:endParaRPr lang="en-US" dirty="0"/>
          </a:p>
          <a:p>
            <a:r>
              <a:rPr lang="en-US" dirty="0"/>
              <a:t>The two factors compound on one another. The use of CommonCrawl dumps results in older versions of resources getting included in pretraining data, and deduplication pipelines are empirically fail to detect these older versions</a:t>
            </a:r>
          </a:p>
          <a:p>
            <a:endParaRPr lang="en-US" dirty="0"/>
          </a:p>
          <a:p>
            <a:r>
              <a:rPr lang="en-US" dirty="0"/>
              <a:t>Thus, the effective cutoffs of modern LLMs often differ from their reported cutoffs by a period of many years</a:t>
            </a:r>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38</a:t>
            </a:fld>
            <a:endParaRPr lang="en-US"/>
          </a:p>
        </p:txBody>
      </p:sp>
    </p:spTree>
    <p:extLst>
      <p:ext uri="{BB962C8B-B14F-4D97-AF65-F5344CB8AC3E}">
        <p14:creationId xmlns:p14="http://schemas.microsoft.com/office/powerpoint/2010/main" val="2136376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issue that we do not see in the scaling laws trends is the long-tail phenomenon. </a:t>
            </a:r>
          </a:p>
          <a:p>
            <a:r>
              <a:rPr lang="en-US"/>
              <a:t> - There are many things (concepts, languages, ideas) that are infrequent in the world and in the pretraining data of LLMs.</a:t>
            </a:r>
          </a:p>
          <a:p>
            <a:endParaRPr lang="en-US"/>
          </a:p>
          <a:p>
            <a:r>
              <a:rPr lang="en-US"/>
              <a:t>Let's see a concrete example of this.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39</a:t>
            </a:fld>
            <a:endParaRPr lang="en-US"/>
          </a:p>
        </p:txBody>
      </p:sp>
    </p:spTree>
    <p:extLst>
      <p:ext uri="{BB962C8B-B14F-4D97-AF65-F5344CB8AC3E}">
        <p14:creationId xmlns:p14="http://schemas.microsoft.com/office/powerpoint/2010/main" val="343110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3EFFCD-2707-464E-8668-7D1BDDA9873E}" type="slidenum">
              <a:rPr lang="en-US" smtClean="0"/>
              <a:pPr/>
              <a:t>40</a:t>
            </a:fld>
            <a:endParaRPr lang="en-US"/>
          </a:p>
        </p:txBody>
      </p:sp>
    </p:spTree>
    <p:extLst>
      <p:ext uri="{BB962C8B-B14F-4D97-AF65-F5344CB8AC3E}">
        <p14:creationId xmlns:p14="http://schemas.microsoft.com/office/powerpoint/2010/main" val="4194915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E62E8C53-3A6C-7086-A0CD-D2C4F1D5C7BA}"/>
            </a:ext>
          </a:extLst>
        </p:cNvPr>
        <p:cNvGrpSpPr/>
        <p:nvPr/>
      </p:nvGrpSpPr>
      <p:grpSpPr>
        <a:xfrm>
          <a:off x="0" y="0"/>
          <a:ext cx="0" cy="0"/>
          <a:chOff x="0" y="0"/>
          <a:chExt cx="0" cy="0"/>
        </a:xfrm>
      </p:grpSpPr>
      <p:sp>
        <p:nvSpPr>
          <p:cNvPr id="201" name="Google Shape;201;g1eee7240434_0_284:notes">
            <a:extLst>
              <a:ext uri="{FF2B5EF4-FFF2-40B4-BE49-F238E27FC236}">
                <a16:creationId xmlns:a16="http://schemas.microsoft.com/office/drawing/2014/main" id="{DC9B5ADE-B991-BE24-4995-ECFC9771F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eee7240434_0_284:notes">
            <a:extLst>
              <a:ext uri="{FF2B5EF4-FFF2-40B4-BE49-F238E27FC236}">
                <a16:creationId xmlns:a16="http://schemas.microsoft.com/office/drawing/2014/main" id="{EA1DDE2D-0911-2D8F-47E2-5BF98FE4EC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2063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D870D-88C8-0CCF-5F9B-74D93E4B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8C7FC-C1BA-62AD-0506-CF401C6F4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E651C-223D-1D4E-19DD-1DFF027FFC0F}"/>
              </a:ext>
            </a:extLst>
          </p:cNvPr>
          <p:cNvSpPr>
            <a:spLocks noGrp="1"/>
          </p:cNvSpPr>
          <p:nvPr>
            <p:ph type="body" idx="1"/>
          </p:nvPr>
        </p:nvSpPr>
        <p:spPr/>
        <p:txBody>
          <a:bodyPr/>
          <a:lstStyle/>
          <a:p>
            <a:r>
              <a:rPr lang="en-US" dirty="0"/>
              <a:t>Let’s make the setup more formal. </a:t>
            </a:r>
          </a:p>
          <a:p>
            <a:endParaRPr lang="en-US" dirty="0"/>
          </a:p>
          <a:p>
            <a:r>
              <a:rPr lang="en-US" dirty="0"/>
              <a:t>Let’s say we want to train a model on a set of K domains: D_1, D_2, …. </a:t>
            </a:r>
          </a:p>
          <a:p>
            <a:r>
              <a:rPr lang="en-US" dirty="0"/>
              <a:t>As I am showing here visually, these domains might come in different sizes.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a procedure for sampling batches of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define a distribution for sampling from our domains based on their sizes, but scaled according to a temperature parameter. </a:t>
            </a:r>
          </a:p>
          <a:p>
            <a:endParaRPr lang="en-US" dirty="0"/>
          </a:p>
        </p:txBody>
      </p:sp>
      <p:sp>
        <p:nvSpPr>
          <p:cNvPr id="4" name="Slide Number Placeholder 3">
            <a:extLst>
              <a:ext uri="{FF2B5EF4-FFF2-40B4-BE49-F238E27FC236}">
                <a16:creationId xmlns:a16="http://schemas.microsoft.com/office/drawing/2014/main" id="{497C0969-7412-8307-8425-2AA95B6278FC}"/>
              </a:ext>
            </a:extLst>
          </p:cNvPr>
          <p:cNvSpPr>
            <a:spLocks noGrp="1"/>
          </p:cNvSpPr>
          <p:nvPr>
            <p:ph type="sldNum" sz="quarter" idx="5"/>
          </p:nvPr>
        </p:nvSpPr>
        <p:spPr/>
        <p:txBody>
          <a:bodyPr/>
          <a:lstStyle/>
          <a:p>
            <a:fld id="{7E3EFFCD-2707-464E-8668-7D1BDDA9873E}" type="slidenum">
              <a:rPr lang="en-US" smtClean="0"/>
              <a:pPr/>
              <a:t>43</a:t>
            </a:fld>
            <a:endParaRPr lang="en-US"/>
          </a:p>
        </p:txBody>
      </p:sp>
    </p:spTree>
    <p:extLst>
      <p:ext uri="{BB962C8B-B14F-4D97-AF65-F5344CB8AC3E}">
        <p14:creationId xmlns:p14="http://schemas.microsoft.com/office/powerpoint/2010/main" val="414630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8FC22-4F51-8EA5-F990-6EB417BDB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DFC2A-F296-B4EE-AA04-8932B4E82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C56C9-A58C-FE92-5376-00A977807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0D36A-8F8A-CC58-8609-18E07C14BEB8}"/>
              </a:ext>
            </a:extLst>
          </p:cNvPr>
          <p:cNvSpPr>
            <a:spLocks noGrp="1"/>
          </p:cNvSpPr>
          <p:nvPr>
            <p:ph type="sldNum" sz="quarter" idx="5"/>
          </p:nvPr>
        </p:nvSpPr>
        <p:spPr/>
        <p:txBody>
          <a:bodyPr/>
          <a:lstStyle/>
          <a:p>
            <a:fld id="{7E3EFFCD-2707-464E-8668-7D1BDDA9873E}" type="slidenum">
              <a:rPr lang="en-US" smtClean="0"/>
              <a:pPr/>
              <a:t>44</a:t>
            </a:fld>
            <a:endParaRPr lang="en-US"/>
          </a:p>
        </p:txBody>
      </p:sp>
    </p:spTree>
    <p:extLst>
      <p:ext uri="{BB962C8B-B14F-4D97-AF65-F5344CB8AC3E}">
        <p14:creationId xmlns:p14="http://schemas.microsoft.com/office/powerpoint/2010/main" val="3473890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1392-B05C-D940-6AE4-EBD98A714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2BC77-A6D6-3052-923A-EE125539C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BE5EB-2E1D-DEFF-1124-FC6FC586772D}"/>
              </a:ext>
            </a:extLst>
          </p:cNvPr>
          <p:cNvSpPr>
            <a:spLocks noGrp="1"/>
          </p:cNvSpPr>
          <p:nvPr>
            <p:ph type="body" idx="1"/>
          </p:nvPr>
        </p:nvSpPr>
        <p:spPr/>
        <p:txBody>
          <a:bodyPr/>
          <a:lstStyle/>
          <a:p>
            <a:r>
              <a:rPr lang="en-US" dirty="0"/>
              <a:t>Temperature Sampling. </a:t>
            </a:r>
          </a:p>
          <a:p>
            <a:r>
              <a:rPr lang="en-US" dirty="0"/>
              <a:t>we can also sample more frequently from the low-resource domain to achieve balanced 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define a loss that that involves sampling domains according to our probability distribution and then sampling from the selected domain. </a:t>
            </a:r>
          </a:p>
        </p:txBody>
      </p:sp>
      <p:sp>
        <p:nvSpPr>
          <p:cNvPr id="4" name="Slide Number Placeholder 3">
            <a:extLst>
              <a:ext uri="{FF2B5EF4-FFF2-40B4-BE49-F238E27FC236}">
                <a16:creationId xmlns:a16="http://schemas.microsoft.com/office/drawing/2014/main" id="{4771DF32-58A9-B9FF-704C-BFB6FD147195}"/>
              </a:ext>
            </a:extLst>
          </p:cNvPr>
          <p:cNvSpPr>
            <a:spLocks noGrp="1"/>
          </p:cNvSpPr>
          <p:nvPr>
            <p:ph type="sldNum" sz="quarter" idx="5"/>
          </p:nvPr>
        </p:nvSpPr>
        <p:spPr/>
        <p:txBody>
          <a:bodyPr/>
          <a:lstStyle/>
          <a:p>
            <a:fld id="{7E3EFFCD-2707-464E-8668-7D1BDDA9873E}" type="slidenum">
              <a:rPr lang="en-US" smtClean="0"/>
              <a:pPr/>
              <a:t>45</a:t>
            </a:fld>
            <a:endParaRPr lang="en-US"/>
          </a:p>
        </p:txBody>
      </p:sp>
    </p:spTree>
    <p:extLst>
      <p:ext uri="{BB962C8B-B14F-4D97-AF65-F5344CB8AC3E}">
        <p14:creationId xmlns:p14="http://schemas.microsoft.com/office/powerpoint/2010/main" val="3318282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fix this to this issue is “Scalarization” which assigning weights  to each domain and perhaps setting a larger weight to the smallest domain. </a:t>
            </a:r>
          </a:p>
          <a:p>
            <a:r>
              <a:rPr lang="en-US" dirty="0"/>
              <a:t>Formally, define a set of per-domain weights (scalars) that we will use to adjust the weight of each domain.</a:t>
            </a:r>
          </a:p>
          <a:p>
            <a:r>
              <a:rPr lang="en-US" dirty="0"/>
              <a:t>Now I can rewrite my loss function as the the weighted sum of individual losses </a:t>
            </a:r>
          </a:p>
          <a:p>
            <a:r>
              <a:rPr lang="en-US" dirty="0"/>
              <a:t>Scalarization balances the loss by assigning a higher weight to harder or low-resource domains.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46</a:t>
            </a:fld>
            <a:endParaRPr lang="en-US"/>
          </a:p>
        </p:txBody>
      </p:sp>
    </p:spTree>
    <p:extLst>
      <p:ext uri="{BB962C8B-B14F-4D97-AF65-F5344CB8AC3E}">
        <p14:creationId xmlns:p14="http://schemas.microsoft.com/office/powerpoint/2010/main" val="626514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C214F8C9-001E-2004-CD81-C7B0D2A22BEE}"/>
            </a:ext>
          </a:extLst>
        </p:cNvPr>
        <p:cNvGrpSpPr/>
        <p:nvPr/>
      </p:nvGrpSpPr>
      <p:grpSpPr>
        <a:xfrm>
          <a:off x="0" y="0"/>
          <a:ext cx="0" cy="0"/>
          <a:chOff x="0" y="0"/>
          <a:chExt cx="0" cy="0"/>
        </a:xfrm>
      </p:grpSpPr>
      <p:sp>
        <p:nvSpPr>
          <p:cNvPr id="134" name="Google Shape;134;g3493a311356_0_97:notes">
            <a:extLst>
              <a:ext uri="{FF2B5EF4-FFF2-40B4-BE49-F238E27FC236}">
                <a16:creationId xmlns:a16="http://schemas.microsoft.com/office/drawing/2014/main" id="{383B377E-86D1-102D-D91B-93C913F00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93a311356_0_97:notes">
            <a:extLst>
              <a:ext uri="{FF2B5EF4-FFF2-40B4-BE49-F238E27FC236}">
                <a16:creationId xmlns:a16="http://schemas.microsoft.com/office/drawing/2014/main" id="{5173C433-DFE9-2C53-A4F9-B60194747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common understanding is that Temperature Sampling is equivalent to Scalarization. </a:t>
            </a:r>
          </a:p>
          <a:p>
            <a:r>
              <a:rPr lang="en-US" dirty="0"/>
              <a:t>Here are two screenshots that I have selected from two papers that seem to use them interchangeably. </a:t>
            </a:r>
          </a:p>
          <a:p>
            <a:pPr marL="0" lvl="0" indent="0" algn="l" rtl="0">
              <a:spcBef>
                <a:spcPts val="0"/>
              </a:spcBef>
              <a:spcAft>
                <a:spcPts val="0"/>
              </a:spcAft>
              <a:buNone/>
            </a:pPr>
            <a:r>
              <a:rPr lang="en" dirty="0"/>
              <a:t>We highlight certain quotes in previous work “we implement scalarization via proportional sampling”.</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Spoiler alert that, </a:t>
            </a:r>
            <a:r>
              <a:rPr lang="en-US" dirty="0"/>
              <a:t>we will show that they are \underline{not} equivalent.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86995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758A7821-B3A3-2FD5-957B-426954B9BFF0}"/>
            </a:ext>
          </a:extLst>
        </p:cNvPr>
        <p:cNvGrpSpPr/>
        <p:nvPr/>
      </p:nvGrpSpPr>
      <p:grpSpPr>
        <a:xfrm>
          <a:off x="0" y="0"/>
          <a:ext cx="0" cy="0"/>
          <a:chOff x="0" y="0"/>
          <a:chExt cx="0" cy="0"/>
        </a:xfrm>
      </p:grpSpPr>
      <p:sp>
        <p:nvSpPr>
          <p:cNvPr id="134" name="Google Shape;134;g3493a311356_0_97:notes">
            <a:extLst>
              <a:ext uri="{FF2B5EF4-FFF2-40B4-BE49-F238E27FC236}">
                <a16:creationId xmlns:a16="http://schemas.microsoft.com/office/drawing/2014/main" id="{E1D63107-361A-8374-25B2-0AE098C37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93a311356_0_97:notes">
            <a:extLst>
              <a:ext uri="{FF2B5EF4-FFF2-40B4-BE49-F238E27FC236}">
                <a16:creationId xmlns:a16="http://schemas.microsoft.com/office/drawing/2014/main" id="{1A5D6255-BEA0-A0D0-B3B9-2A1BB7734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common understanding is that Temperature Sampling is equivalent to Scalarization. </a:t>
            </a:r>
          </a:p>
          <a:p>
            <a:r>
              <a:rPr lang="en-US" dirty="0"/>
              <a:t>Here are two screenshots that I have selected from two papers that seem to use them interchangeably. </a:t>
            </a:r>
          </a:p>
          <a:p>
            <a:pPr marL="0" lvl="0" indent="0" algn="l" rtl="0">
              <a:spcBef>
                <a:spcPts val="0"/>
              </a:spcBef>
              <a:spcAft>
                <a:spcPts val="0"/>
              </a:spcAft>
              <a:buNone/>
            </a:pPr>
            <a:r>
              <a:rPr lang="en" dirty="0"/>
              <a:t>We highlight certain quotes in previous work “we implement scalarization via proportional sampling”.</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Spoiler alert that, </a:t>
            </a:r>
            <a:r>
              <a:rPr lang="en-US" dirty="0"/>
              <a:t>we will show that they are \underline{not} equivalent.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370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our hypothesis, which has held true, was that you need these high-level operations that bridge different nuggets of information in order to solve problem – basically inference-time reasoning. </a:t>
            </a:r>
          </a:p>
          <a:p>
            <a:r>
              <a:rPr lang="en-US" sz="1200" dirty="0">
                <a:solidFill>
                  <a:schemeClr val="tx1"/>
                </a:solidFill>
                <a:latin typeface="Avenir Book" panose="02000503020000020003" pitchFamily="2" charset="0"/>
              </a:rPr>
              <a:t>Another important motivation was that, we want to build genera-purpose models that work on variety of settings, not just specialized to a particular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It was evident that “reasoning” and “generality” are necessary ingredient. We just didn’t use the right … </a:t>
            </a:r>
          </a:p>
          <a:p>
            <a:endParaRPr lang="en-US" sz="1200" dirty="0">
              <a:solidFill>
                <a:schemeClr val="tx1"/>
              </a:solidFill>
              <a:latin typeface="Avenir Book" panose="02000503020000020003" pitchFamily="2" charset="0"/>
            </a:endParaRPr>
          </a:p>
          <a:p>
            <a:endParaRPr lang="en-US" sz="1200" dirty="0">
              <a:solidFill>
                <a:schemeClr val="tx1"/>
              </a:solidFill>
              <a:latin typeface="Avenir Book" panose="02000503020000020003" pitchFamily="2"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a:t>
            </a:fld>
            <a:endParaRPr lang="en-US"/>
          </a:p>
        </p:txBody>
      </p:sp>
    </p:spTree>
    <p:extLst>
      <p:ext uri="{BB962C8B-B14F-4D97-AF65-F5344CB8AC3E}">
        <p14:creationId xmlns:p14="http://schemas.microsoft.com/office/powerpoint/2010/main" val="269625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We connect our findings to the literature on variance reduction techniques that accelerates convergence of SGD, and thus we make the hypothesis that due to temperature sampling induces less variance, it should converge faster than scalarization.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51</a:t>
            </a:fld>
            <a:endParaRPr lang="en-US"/>
          </a:p>
        </p:txBody>
      </p:sp>
    </p:spTree>
    <p:extLst>
      <p:ext uri="{BB962C8B-B14F-4D97-AF65-F5344CB8AC3E}">
        <p14:creationId xmlns:p14="http://schemas.microsoft.com/office/powerpoint/2010/main" val="290230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Specifically</a:t>
            </a:r>
            <a:r>
              <a:rPr lang="en-US" altLang="zh-CN" dirty="0"/>
              <a:t>, we train a machine translation model on English to both </a:t>
            </a:r>
            <a:r>
              <a:rPr lang="en-US" altLang="zh-CN" dirty="0" err="1"/>
              <a:t>czech</a:t>
            </a:r>
            <a:r>
              <a:rPr lang="en-US" altLang="zh-CN" dirty="0"/>
              <a:t> and </a:t>
            </a:r>
            <a:r>
              <a:rPr lang="en-US" altLang="zh-CN" dirty="0" err="1"/>
              <a:t>romainian</a:t>
            </a:r>
            <a:r>
              <a:rPr lang="en-US" altLang="zh-CN" dirty="0"/>
              <a:t>, where Czech is the high resource direction and </a:t>
            </a:r>
            <a:r>
              <a:rPr lang="en-US" altLang="zh-CN" dirty="0" err="1"/>
              <a:t>romainian</a:t>
            </a:r>
            <a:r>
              <a:rPr lang="en-US" altLang="zh-CN" dirty="0"/>
              <a:t> is the low-resource one. (Click) we observe that the dash line, which is temperature sampling, always outperform the solid line (scalarization). Confirming our theorem 2.</a:t>
            </a:r>
            <a:br>
              <a:rPr lang="en-US" dirty="0"/>
            </a:br>
            <a:br>
              <a:rPr lang="en-US" dirty="0"/>
            </a:br>
            <a:r>
              <a:rPr lang="en-US" dirty="0"/>
              <a:t>So we train a machine translation model to validate our hypothesis — we train with two directions </a:t>
            </a:r>
            <a:r>
              <a:rPr lang="en-US" dirty="0" err="1"/>
              <a:t>english</a:t>
            </a:r>
            <a:r>
              <a:rPr lang="en-US" dirty="0"/>
              <a:t> - </a:t>
            </a:r>
            <a:r>
              <a:rPr lang="en-US" dirty="0" err="1"/>
              <a:t>czech</a:t>
            </a:r>
            <a:r>
              <a:rPr lang="en-US" dirty="0"/>
              <a:t> (high resource in the head) and </a:t>
            </a:r>
            <a:r>
              <a:rPr lang="en-US" dirty="0" err="1"/>
              <a:t>english</a:t>
            </a:r>
            <a:r>
              <a:rPr lang="en-US" dirty="0"/>
              <a:t> - </a:t>
            </a:r>
            <a:r>
              <a:rPr lang="en-US" dirty="0" err="1"/>
              <a:t>romanian</a:t>
            </a:r>
            <a:r>
              <a:rPr lang="en-US" dirty="0"/>
              <a:t> (low resource in the tail). We found that temperature sampling (dashed) do converge faster than scalarization (solid).</a:t>
            </a:r>
          </a:p>
        </p:txBody>
      </p:sp>
      <p:sp>
        <p:nvSpPr>
          <p:cNvPr id="4" name="Slide Number Placeholder 3"/>
          <p:cNvSpPr>
            <a:spLocks noGrp="1"/>
          </p:cNvSpPr>
          <p:nvPr>
            <p:ph type="sldNum" sz="quarter" idx="5"/>
          </p:nvPr>
        </p:nvSpPr>
        <p:spPr/>
        <p:txBody>
          <a:bodyPr/>
          <a:lstStyle/>
          <a:p>
            <a:fld id="{7E3EFFCD-2707-464E-8668-7D1BDDA9873E}" type="slidenum">
              <a:rPr lang="en-US" smtClean="0"/>
              <a:pPr/>
              <a:t>52</a:t>
            </a:fld>
            <a:endParaRPr lang="en-US"/>
          </a:p>
        </p:txBody>
      </p:sp>
    </p:spTree>
    <p:extLst>
      <p:ext uri="{BB962C8B-B14F-4D97-AF65-F5344CB8AC3E}">
        <p14:creationId xmlns:p14="http://schemas.microsoft.com/office/powerpoint/2010/main" val="749273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exercise for and vary the sampling temperature </a:t>
            </a:r>
            <a:r>
              <a:rPr lang="el-GR" dirty="0"/>
              <a:t>τ = {2, 3, 5}. </a:t>
            </a:r>
            <a:r>
              <a:rPr lang="en-US" dirty="0"/>
              <a:t> </a:t>
            </a:r>
          </a:p>
          <a:p>
            <a:pPr marL="0" lvl="0" indent="0" algn="l" rtl="0">
              <a:spcBef>
                <a:spcPts val="0"/>
              </a:spcBef>
              <a:spcAft>
                <a:spcPts val="0"/>
              </a:spcAft>
              <a:buNone/>
            </a:pPr>
            <a:r>
              <a:rPr lang="en-US" dirty="0"/>
              <a:t>We found that increasing the temperature from 2 to 5 does accelerates the convergence even more, which confirms our theory.</a:t>
            </a:r>
            <a:r>
              <a:rPr lang="en-US" altLang="zh-CN" dirty="0"/>
              <a:t> (Click)</a:t>
            </a:r>
            <a:r>
              <a:rPr lang="en-US" dirty="0"/>
              <a:t> However there is a drawback: due to the heavy oversampling of low-resource languages, in this case </a:t>
            </a:r>
            <a:r>
              <a:rPr lang="en-US" dirty="0" err="1"/>
              <a:t>romanian</a:t>
            </a:r>
            <a:r>
              <a:rPr lang="en-US" dirty="0"/>
              <a:t>, it makes the model easily overfit this domain at higher temperatures.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53</a:t>
            </a:fld>
            <a:endParaRPr lang="en-US"/>
          </a:p>
        </p:txBody>
      </p:sp>
    </p:spTree>
    <p:extLst>
      <p:ext uri="{BB962C8B-B14F-4D97-AF65-F5344CB8AC3E}">
        <p14:creationId xmlns:p14="http://schemas.microsoft.com/office/powerpoint/2010/main" val="3552767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thus</a:t>
            </a:r>
            <a:r>
              <a:rPr lang="zh-CN" altLang="en-US" dirty="0"/>
              <a:t> </a:t>
            </a:r>
            <a:r>
              <a:rPr lang="en-US" altLang="zh-CN" dirty="0"/>
              <a:t>propose</a:t>
            </a:r>
            <a:r>
              <a:rPr lang="zh-CN" altLang="en-US" dirty="0"/>
              <a:t> </a:t>
            </a:r>
            <a:r>
              <a:rPr lang="en-US" altLang="zh-CN" dirty="0"/>
              <a:t>cooldown</a:t>
            </a:r>
            <a:r>
              <a:rPr lang="zh-CN" altLang="en-US" dirty="0"/>
              <a:t> </a:t>
            </a:r>
            <a:r>
              <a:rPr lang="en-US" altLang="zh-CN" dirty="0"/>
              <a:t>——</a:t>
            </a:r>
            <a:r>
              <a:rPr lang="zh-CN" altLang="en-US" dirty="0"/>
              <a:t> </a:t>
            </a:r>
            <a:r>
              <a:rPr lang="en-US" altLang="zh-CN" dirty="0"/>
              <a:t>to</a:t>
            </a:r>
            <a:r>
              <a:rPr lang="zh-CN" altLang="en-US" dirty="0"/>
              <a:t> </a:t>
            </a:r>
            <a:r>
              <a:rPr lang="en-US" altLang="zh-CN" dirty="0"/>
              <a:t>first</a:t>
            </a:r>
            <a:r>
              <a:rPr lang="zh-CN" altLang="en-US" dirty="0"/>
              <a:t> </a:t>
            </a:r>
            <a:r>
              <a:rPr lang="en-US" altLang="zh-CN" dirty="0"/>
              <a:t>use</a:t>
            </a:r>
            <a:r>
              <a:rPr lang="zh-CN" altLang="en-US" dirty="0"/>
              <a:t> </a:t>
            </a:r>
            <a:r>
              <a:rPr lang="en-US" altLang="zh-CN" dirty="0"/>
              <a:t>a</a:t>
            </a:r>
            <a:r>
              <a:rPr lang="zh-CN" altLang="en-US" dirty="0"/>
              <a:t> </a:t>
            </a:r>
            <a:r>
              <a:rPr lang="en-US" altLang="zh-CN" dirty="0"/>
              <a:t>large</a:t>
            </a:r>
            <a:r>
              <a:rPr lang="zh-CN" altLang="en-US" dirty="0"/>
              <a:t> </a:t>
            </a:r>
            <a:r>
              <a:rPr lang="en-US" altLang="zh-CN" dirty="0"/>
              <a:t>temperature</a:t>
            </a:r>
            <a:r>
              <a:rPr lang="zh-CN" altLang="en-US" dirty="0"/>
              <a:t> </a:t>
            </a:r>
            <a:r>
              <a:rPr lang="en-US" altLang="zh-CN" dirty="0"/>
              <a:t>at</a:t>
            </a:r>
            <a:r>
              <a:rPr lang="zh-CN" altLang="en-US" dirty="0"/>
              <a:t> </a:t>
            </a:r>
            <a:r>
              <a:rPr lang="en-US" altLang="zh-CN" dirty="0"/>
              <a:t>the</a:t>
            </a:r>
            <a:r>
              <a:rPr lang="zh-CN" altLang="en-US" dirty="0"/>
              <a:t> </a:t>
            </a:r>
            <a:r>
              <a:rPr lang="en-US" altLang="zh-CN" dirty="0"/>
              <a:t>beginning</a:t>
            </a:r>
            <a:r>
              <a:rPr lang="zh-CN" altLang="en-US" dirty="0"/>
              <a:t> </a:t>
            </a:r>
            <a:r>
              <a:rPr lang="en-US" altLang="zh-CN" dirty="0"/>
              <a:t>and</a:t>
            </a:r>
            <a:r>
              <a:rPr lang="zh-CN" altLang="en-US" dirty="0"/>
              <a:t> </a:t>
            </a:r>
            <a:r>
              <a:rPr lang="en-US" altLang="zh-CN" dirty="0"/>
              <a:t>then</a:t>
            </a:r>
            <a:r>
              <a:rPr lang="zh-CN" altLang="en-US" dirty="0"/>
              <a:t> </a:t>
            </a:r>
            <a:r>
              <a:rPr lang="en-US" altLang="zh-CN" dirty="0"/>
              <a:t>reduce</a:t>
            </a:r>
            <a:r>
              <a:rPr lang="zh-CN" altLang="en-US" dirty="0"/>
              <a:t> </a:t>
            </a:r>
            <a:r>
              <a:rPr lang="en-US" altLang="zh-CN" dirty="0"/>
              <a:t>the</a:t>
            </a:r>
            <a:r>
              <a:rPr lang="zh-CN" altLang="en-US" dirty="0"/>
              <a:t> </a:t>
            </a:r>
            <a:r>
              <a:rPr lang="en-US" altLang="zh-CN" dirty="0"/>
              <a:t>temperature.</a:t>
            </a:r>
            <a:r>
              <a:rPr lang="zh-CN" altLang="en-US" dirty="0"/>
              <a:t> </a:t>
            </a:r>
            <a:r>
              <a:rPr lang="en" dirty="0"/>
              <a:t>Our method achieve the best-of-both-worlds, accelerating the convergence while also not overfitting the low-resource domain</a:t>
            </a:r>
            <a:br>
              <a:rPr lang="en"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54</a:t>
            </a:fld>
            <a:endParaRPr lang="en-US"/>
          </a:p>
        </p:txBody>
      </p:sp>
    </p:spTree>
    <p:extLst>
      <p:ext uri="{BB962C8B-B14F-4D97-AF65-F5344CB8AC3E}">
        <p14:creationId xmlns:p14="http://schemas.microsoft.com/office/powerpoint/2010/main" val="4147464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validate our findings on more realistic tasks — in this case we pre-train a 280M language model on 4 languages selected from mC4. Recall that English is significantly more than other languages.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report the validation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our method outperformed using a static temperature.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55</a:t>
            </a:fld>
            <a:endParaRPr lang="en-US"/>
          </a:p>
        </p:txBody>
      </p:sp>
    </p:spTree>
    <p:extLst>
      <p:ext uri="{BB962C8B-B14F-4D97-AF65-F5344CB8AC3E}">
        <p14:creationId xmlns:p14="http://schemas.microsoft.com/office/powerpoint/2010/main" val="1055132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We also compare our work with other existing work that dynamically adjusts the sampling temperature with two different trends: Order Matters that </a:t>
            </a:r>
            <a:r>
              <a:rPr lang="en-US" dirty="0" err="1">
                <a:solidFill>
                  <a:schemeClr val="dk1"/>
                </a:solidFill>
              </a:rPr>
              <a:t>upsampling</a:t>
            </a:r>
            <a:r>
              <a:rPr lang="en-US" dirty="0">
                <a:solidFill>
                  <a:schemeClr val="dk1"/>
                </a:solidFill>
              </a:rPr>
              <a:t> LRLs at the end of training (which is the opposite of cooldown) and </a:t>
            </a:r>
            <a:r>
              <a:rPr lang="en-US" dirty="0" err="1">
                <a:solidFill>
                  <a:schemeClr val="dk1"/>
                </a:solidFill>
              </a:rPr>
              <a:t>Unimax</a:t>
            </a:r>
            <a:r>
              <a:rPr lang="en-US" dirty="0">
                <a:solidFill>
                  <a:schemeClr val="dk1"/>
                </a:solidFill>
              </a:rPr>
              <a:t> that </a:t>
            </a:r>
            <a:r>
              <a:rPr lang="en-US" dirty="0" err="1">
                <a:solidFill>
                  <a:schemeClr val="dk1"/>
                </a:solidFill>
              </a:rPr>
              <a:t>upsamples</a:t>
            </a:r>
            <a:r>
              <a:rPr lang="en-US" dirty="0">
                <a:solidFill>
                  <a:schemeClr val="dk1"/>
                </a:solidFill>
              </a:rPr>
              <a:t> LRLs at the beginning of of training and removes them entirely. Our work differs in that instead of completely removing them, we remove the </a:t>
            </a:r>
            <a:r>
              <a:rPr lang="en-US" dirty="0" err="1">
                <a:solidFill>
                  <a:schemeClr val="dk1"/>
                </a:solidFill>
              </a:rPr>
              <a:t>upsample</a:t>
            </a:r>
            <a:r>
              <a:rPr lang="en-US" dirty="0">
                <a:solidFill>
                  <a:schemeClr val="dk1"/>
                </a:solidFill>
              </a:rPr>
              <a:t> and just sample proportionally. Again, we found that our method outperformed the two baselines.</a:t>
            </a:r>
          </a:p>
        </p:txBody>
      </p:sp>
      <p:sp>
        <p:nvSpPr>
          <p:cNvPr id="4" name="Slide Number Placeholder 3"/>
          <p:cNvSpPr>
            <a:spLocks noGrp="1"/>
          </p:cNvSpPr>
          <p:nvPr>
            <p:ph type="sldNum" sz="quarter" idx="5"/>
          </p:nvPr>
        </p:nvSpPr>
        <p:spPr/>
        <p:txBody>
          <a:bodyPr/>
          <a:lstStyle/>
          <a:p>
            <a:fld id="{7E3EFFCD-2707-464E-8668-7D1BDDA9873E}" type="slidenum">
              <a:rPr lang="en-US" smtClean="0"/>
              <a:pPr/>
              <a:t>56</a:t>
            </a:fld>
            <a:endParaRPr lang="en-US"/>
          </a:p>
        </p:txBody>
      </p:sp>
    </p:spTree>
    <p:extLst>
      <p:ext uri="{BB962C8B-B14F-4D97-AF65-F5344CB8AC3E}">
        <p14:creationId xmlns:p14="http://schemas.microsoft.com/office/powerpoint/2010/main" val="340720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I would even further and make the claim that the heavy focus on "scaling laws” has likely been counter-productive. The narrative  that simply increasing data (along with model size or compute will) automatically yield progress, while being true, has tampered faster progress on in understanding and leveraging data effectively. Developing a rigorous understanding of data quality and usage is essential for our sustained progress.</a:t>
            </a:r>
          </a:p>
        </p:txBody>
      </p:sp>
      <p:sp>
        <p:nvSpPr>
          <p:cNvPr id="4" name="Slide Number Placeholder 3"/>
          <p:cNvSpPr>
            <a:spLocks noGrp="1"/>
          </p:cNvSpPr>
          <p:nvPr>
            <p:ph type="sldNum" sz="quarter" idx="5"/>
          </p:nvPr>
        </p:nvSpPr>
        <p:spPr/>
        <p:txBody>
          <a:bodyPr/>
          <a:lstStyle/>
          <a:p>
            <a:fld id="{7E3EFFCD-2707-464E-8668-7D1BDDA9873E}" type="slidenum">
              <a:rPr lang="en-US" smtClean="0"/>
              <a:pPr/>
              <a:t>58</a:t>
            </a:fld>
            <a:endParaRPr lang="en-US"/>
          </a:p>
        </p:txBody>
      </p:sp>
    </p:spTree>
    <p:extLst>
      <p:ext uri="{BB962C8B-B14F-4D97-AF65-F5344CB8AC3E}">
        <p14:creationId xmlns:p14="http://schemas.microsoft.com/office/powerpoint/2010/main" val="733598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0F8D9-CB68-A23A-4BE2-7EF73623EB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E1980-7679-E227-B3E2-8F1766818C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93885-8981-61A7-7213-170D2A726A38}"/>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BA1D2AC0-B6E2-025F-09E4-7FB871504466}"/>
              </a:ext>
            </a:extLst>
          </p:cNvPr>
          <p:cNvSpPr>
            <a:spLocks noGrp="1"/>
          </p:cNvSpPr>
          <p:nvPr>
            <p:ph type="sldNum" sz="quarter" idx="5"/>
          </p:nvPr>
        </p:nvSpPr>
        <p:spPr/>
        <p:txBody>
          <a:bodyPr/>
          <a:lstStyle/>
          <a:p>
            <a:fld id="{7E3EFFCD-2707-464E-8668-7D1BDDA9873E}" type="slidenum">
              <a:rPr lang="en-US" smtClean="0"/>
              <a:pPr/>
              <a:t>59</a:t>
            </a:fld>
            <a:endParaRPr lang="en-US"/>
          </a:p>
        </p:txBody>
      </p:sp>
    </p:spTree>
    <p:extLst>
      <p:ext uri="{BB962C8B-B14F-4D97-AF65-F5344CB8AC3E}">
        <p14:creationId xmlns:p14="http://schemas.microsoft.com/office/powerpoint/2010/main" val="2710068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7B3DC-F64E-CF73-EE3C-8039BFAB4D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F378E-6206-87BC-227F-E60BB41A64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6D068-3190-3E6A-D0F8-E106C8793CDE}"/>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462C9D74-1118-BCBC-2A13-A1B4A52BC691}"/>
              </a:ext>
            </a:extLst>
          </p:cNvPr>
          <p:cNvSpPr>
            <a:spLocks noGrp="1"/>
          </p:cNvSpPr>
          <p:nvPr>
            <p:ph type="sldNum" sz="quarter" idx="5"/>
          </p:nvPr>
        </p:nvSpPr>
        <p:spPr/>
        <p:txBody>
          <a:bodyPr/>
          <a:lstStyle/>
          <a:p>
            <a:fld id="{7E3EFFCD-2707-464E-8668-7D1BDDA9873E}" type="slidenum">
              <a:rPr lang="en-US" smtClean="0"/>
              <a:pPr/>
              <a:t>60</a:t>
            </a:fld>
            <a:endParaRPr lang="en-US"/>
          </a:p>
        </p:txBody>
      </p:sp>
    </p:spTree>
    <p:extLst>
      <p:ext uri="{BB962C8B-B14F-4D97-AF65-F5344CB8AC3E}">
        <p14:creationId xmlns:p14="http://schemas.microsoft.com/office/powerpoint/2010/main" val="277951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am sure many of you are aware, there is extensive interesting for using AI in science discovery. </a:t>
            </a:r>
          </a:p>
          <a:p>
            <a:r>
              <a:rPr lang="en-US" dirty="0"/>
              <a:t>This is is just a very large itself: a few notable thrusts from other teams that I would highlight are: …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61</a:t>
            </a:fld>
            <a:endParaRPr lang="en-US"/>
          </a:p>
        </p:txBody>
      </p:sp>
    </p:spTree>
    <p:extLst>
      <p:ext uri="{BB962C8B-B14F-4D97-AF65-F5344CB8AC3E}">
        <p14:creationId xmlns:p14="http://schemas.microsoft.com/office/powerpoint/2010/main" val="101339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a couple of years, we are at a point where we dreamed of years ago. </a:t>
            </a:r>
          </a:p>
          <a:p>
            <a:r>
              <a:rPr lang="en-US" dirty="0"/>
              <a:t>Language models are general-purpose and they are remarkably capable at many important NLP tasks. </a:t>
            </a:r>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9344531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 I am concerned with a very specific class of use-cases </a:t>
            </a:r>
            <a:r>
              <a:rPr lang="en-US" dirty="0" err="1">
                <a:solidFill>
                  <a:srgbClr val="3F3F3F"/>
                </a:solidFill>
                <a:effectLst/>
                <a:latin typeface="Helvetica" pitchFamily="2" charset="0"/>
              </a:rPr>
              <a:t>whcih</a:t>
            </a:r>
            <a:r>
              <a:rPr lang="en-US" dirty="0">
                <a:solidFill>
                  <a:srgbClr val="3F3F3F"/>
                </a:solidFill>
                <a:effectLst/>
                <a:latin typeface="Helvetica" pitchFamily="2" charset="0"/>
              </a:rPr>
              <a:t> involves about </a:t>
            </a:r>
            <a:r>
              <a:rPr lang="en-US" dirty="0" err="1">
                <a:solidFill>
                  <a:srgbClr val="3F3F3F"/>
                </a:solidFill>
                <a:effectLst/>
                <a:latin typeface="Helvetica" pitchFamily="2" charset="0"/>
              </a:rPr>
              <a:t>fasciliating</a:t>
            </a:r>
            <a:r>
              <a:rPr lang="en-US" dirty="0">
                <a:solidFill>
                  <a:srgbClr val="3F3F3F"/>
                </a:solidFill>
                <a:effectLst/>
                <a:latin typeface="Helvetica" pitchFamily="2" charset="0"/>
              </a:rPr>
              <a:t> access to science. </a:t>
            </a:r>
          </a:p>
          <a:p>
            <a:endParaRPr lang="en-US" dirty="0"/>
          </a:p>
          <a:p>
            <a:r>
              <a:rPr lang="en-US" dirty="0"/>
              <a:t>Science is growing at a faster rate!</a:t>
            </a:r>
          </a:p>
          <a:p>
            <a:r>
              <a:rPr lang="en-US" dirty="0"/>
              <a:t>The publication of scholarly work has been increasing significantly in recent years (Ware &amp; Mabe, 2015). </a:t>
            </a:r>
          </a:p>
          <a:p>
            <a:r>
              <a:rPr lang="en-US" dirty="0"/>
              <a:t>Scientific knowledge is growing rapidly, making it challenging to track progress and high-level conceptual links across broad disciplines.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62</a:t>
            </a:fld>
            <a:endParaRPr lang="en-US" dirty="0"/>
          </a:p>
        </p:txBody>
      </p:sp>
    </p:spTree>
    <p:extLst>
      <p:ext uri="{BB962C8B-B14F-4D97-AF65-F5344CB8AC3E}">
        <p14:creationId xmlns:p14="http://schemas.microsoft.com/office/powerpoint/2010/main" val="297370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briefly I want to make a brief cross-over to a few of the previous topics we discussed and </a:t>
            </a:r>
            <a:r>
              <a:rPr lang="en-US" dirty="0" err="1"/>
              <a:t>emphacize</a:t>
            </a:r>
            <a:r>
              <a:rPr lang="en-US" dirty="0"/>
              <a:t> that all these studies have implications for science. </a:t>
            </a:r>
          </a:p>
          <a:p>
            <a:endParaRPr lang="en-US" dirty="0"/>
          </a:p>
          <a:p>
            <a:r>
              <a:rPr lang="en-US" dirty="0"/>
              <a:t>If any: the non-open access portion of science or or datasets that do not get observed by the model training. </a:t>
            </a:r>
          </a:p>
          <a:p>
            <a:endParaRPr lang="en-US" dirty="0"/>
          </a:p>
          <a:p>
            <a:r>
              <a:rPr lang="en-US" dirty="0"/>
              <a:t>Though I am going to switch gears and talk about a different class of science issues.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63</a:t>
            </a:fld>
            <a:endParaRPr lang="en-US"/>
          </a:p>
        </p:txBody>
      </p:sp>
    </p:spTree>
    <p:extLst>
      <p:ext uri="{BB962C8B-B14F-4D97-AF65-F5344CB8AC3E}">
        <p14:creationId xmlns:p14="http://schemas.microsoft.com/office/powerpoint/2010/main" val="4156591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9E9C4-5425-309F-201F-E8B44F8BB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AE3E1-2715-B37C-B45D-2BA2F8538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F7188-FA57-7F82-336A-AA62066FC1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515C6E-8B19-6E95-2E11-1B9E94B8DF33}"/>
              </a:ext>
            </a:extLst>
          </p:cNvPr>
          <p:cNvSpPr>
            <a:spLocks noGrp="1"/>
          </p:cNvSpPr>
          <p:nvPr>
            <p:ph type="sldNum" sz="quarter" idx="5"/>
          </p:nvPr>
        </p:nvSpPr>
        <p:spPr/>
        <p:txBody>
          <a:bodyPr/>
          <a:lstStyle/>
          <a:p>
            <a:fld id="{7E3EFFCD-2707-464E-8668-7D1BDDA9873E}" type="slidenum">
              <a:rPr lang="en-US" smtClean="0"/>
              <a:pPr/>
              <a:t>64</a:t>
            </a:fld>
            <a:endParaRPr lang="en-US" dirty="0"/>
          </a:p>
        </p:txBody>
      </p:sp>
    </p:spTree>
    <p:extLst>
      <p:ext uri="{BB962C8B-B14F-4D97-AF65-F5344CB8AC3E}">
        <p14:creationId xmlns:p14="http://schemas.microsoft.com/office/powerpoint/2010/main" val="48854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0158-BD9B-E805-5623-44C73B0B7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83B53-9CFA-F406-E8BE-7C2EC1A30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DF16E-153D-8C71-44B8-1779713751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689E74-92FD-5EB3-E366-15000E94BD0F}"/>
              </a:ext>
            </a:extLst>
          </p:cNvPr>
          <p:cNvSpPr>
            <a:spLocks noGrp="1"/>
          </p:cNvSpPr>
          <p:nvPr>
            <p:ph type="sldNum" sz="quarter" idx="5"/>
          </p:nvPr>
        </p:nvSpPr>
        <p:spPr/>
        <p:txBody>
          <a:bodyPr/>
          <a:lstStyle/>
          <a:p>
            <a:fld id="{7E3EFFCD-2707-464E-8668-7D1BDDA9873E}" type="slidenum">
              <a:rPr lang="en-US" smtClean="0"/>
              <a:pPr/>
              <a:t>65</a:t>
            </a:fld>
            <a:endParaRPr lang="en-US" dirty="0"/>
          </a:p>
        </p:txBody>
      </p:sp>
    </p:spTree>
    <p:extLst>
      <p:ext uri="{BB962C8B-B14F-4D97-AF65-F5344CB8AC3E}">
        <p14:creationId xmlns:p14="http://schemas.microsoft.com/office/powerpoint/2010/main" val="2897429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73457-6D37-0AC8-633F-590148A6D4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1A2B6-A1B8-B0A4-220A-5D024DB499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56185-3D16-8C68-16F5-73436F123E8A}"/>
              </a:ext>
            </a:extLst>
          </p:cNvPr>
          <p:cNvSpPr>
            <a:spLocks noGrp="1"/>
          </p:cNvSpPr>
          <p:nvPr>
            <p:ph type="body" idx="1"/>
          </p:nvPr>
        </p:nvSpPr>
        <p:spPr/>
        <p:txBody>
          <a:bodyPr/>
          <a:lstStyle/>
          <a:p>
            <a:r>
              <a:rPr lang="en-US"/>
              <a:t>Now, how does ChatGPT do on this question? Here is the response.</a:t>
            </a:r>
          </a:p>
          <a:p>
            <a:r>
              <a:rPr lang="en-US"/>
              <a:t>- An okay set of rows, though missing a lot, but perhaps it's fine. </a:t>
            </a:r>
          </a:p>
          <a:p>
            <a:r>
              <a:rPr lang="en-US"/>
              <a:t>- The columns, though, are quite incomplete. </a:t>
            </a:r>
          </a:p>
          <a:p>
            <a:endParaRPr lang="en-US"/>
          </a:p>
          <a:p>
            <a:endParaRPr lang="en-US"/>
          </a:p>
          <a:p>
            <a:endParaRPr lang="en-US"/>
          </a:p>
        </p:txBody>
      </p:sp>
      <p:sp>
        <p:nvSpPr>
          <p:cNvPr id="4" name="Slide Number Placeholder 3">
            <a:extLst>
              <a:ext uri="{FF2B5EF4-FFF2-40B4-BE49-F238E27FC236}">
                <a16:creationId xmlns:a16="http://schemas.microsoft.com/office/drawing/2014/main" id="{BBE52D75-6839-EB9B-F74E-319F9372FA60}"/>
              </a:ext>
            </a:extLst>
          </p:cNvPr>
          <p:cNvSpPr>
            <a:spLocks noGrp="1"/>
          </p:cNvSpPr>
          <p:nvPr>
            <p:ph type="sldNum" sz="quarter" idx="5"/>
          </p:nvPr>
        </p:nvSpPr>
        <p:spPr/>
        <p:txBody>
          <a:bodyPr/>
          <a:lstStyle/>
          <a:p>
            <a:fld id="{6040B9B9-9338-49BE-AF7E-CCF347535941}" type="slidenum">
              <a:rPr lang="en-US" smtClean="0"/>
              <a:t>66</a:t>
            </a:fld>
            <a:endParaRPr lang="en-US"/>
          </a:p>
        </p:txBody>
      </p:sp>
    </p:spTree>
    <p:extLst>
      <p:ext uri="{BB962C8B-B14F-4D97-AF65-F5344CB8AC3E}">
        <p14:creationId xmlns:p14="http://schemas.microsoft.com/office/powerpoint/2010/main" val="1800123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be wondering how difficult this task is. </a:t>
            </a:r>
          </a:p>
          <a:p>
            <a:r>
              <a:rPr lang="en-US"/>
              <a:t>- Here is an example query that a user may be interested in: ...</a:t>
            </a:r>
          </a:p>
          <a:p>
            <a:r>
              <a:rPr lang="en-US"/>
              <a:t>- What's a good answer to this question: here is what I prepared for my course since I wanted to summarize what has happened in the field and how the practices in alignment are changing. So, a tabular representation is a very natural thing to do. </a:t>
            </a:r>
          </a:p>
          <a:p>
            <a:endParaRPr lang="en-US"/>
          </a:p>
          <a:p>
            <a:r>
              <a:rPr lang="en-US"/>
              <a:t>- And let me emphasize that this is a relatively simple task. </a:t>
            </a:r>
          </a:p>
          <a:p>
            <a:r>
              <a:rPr lang="en-US"/>
              <a:t>	- The answer to this question is available. A ton of papers, blog posts, Reddit. This is easy. </a:t>
            </a:r>
          </a:p>
          <a:p>
            <a:r>
              <a:rPr lang="en-US"/>
              <a:t>	- The headache is going out there, along with identifying all the relevant information. </a:t>
            </a:r>
          </a:p>
        </p:txBody>
      </p:sp>
      <p:sp>
        <p:nvSpPr>
          <p:cNvPr id="4" name="Slide Number Placeholder 3"/>
          <p:cNvSpPr>
            <a:spLocks noGrp="1"/>
          </p:cNvSpPr>
          <p:nvPr>
            <p:ph type="sldNum" sz="quarter" idx="5"/>
          </p:nvPr>
        </p:nvSpPr>
        <p:spPr/>
        <p:txBody>
          <a:bodyPr/>
          <a:lstStyle/>
          <a:p>
            <a:fld id="{6040B9B9-9338-49BE-AF7E-CCF347535941}" type="slidenum">
              <a:rPr lang="en-US" smtClean="0"/>
              <a:t>67</a:t>
            </a:fld>
            <a:endParaRPr lang="en-US"/>
          </a:p>
        </p:txBody>
      </p:sp>
    </p:spTree>
    <p:extLst>
      <p:ext uri="{BB962C8B-B14F-4D97-AF65-F5344CB8AC3E}">
        <p14:creationId xmlns:p14="http://schemas.microsoft.com/office/powerpoint/2010/main" val="18433850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528A-E984-3840-4900-127197E42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2991D1-6B84-964F-0C26-0C8CB8F8A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E3DBB-E746-79BE-8227-15DF5C732E87}"/>
              </a:ext>
            </a:extLst>
          </p:cNvPr>
          <p:cNvSpPr>
            <a:spLocks noGrp="1"/>
          </p:cNvSpPr>
          <p:nvPr>
            <p:ph type="body" idx="1"/>
          </p:nvPr>
        </p:nvSpPr>
        <p:spPr/>
        <p:txBody>
          <a:bodyPr/>
          <a:lstStyle/>
          <a:p>
            <a:r>
              <a:rPr lang="en-US"/>
              <a:t>Now, you might say, perhaps you're not being fair to ChatGPT because your prompt is underdefined or perhaps ambiguous. </a:t>
            </a:r>
          </a:p>
          <a:p>
            <a:r>
              <a:rPr lang="en-US"/>
              <a:t>I don't agree with this but let's be more generous to ChatGPT and offer it more details.</a:t>
            </a:r>
          </a:p>
          <a:p>
            <a:r>
              <a:rPr lang="en-US"/>
              <a:t>Now, the prompt has more specificity about what rows we want and the kind of columns we're looking for. </a:t>
            </a:r>
          </a:p>
          <a:p>
            <a:endParaRPr lang="en-US"/>
          </a:p>
          <a:p>
            <a:r>
              <a:rPr lang="en-US"/>
              <a:t>Now with this handholding, the table has more rows and has more columns, of course because I said what they're in prompt. </a:t>
            </a:r>
          </a:p>
          <a:p>
            <a:endParaRPr lang="en-US"/>
          </a:p>
          <a:p>
            <a:r>
              <a:rPr lang="en-US"/>
              <a:t>But now the content is not right. Pretty much everything is labeled as "not publicly disclosed," which is not true for most of these models. We know quite a bit about them. </a:t>
            </a:r>
          </a:p>
          <a:p>
            <a:r>
              <a:rPr lang="en-US"/>
              <a:t>So, the conclusion is that ChatGPT is good as a tabular summarizer of science content. </a:t>
            </a:r>
          </a:p>
        </p:txBody>
      </p:sp>
      <p:sp>
        <p:nvSpPr>
          <p:cNvPr id="4" name="Slide Number Placeholder 3">
            <a:extLst>
              <a:ext uri="{FF2B5EF4-FFF2-40B4-BE49-F238E27FC236}">
                <a16:creationId xmlns:a16="http://schemas.microsoft.com/office/drawing/2014/main" id="{FB329612-A093-F366-04EB-101FADA7973E}"/>
              </a:ext>
            </a:extLst>
          </p:cNvPr>
          <p:cNvSpPr>
            <a:spLocks noGrp="1"/>
          </p:cNvSpPr>
          <p:nvPr>
            <p:ph type="sldNum" sz="quarter" idx="5"/>
          </p:nvPr>
        </p:nvSpPr>
        <p:spPr/>
        <p:txBody>
          <a:bodyPr/>
          <a:lstStyle/>
          <a:p>
            <a:fld id="{6040B9B9-9338-49BE-AF7E-CCF347535941}" type="slidenum">
              <a:rPr lang="en-US" smtClean="0"/>
              <a:t>68</a:t>
            </a:fld>
            <a:endParaRPr lang="en-US"/>
          </a:p>
        </p:txBody>
      </p:sp>
    </p:spTree>
    <p:extLst>
      <p:ext uri="{BB962C8B-B14F-4D97-AF65-F5344CB8AC3E}">
        <p14:creationId xmlns:p14="http://schemas.microsoft.com/office/powerpoint/2010/main" val="534676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you may use the OpenAI "deep search" feature. And that's a fair question to ask. </a:t>
            </a:r>
          </a:p>
          <a:p>
            <a:endParaRPr lang="en-US"/>
          </a:p>
          <a:p>
            <a:r>
              <a:rPr lang="en-US"/>
              <a:t>I issued my question to ChatGPT </a:t>
            </a:r>
            <a:r>
              <a:rPr lang="en-US" err="1"/>
              <a:t>DeepSearch</a:t>
            </a:r>
            <a:r>
              <a:rPr lang="en-US"/>
              <a:t>. Waited roughly 20 minutes. </a:t>
            </a:r>
          </a:p>
          <a:p>
            <a:r>
              <a:rPr lang="en-US"/>
              <a:t>And got these results. Evidently more information. </a:t>
            </a:r>
          </a:p>
          <a:p>
            <a:r>
              <a:rPr lang="en-US"/>
              <a:t>But perhaps too much text, and let's structure. What's the point of using tables if you're going to fill it in with so much text? It's so hard to glean any insights from these results. </a:t>
            </a:r>
          </a:p>
          <a:p>
            <a:endParaRPr lang="en-US"/>
          </a:p>
          <a:p>
            <a:r>
              <a:rPr lang="en-US"/>
              <a:t>Moreover, some information is inaccurate here. The response certain research work from OpenAI (such as rule-based reward modeling), but there is no evidence that they're part of GPT-4's public release. So, these are precision issues. </a:t>
            </a:r>
          </a:p>
          <a:p>
            <a:endParaRPr lang="en-US"/>
          </a:p>
          <a:p>
            <a:r>
              <a:rPr lang="en-US"/>
              <a:t>(and I don't why GPT3 is mentioned in two rows). </a:t>
            </a:r>
          </a:p>
        </p:txBody>
      </p:sp>
      <p:sp>
        <p:nvSpPr>
          <p:cNvPr id="4" name="Slide Number Placeholder 3"/>
          <p:cNvSpPr>
            <a:spLocks noGrp="1"/>
          </p:cNvSpPr>
          <p:nvPr>
            <p:ph type="sldNum" sz="quarter" idx="5"/>
          </p:nvPr>
        </p:nvSpPr>
        <p:spPr/>
        <p:txBody>
          <a:bodyPr/>
          <a:lstStyle/>
          <a:p>
            <a:fld id="{A7C4169B-BEDE-654F-9176-4F9A1EC075E1}" type="slidenum">
              <a:rPr lang="en-US" smtClean="0"/>
              <a:t>69</a:t>
            </a:fld>
            <a:endParaRPr lang="en-US"/>
          </a:p>
        </p:txBody>
      </p:sp>
    </p:spTree>
    <p:extLst>
      <p:ext uri="{BB962C8B-B14F-4D97-AF65-F5344CB8AC3E}">
        <p14:creationId xmlns:p14="http://schemas.microsoft.com/office/powerpoint/2010/main" val="3246207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 scroll down, you can see results, llama2, but notice that all these citations are to blog posts, not the llama2 paper itself, which shows that the system is not good at identifying important citations, which is crucial for science. </a:t>
            </a:r>
          </a:p>
          <a:p>
            <a:endParaRPr lang="en-US"/>
          </a:p>
          <a:p>
            <a:r>
              <a:rPr lang="en-US"/>
              <a:t> You can also see that the results are missing a lot of important, recent models, which shows the deep search has recall issues as well. </a:t>
            </a:r>
          </a:p>
          <a:p>
            <a:r>
              <a:rPr lang="en-US"/>
              <a:t>Hopefully by now I have </a:t>
            </a:r>
            <a:r>
              <a:rPr lang="en-US" err="1"/>
              <a:t>conviced</a:t>
            </a:r>
            <a:r>
              <a:rPr lang="en-US"/>
              <a:t> you that even Deep Search does not solve this problem. </a:t>
            </a:r>
          </a:p>
        </p:txBody>
      </p:sp>
      <p:sp>
        <p:nvSpPr>
          <p:cNvPr id="4" name="Slide Number Placeholder 3"/>
          <p:cNvSpPr>
            <a:spLocks noGrp="1"/>
          </p:cNvSpPr>
          <p:nvPr>
            <p:ph type="sldNum" sz="quarter" idx="5"/>
          </p:nvPr>
        </p:nvSpPr>
        <p:spPr/>
        <p:txBody>
          <a:bodyPr/>
          <a:lstStyle/>
          <a:p>
            <a:fld id="{A7C4169B-BEDE-654F-9176-4F9A1EC075E1}" type="slidenum">
              <a:rPr lang="en-US" smtClean="0"/>
              <a:t>70</a:t>
            </a:fld>
            <a:endParaRPr lang="en-US"/>
          </a:p>
        </p:txBody>
      </p:sp>
    </p:spTree>
    <p:extLst>
      <p:ext uri="{BB962C8B-B14F-4D97-AF65-F5344CB8AC3E}">
        <p14:creationId xmlns:p14="http://schemas.microsoft.com/office/powerpoint/2010/main" val="1930971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A9890-826D-AC9E-EDC8-2FA2B3BA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94F0-74E6-8D7C-B972-96F444607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286EF-C6EC-CB2A-CA7C-378FAAA7BA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24FAE5-CF28-FD21-F63A-8A63A2A98904}"/>
              </a:ext>
            </a:extLst>
          </p:cNvPr>
          <p:cNvSpPr>
            <a:spLocks noGrp="1"/>
          </p:cNvSpPr>
          <p:nvPr>
            <p:ph type="sldNum" sz="quarter" idx="5"/>
          </p:nvPr>
        </p:nvSpPr>
        <p:spPr/>
        <p:txBody>
          <a:bodyPr/>
          <a:lstStyle/>
          <a:p>
            <a:fld id="{6040B9B9-9338-49BE-AF7E-CCF347535941}" type="slidenum">
              <a:rPr lang="en-US" smtClean="0"/>
              <a:t>71</a:t>
            </a:fld>
            <a:endParaRPr lang="en-US"/>
          </a:p>
        </p:txBody>
      </p:sp>
    </p:spTree>
    <p:extLst>
      <p:ext uri="{BB962C8B-B14F-4D97-AF65-F5344CB8AC3E}">
        <p14:creationId xmlns:p14="http://schemas.microsoft.com/office/powerpoint/2010/main" val="3960802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conversation with ChatGPT model from last week where I show it a partial view from my office, and it correctly guess where the picture is showing. </a:t>
            </a:r>
          </a:p>
          <a:p>
            <a:r>
              <a:rPr lang="en-US" dirty="0"/>
              <a:t>Just remarkable.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a:t>
            </a:fld>
            <a:endParaRPr lang="en-US"/>
          </a:p>
        </p:txBody>
      </p:sp>
    </p:spTree>
    <p:extLst>
      <p:ext uri="{BB962C8B-B14F-4D97-AF65-F5344CB8AC3E}">
        <p14:creationId xmlns:p14="http://schemas.microsoft.com/office/powerpoint/2010/main" val="2553584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72</a:t>
            </a:fld>
            <a:endParaRPr lang="en-US" dirty="0"/>
          </a:p>
        </p:txBody>
      </p:sp>
    </p:spTree>
    <p:extLst>
      <p:ext uri="{BB962C8B-B14F-4D97-AF65-F5344CB8AC3E}">
        <p14:creationId xmlns:p14="http://schemas.microsoft.com/office/powerpoint/2010/main" val="4107079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FF81C-05CB-DF42-E4F0-EF84BE414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027FD-906B-E1EA-F488-017BA83C5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E35F6-B7B3-F170-B17F-7957506E99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43086B-64DE-80C5-066A-E8D9C364F31A}"/>
              </a:ext>
            </a:extLst>
          </p:cNvPr>
          <p:cNvSpPr>
            <a:spLocks noGrp="1"/>
          </p:cNvSpPr>
          <p:nvPr>
            <p:ph type="sldNum" sz="quarter" idx="5"/>
          </p:nvPr>
        </p:nvSpPr>
        <p:spPr/>
        <p:txBody>
          <a:bodyPr/>
          <a:lstStyle/>
          <a:p>
            <a:fld id="{7E3EFFCD-2707-464E-8668-7D1BDDA9873E}" type="slidenum">
              <a:rPr lang="en-US" smtClean="0"/>
              <a:pPr/>
              <a:t>73</a:t>
            </a:fld>
            <a:endParaRPr lang="en-US" dirty="0"/>
          </a:p>
        </p:txBody>
      </p:sp>
    </p:spTree>
    <p:extLst>
      <p:ext uri="{BB962C8B-B14F-4D97-AF65-F5344CB8AC3E}">
        <p14:creationId xmlns:p14="http://schemas.microsoft.com/office/powerpoint/2010/main" val="42566060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74</a:t>
            </a:fld>
            <a:endParaRPr lang="en-US" dirty="0"/>
          </a:p>
        </p:txBody>
      </p:sp>
    </p:spTree>
    <p:extLst>
      <p:ext uri="{BB962C8B-B14F-4D97-AF65-F5344CB8AC3E}">
        <p14:creationId xmlns:p14="http://schemas.microsoft.com/office/powerpoint/2010/main" val="3314899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77</a:t>
            </a:fld>
            <a:endParaRPr lang="en-US" dirty="0"/>
          </a:p>
        </p:txBody>
      </p:sp>
    </p:spTree>
    <p:extLst>
      <p:ext uri="{BB962C8B-B14F-4D97-AF65-F5344CB8AC3E}">
        <p14:creationId xmlns:p14="http://schemas.microsoft.com/office/powerpoint/2010/main" val="2479192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B8590-3EE2-BA0F-7C43-FA857BB26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24EC7-8EBF-4809-ECC1-ECF31AD58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D1FF4-89AB-54E2-487A-397CBED555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D1D246-93F1-3536-9062-922D55096104}"/>
              </a:ext>
            </a:extLst>
          </p:cNvPr>
          <p:cNvSpPr>
            <a:spLocks noGrp="1"/>
          </p:cNvSpPr>
          <p:nvPr>
            <p:ph type="sldNum" sz="quarter" idx="5"/>
          </p:nvPr>
        </p:nvSpPr>
        <p:spPr/>
        <p:txBody>
          <a:bodyPr/>
          <a:lstStyle/>
          <a:p>
            <a:fld id="{7E3EFFCD-2707-464E-8668-7D1BDDA9873E}" type="slidenum">
              <a:rPr lang="en-US" smtClean="0"/>
              <a:pPr/>
              <a:t>78</a:t>
            </a:fld>
            <a:endParaRPr lang="en-US" dirty="0"/>
          </a:p>
        </p:txBody>
      </p:sp>
    </p:spTree>
    <p:extLst>
      <p:ext uri="{BB962C8B-B14F-4D97-AF65-F5344CB8AC3E}">
        <p14:creationId xmlns:p14="http://schemas.microsoft.com/office/powerpoint/2010/main" val="39971080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B24E7-AF1F-2991-9EFD-1CE6F5965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3CC58-A3B4-92A7-A468-89D84036A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BDD00-0464-C1D9-59A3-E954C57A34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CED818-F5BB-4E1A-F735-4E688EDF1FAF}"/>
              </a:ext>
            </a:extLst>
          </p:cNvPr>
          <p:cNvSpPr>
            <a:spLocks noGrp="1"/>
          </p:cNvSpPr>
          <p:nvPr>
            <p:ph type="sldNum" sz="quarter" idx="5"/>
          </p:nvPr>
        </p:nvSpPr>
        <p:spPr/>
        <p:txBody>
          <a:bodyPr/>
          <a:lstStyle/>
          <a:p>
            <a:fld id="{7E3EFFCD-2707-464E-8668-7D1BDDA9873E}" type="slidenum">
              <a:rPr lang="en-US" smtClean="0"/>
              <a:pPr/>
              <a:t>79</a:t>
            </a:fld>
            <a:endParaRPr lang="en-US" dirty="0"/>
          </a:p>
        </p:txBody>
      </p:sp>
    </p:spTree>
    <p:extLst>
      <p:ext uri="{BB962C8B-B14F-4D97-AF65-F5344CB8AC3E}">
        <p14:creationId xmlns:p14="http://schemas.microsoft.com/office/powerpoint/2010/main" val="1974210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80</a:t>
            </a:fld>
            <a:endParaRPr lang="en-US" dirty="0"/>
          </a:p>
        </p:txBody>
      </p:sp>
    </p:spTree>
    <p:extLst>
      <p:ext uri="{BB962C8B-B14F-4D97-AF65-F5344CB8AC3E}">
        <p14:creationId xmlns:p14="http://schemas.microsoft.com/office/powerpoint/2010/main" val="22086246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CF084-4F51-FAF8-E801-575DEBF24B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031EE-698C-E10B-16BC-B58753B51F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8984F8-2DB3-654B-FA20-67DE9BD990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33D1A4-715E-7A33-059B-A22B55B2ABF3}"/>
              </a:ext>
            </a:extLst>
          </p:cNvPr>
          <p:cNvSpPr>
            <a:spLocks noGrp="1"/>
          </p:cNvSpPr>
          <p:nvPr>
            <p:ph type="sldNum" sz="quarter" idx="5"/>
          </p:nvPr>
        </p:nvSpPr>
        <p:spPr/>
        <p:txBody>
          <a:bodyPr/>
          <a:lstStyle/>
          <a:p>
            <a:fld id="{7E3EFFCD-2707-464E-8668-7D1BDDA9873E}" type="slidenum">
              <a:rPr lang="en-US" smtClean="0"/>
              <a:pPr/>
              <a:t>81</a:t>
            </a:fld>
            <a:endParaRPr lang="en-US" dirty="0"/>
          </a:p>
        </p:txBody>
      </p:sp>
    </p:spTree>
    <p:extLst>
      <p:ext uri="{BB962C8B-B14F-4D97-AF65-F5344CB8AC3E}">
        <p14:creationId xmlns:p14="http://schemas.microsoft.com/office/powerpoint/2010/main" val="33618720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82720-72C8-96FD-4C34-AA8399100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AF9EA-B8BB-798E-F40F-E66ECC88D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1E555D-D196-14C7-A703-E4299C521E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8EBCC5-E333-F10E-6BA4-1F0E0399F671}"/>
              </a:ext>
            </a:extLst>
          </p:cNvPr>
          <p:cNvSpPr>
            <a:spLocks noGrp="1"/>
          </p:cNvSpPr>
          <p:nvPr>
            <p:ph type="sldNum" sz="quarter" idx="5"/>
          </p:nvPr>
        </p:nvSpPr>
        <p:spPr/>
        <p:txBody>
          <a:bodyPr/>
          <a:lstStyle/>
          <a:p>
            <a:fld id="{7E3EFFCD-2707-464E-8668-7D1BDDA9873E}" type="slidenum">
              <a:rPr lang="en-US" smtClean="0"/>
              <a:pPr/>
              <a:t>82</a:t>
            </a:fld>
            <a:endParaRPr lang="en-US" dirty="0"/>
          </a:p>
        </p:txBody>
      </p:sp>
    </p:spTree>
    <p:extLst>
      <p:ext uri="{BB962C8B-B14F-4D97-AF65-F5344CB8AC3E}">
        <p14:creationId xmlns:p14="http://schemas.microsoft.com/office/powerpoint/2010/main" val="41953801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84</a:t>
            </a:fld>
            <a:endParaRPr lang="en-US" dirty="0"/>
          </a:p>
        </p:txBody>
      </p:sp>
    </p:spTree>
    <p:extLst>
      <p:ext uri="{BB962C8B-B14F-4D97-AF65-F5344CB8AC3E}">
        <p14:creationId xmlns:p14="http://schemas.microsoft.com/office/powerpoint/2010/main" val="97087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8</a:t>
            </a:fld>
            <a:endParaRPr lang="en-US"/>
          </a:p>
        </p:txBody>
      </p:sp>
    </p:spTree>
    <p:extLst>
      <p:ext uri="{BB962C8B-B14F-4D97-AF65-F5344CB8AC3E}">
        <p14:creationId xmlns:p14="http://schemas.microsoft.com/office/powerpoint/2010/main" val="2406283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Formalizing the evaluation for this task, in my opinion, is the most important contribution of our work. </a:t>
            </a:r>
          </a:p>
        </p:txBody>
      </p:sp>
      <p:sp>
        <p:nvSpPr>
          <p:cNvPr id="4" name="Slide Number Placeholder 3"/>
          <p:cNvSpPr>
            <a:spLocks noGrp="1"/>
          </p:cNvSpPr>
          <p:nvPr>
            <p:ph type="sldNum" sz="quarter" idx="5"/>
          </p:nvPr>
        </p:nvSpPr>
        <p:spPr/>
        <p:txBody>
          <a:bodyPr/>
          <a:lstStyle/>
          <a:p>
            <a:fld id="{7E3EFFCD-2707-464E-8668-7D1BDDA9873E}" type="slidenum">
              <a:rPr lang="en-US" smtClean="0"/>
              <a:pPr/>
              <a:t>87</a:t>
            </a:fld>
            <a:endParaRPr lang="en-US"/>
          </a:p>
        </p:txBody>
      </p:sp>
    </p:spTree>
    <p:extLst>
      <p:ext uri="{BB962C8B-B14F-4D97-AF65-F5344CB8AC3E}">
        <p14:creationId xmlns:p14="http://schemas.microsoft.com/office/powerpoint/2010/main" val="179145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0D13E-CDB5-B5F2-1AFE-EB8FBF5D0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91C79-E2B7-C5F2-BA1B-975E30F5D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C994F-623F-C83B-878C-C3587E7452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82326F-7BEE-E1BB-854A-566F353F08F6}"/>
              </a:ext>
            </a:extLst>
          </p:cNvPr>
          <p:cNvSpPr>
            <a:spLocks noGrp="1"/>
          </p:cNvSpPr>
          <p:nvPr>
            <p:ph type="sldNum" sz="quarter" idx="5"/>
          </p:nvPr>
        </p:nvSpPr>
        <p:spPr/>
        <p:txBody>
          <a:bodyPr/>
          <a:lstStyle/>
          <a:p>
            <a:fld id="{7E3EFFCD-2707-464E-8668-7D1BDDA9873E}" type="slidenum">
              <a:rPr lang="en-US" smtClean="0"/>
              <a:pPr/>
              <a:t>88</a:t>
            </a:fld>
            <a:endParaRPr lang="en-US" dirty="0"/>
          </a:p>
        </p:txBody>
      </p:sp>
    </p:spTree>
    <p:extLst>
      <p:ext uri="{BB962C8B-B14F-4D97-AF65-F5344CB8AC3E}">
        <p14:creationId xmlns:p14="http://schemas.microsoft.com/office/powerpoint/2010/main" val="824276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highlight one of our LLM-based approach ...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89</a:t>
            </a:fld>
            <a:endParaRPr lang="en-US"/>
          </a:p>
        </p:txBody>
      </p:sp>
    </p:spTree>
    <p:extLst>
      <p:ext uri="{BB962C8B-B14F-4D97-AF65-F5344CB8AC3E}">
        <p14:creationId xmlns:p14="http://schemas.microsoft.com/office/powerpoint/2010/main" val="28832646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92</a:t>
            </a:fld>
            <a:endParaRPr lang="en-US"/>
          </a:p>
        </p:txBody>
      </p:sp>
    </p:spTree>
    <p:extLst>
      <p:ext uri="{BB962C8B-B14F-4D97-AF65-F5344CB8AC3E}">
        <p14:creationId xmlns:p14="http://schemas.microsoft.com/office/powerpoint/2010/main" val="20197371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93</a:t>
            </a:fld>
            <a:endParaRPr lang="en-US"/>
          </a:p>
        </p:txBody>
      </p:sp>
    </p:spTree>
    <p:extLst>
      <p:ext uri="{BB962C8B-B14F-4D97-AF65-F5344CB8AC3E}">
        <p14:creationId xmlns:p14="http://schemas.microsoft.com/office/powerpoint/2010/main" val="15745930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have motivated~\name{},  large-scale hierarchical summarization of scientific literature, offering a fresh perspective on how research efforts are organized and distributed. </a:t>
            </a:r>
          </a:p>
          <a:p>
            <a:r>
              <a:rPr lang="en-US" dirty="0"/>
              <a:t>Our method, \</a:t>
            </a:r>
            <a:r>
              <a:rPr lang="en-US" dirty="0" err="1"/>
              <a:t>nameAlg</a:t>
            </a:r>
            <a:r>
              <a:rPr lang="en-US" dirty="0"/>
              <a:t>{}, effectively combines LLMs with faster procedures to balance quality and scalability. </a:t>
            </a:r>
          </a:p>
          <a:p>
            <a:r>
              <a:rPr lang="en-US" dirty="0"/>
              <a:t>% fast embedding-based clustering with LLM-based prompting, demonstrating superior performance over existing baseline methods.</a:t>
            </a:r>
          </a:p>
          <a:p>
            <a:r>
              <a:rPr lang="en-US" dirty="0"/>
              <a:t>Looking ahead, we hope our work offers researchers a more intuitive way to navigate the complex landscape of scholarly and </a:t>
            </a:r>
          </a:p>
          <a:p>
            <a:r>
              <a:rPr lang="en-US" dirty="0"/>
              <a:t>enhances the allocation of resources in academia.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94</a:t>
            </a:fld>
            <a:endParaRPr lang="en-US" dirty="0"/>
          </a:p>
        </p:txBody>
      </p:sp>
    </p:spTree>
    <p:extLst>
      <p:ext uri="{BB962C8B-B14F-4D97-AF65-F5344CB8AC3E}">
        <p14:creationId xmlns:p14="http://schemas.microsoft.com/office/powerpoint/2010/main" val="17549543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Popping one level back up, … </a:t>
            </a:r>
          </a:p>
          <a:p>
            <a:r>
              <a:rPr lang="en-US" dirty="0"/>
              <a:t>LMs are likely to remain brittle. </a:t>
            </a:r>
          </a:p>
          <a:p>
            <a:endParaRPr lang="en-US" dirty="0"/>
          </a:p>
          <a:p>
            <a:r>
              <a:rPr lang="en-US" dirty="0"/>
              <a:t>We need to think about innovative ways to </a:t>
            </a:r>
            <a:r>
              <a:rPr lang="en-US" dirty="0">
                <a:solidFill>
                  <a:srgbClr val="00B050"/>
                </a:solidFill>
              </a:rPr>
              <a:t>scope them</a:t>
            </a:r>
            <a:r>
              <a:rPr lang="en-US" dirty="0"/>
              <a:t> and </a:t>
            </a:r>
            <a:r>
              <a:rPr lang="en-US" dirty="0">
                <a:solidFill>
                  <a:srgbClr val="00B050"/>
                </a:solidFill>
              </a:rPr>
              <a:t>contain</a:t>
            </a:r>
            <a:r>
              <a:rPr lang="en-US" dirty="0"/>
              <a:t> their brittleness. </a:t>
            </a:r>
          </a:p>
          <a:p>
            <a:endParaRPr lang="en-US" dirty="0"/>
          </a:p>
          <a:p>
            <a:r>
              <a:rPr lang="en-US" dirty="0"/>
              <a:t>Maybe ”generality” is not all that we should aim for. </a:t>
            </a:r>
          </a:p>
          <a:p>
            <a:pPr lvl="1"/>
            <a:r>
              <a:rPr lang="en-US" dirty="0"/>
              <a:t>Specialized models that remain robust within that well-defined domain might be better alternatives.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95</a:t>
            </a:fld>
            <a:endParaRPr lang="en-US"/>
          </a:p>
        </p:txBody>
      </p:sp>
    </p:spTree>
    <p:extLst>
      <p:ext uri="{BB962C8B-B14F-4D97-AF65-F5344CB8AC3E}">
        <p14:creationId xmlns:p14="http://schemas.microsoft.com/office/powerpoint/2010/main" val="3929264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 if you’re going about discovering new rare events (e.g., gene mutations), with a good chance LLMs will miss it.</a:t>
            </a:r>
          </a:p>
          <a:p>
            <a:pPr>
              <a:buFont typeface="Arial" panose="020B0604020202020204" pitchFamily="34" charset="0"/>
              <a:buChar char="•"/>
            </a:pPr>
            <a:r>
              <a:rPr lang="en-US" dirty="0"/>
              <a:t>Is it better or worse than humans? Unclear. We should look into this.</a:t>
            </a:r>
          </a:p>
          <a:p>
            <a:r>
              <a:rPr lang="en-US" dirty="0"/>
              <a:t> </a:t>
            </a:r>
          </a:p>
          <a:p>
            <a:r>
              <a:rPr lang="en-US" dirty="0"/>
              <a:t>Now what else can we do make LLMs robust to tail phenomenon?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96</a:t>
            </a:fld>
            <a:endParaRPr lang="en-US" dirty="0"/>
          </a:p>
        </p:txBody>
      </p:sp>
    </p:spTree>
    <p:extLst>
      <p:ext uri="{BB962C8B-B14F-4D97-AF65-F5344CB8AC3E}">
        <p14:creationId xmlns:p14="http://schemas.microsoft.com/office/powerpoint/2010/main" val="1573144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97</a:t>
            </a:fld>
            <a:endParaRPr lang="en-US"/>
          </a:p>
        </p:txBody>
      </p:sp>
    </p:spTree>
    <p:extLst>
      <p:ext uri="{BB962C8B-B14F-4D97-AF65-F5344CB8AC3E}">
        <p14:creationId xmlns:p14="http://schemas.microsoft.com/office/powerpoint/2010/main" val="31822621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just happened that, in parallel to all these efforts the field made major progress in pre-training strong text-to-text models </a:t>
            </a:r>
          </a:p>
          <a:p>
            <a:endParaRPr lang="en-US" dirty="0"/>
          </a:p>
          <a:p>
            <a:r>
              <a:rPr lang="en-US" dirty="0"/>
              <a:t>And it was these motivations during my </a:t>
            </a:r>
            <a:r>
              <a:rPr lang="en-US" dirty="0" err="1"/>
              <a:t>phd</a:t>
            </a:r>
            <a:r>
              <a:rPr lang="en-US" dirty="0"/>
              <a:t> at Penn that allowed me to</a:t>
            </a:r>
          </a:p>
        </p:txBody>
      </p:sp>
      <p:sp>
        <p:nvSpPr>
          <p:cNvPr id="4" name="Slide Number Placeholder 3"/>
          <p:cNvSpPr>
            <a:spLocks noGrp="1"/>
          </p:cNvSpPr>
          <p:nvPr>
            <p:ph type="sldNum" sz="quarter" idx="5"/>
          </p:nvPr>
        </p:nvSpPr>
        <p:spPr/>
        <p:txBody>
          <a:bodyPr/>
          <a:lstStyle/>
          <a:p>
            <a:fld id="{7E3EFFCD-2707-464E-8668-7D1BDDA9873E}" type="slidenum">
              <a:rPr lang="en-US" smtClean="0"/>
              <a:pPr/>
              <a:t>99</a:t>
            </a:fld>
            <a:endParaRPr lang="en-US"/>
          </a:p>
        </p:txBody>
      </p:sp>
    </p:spTree>
    <p:extLst>
      <p:ext uri="{BB962C8B-B14F-4D97-AF65-F5344CB8AC3E}">
        <p14:creationId xmlns:p14="http://schemas.microsoft.com/office/powerpoint/2010/main" val="329075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a:t>
            </a:fld>
            <a:endParaRPr lang="en-US"/>
          </a:p>
        </p:txBody>
      </p:sp>
    </p:spTree>
    <p:extLst>
      <p:ext uri="{BB962C8B-B14F-4D97-AF65-F5344CB8AC3E}">
        <p14:creationId xmlns:p14="http://schemas.microsoft.com/office/powerpoint/2010/main" val="36741457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100</a:t>
            </a:fld>
            <a:endParaRPr lang="en-US"/>
          </a:p>
        </p:txBody>
      </p:sp>
    </p:spTree>
    <p:extLst>
      <p:ext uri="{BB962C8B-B14F-4D97-AF65-F5344CB8AC3E}">
        <p14:creationId xmlns:p14="http://schemas.microsoft.com/office/powerpoint/2010/main" val="28456149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05910-C2A3-A58C-CC2B-AF0F4FA49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5D2E0-F069-15AE-E9FA-CD628A8A1E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F5CBA-7292-98FB-223C-16B6B59240AA}"/>
              </a:ext>
            </a:extLst>
          </p:cNvPr>
          <p:cNvSpPr>
            <a:spLocks noGrp="1"/>
          </p:cNvSpPr>
          <p:nvPr>
            <p:ph type="body" idx="1"/>
          </p:nvPr>
        </p:nvSpPr>
        <p:spPr/>
        <p:txBody>
          <a:bodyPr/>
          <a:lstStyle/>
          <a:p>
            <a:r>
              <a:rPr lang="en-US" dirty="0"/>
              <a:t>Which has lead folks believing that AGI is coming and that we need to fire people at the governments since they’re already going to be replaced with AGI. </a:t>
            </a:r>
          </a:p>
        </p:txBody>
      </p:sp>
      <p:sp>
        <p:nvSpPr>
          <p:cNvPr id="4" name="Slide Number Placeholder 3">
            <a:extLst>
              <a:ext uri="{FF2B5EF4-FFF2-40B4-BE49-F238E27FC236}">
                <a16:creationId xmlns:a16="http://schemas.microsoft.com/office/drawing/2014/main" id="{50B39294-F692-08C9-0C37-F37BC7025AED}"/>
              </a:ext>
            </a:extLst>
          </p:cNvPr>
          <p:cNvSpPr>
            <a:spLocks noGrp="1"/>
          </p:cNvSpPr>
          <p:nvPr>
            <p:ph type="sldNum" sz="quarter" idx="5"/>
          </p:nvPr>
        </p:nvSpPr>
        <p:spPr/>
        <p:txBody>
          <a:bodyPr/>
          <a:lstStyle/>
          <a:p>
            <a:fld id="{7E3EFFCD-2707-464E-8668-7D1BDDA9873E}" type="slidenum">
              <a:rPr lang="en-US" smtClean="0"/>
              <a:pPr/>
              <a:t>102</a:t>
            </a:fld>
            <a:endParaRPr lang="en-US"/>
          </a:p>
        </p:txBody>
      </p:sp>
    </p:spTree>
    <p:extLst>
      <p:ext uri="{BB962C8B-B14F-4D97-AF65-F5344CB8AC3E}">
        <p14:creationId xmlns:p14="http://schemas.microsoft.com/office/powerpoint/2010/main" val="2757301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has lead folks believing that AGI is coming and that we need to fire people at the governments since they’re already going to be replaced with AGI.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103</a:t>
            </a:fld>
            <a:endParaRPr lang="en-US"/>
          </a:p>
        </p:txBody>
      </p:sp>
    </p:spTree>
    <p:extLst>
      <p:ext uri="{BB962C8B-B14F-4D97-AF65-F5344CB8AC3E}">
        <p14:creationId xmlns:p14="http://schemas.microsoft.com/office/powerpoint/2010/main" val="25025479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105</a:t>
            </a:fld>
            <a:endParaRPr lang="en-US"/>
          </a:p>
        </p:txBody>
      </p:sp>
    </p:spTree>
    <p:extLst>
      <p:ext uri="{BB962C8B-B14F-4D97-AF65-F5344CB8AC3E}">
        <p14:creationId xmlns:p14="http://schemas.microsoft.com/office/powerpoint/2010/main" val="5961450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models that produce fluent responses, </a:t>
            </a:r>
          </a:p>
          <a:p>
            <a:pPr marL="171450" indent="-171450">
              <a:buFont typeface="Arial" panose="020B0604020202020204" pitchFamily="34" charset="0"/>
              <a:buChar char="•"/>
            </a:pPr>
            <a:r>
              <a:rPr lang="en-US" dirty="0"/>
              <a:t>They are capable of following human instructions</a:t>
            </a:r>
          </a:p>
          <a:p>
            <a:pPr marL="171450" indent="-171450">
              <a:buFont typeface="Arial" panose="020B0604020202020204" pitchFamily="34" charset="0"/>
              <a:buChar char="•"/>
            </a:pPr>
            <a:r>
              <a:rPr lang="en-US" dirty="0"/>
              <a:t>And they can hold multiple rounds of conversation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what we have. But now while acknowledging these positive elements of progress, I am going to spend my time on fundamental challenges we face for further progress.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106</a:t>
            </a:fld>
            <a:endParaRPr lang="en-US"/>
          </a:p>
        </p:txBody>
      </p:sp>
    </p:spTree>
    <p:extLst>
      <p:ext uri="{BB962C8B-B14F-4D97-AF65-F5344CB8AC3E}">
        <p14:creationId xmlns:p14="http://schemas.microsoft.com/office/powerpoint/2010/main" val="3015178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short term, generalist chatbots will remain brittle and hallucinatory for the next few years.</a:t>
            </a:r>
          </a:p>
          <a:p>
            <a:pPr marL="171450" indent="-171450">
              <a:buFont typeface="Arial" panose="020B0604020202020204" pitchFamily="34" charset="0"/>
              <a:buChar char="•"/>
            </a:pPr>
            <a:r>
              <a:rPr lang="en-US" dirty="0"/>
              <a:t>That’s just a reality that, in my opinion, we need to accept and live with.</a:t>
            </a:r>
          </a:p>
          <a:p>
            <a:pPr marL="171450" indent="-171450">
              <a:buFont typeface="Arial" panose="020B0604020202020204" pitchFamily="34" charset="0"/>
              <a:buChar char="•"/>
            </a:pPr>
            <a:r>
              <a:rPr lang="en-US" dirty="0"/>
              <a:t>Instead, it’s more helpful to think about how to “contain” LM brittleness (rather than solving it entirely, which might be impossible). </a:t>
            </a:r>
          </a:p>
          <a:p>
            <a:pPr marL="171450" indent="-171450">
              <a:buFont typeface="Arial" panose="020B0604020202020204" pitchFamily="34" charset="0"/>
              <a:buChar char="•"/>
            </a:pPr>
            <a:r>
              <a:rPr lang="en-US" dirty="0"/>
              <a:t>Furthermore, this effort must also consider the scenarios where LLMs interface with humans. </a:t>
            </a:r>
          </a:p>
          <a:p>
            <a:pPr marL="628650" lvl="1" indent="-171450">
              <a:buFont typeface="Arial" panose="020B0604020202020204" pitchFamily="34" charset="0"/>
              <a:buChar char="•"/>
            </a:pPr>
            <a:r>
              <a:rPr lang="en-US" dirty="0"/>
              <a:t>I will not talk about these today, but a good portion of my time goes into building AI systems for K12 education or science discovery, which I am happy to share another time.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107</a:t>
            </a:fld>
            <a:endParaRPr lang="en-US"/>
          </a:p>
        </p:txBody>
      </p:sp>
    </p:spTree>
    <p:extLst>
      <p:ext uri="{BB962C8B-B14F-4D97-AF65-F5344CB8AC3E}">
        <p14:creationId xmlns:p14="http://schemas.microsoft.com/office/powerpoint/2010/main" val="2995633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many other weaknesses that you can identify in these models that has led to this reality-check moment. </a:t>
            </a:r>
          </a:p>
          <a:p>
            <a:r>
              <a:rPr lang="en-US" dirty="0"/>
              <a:t>If I want to summarize all these, I’d say that these models are not yet “helpful”. </a:t>
            </a:r>
          </a:p>
          <a:p>
            <a:r>
              <a:rPr lang="en-US" dirty="0"/>
              <a:t> - They often </a:t>
            </a:r>
            <a:r>
              <a:rPr lang="en-US" dirty="0" err="1"/>
              <a:t>overgenerate</a:t>
            </a:r>
            <a:r>
              <a:rPr lang="en-US" dirty="0"/>
              <a:t> things that I don’t care about. </a:t>
            </a:r>
            <a:br>
              <a:rPr lang="en-US" dirty="0"/>
            </a:br>
            <a:r>
              <a:rPr lang="en-US" dirty="0"/>
              <a:t> - They regularly ignore things that I care about. </a:t>
            </a:r>
            <a:br>
              <a:rPr lang="en-US" dirty="0"/>
            </a:br>
            <a:r>
              <a:rPr lang="en-US" dirty="0"/>
              <a:t>And overall they’re like a sloppy apprentice that doesn’t know you that well. </a:t>
            </a:r>
          </a:p>
          <a:p>
            <a:endParaRPr lang="en-US" dirty="0"/>
          </a:p>
          <a:p>
            <a:r>
              <a:rPr lang="en-US" dirty="0"/>
              <a:t>This is particularly important if you want to build AI systems that have humans in their loop.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108</a:t>
            </a:fld>
            <a:endParaRPr lang="en-US" dirty="0"/>
          </a:p>
        </p:txBody>
      </p:sp>
    </p:spTree>
    <p:extLst>
      <p:ext uri="{BB962C8B-B14F-4D97-AF65-F5344CB8AC3E}">
        <p14:creationId xmlns:p14="http://schemas.microsoft.com/office/powerpoint/2010/main" val="7170222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8ab6c2e68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8ab6c2e68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overall, in the future that I hope AI progresses toward, “helpfulness” has a special place --- as it is a core tenet of building effective AI-machine interactive systems. </a:t>
            </a:r>
          </a:p>
          <a:p>
            <a:pPr marL="0" lvl="0" indent="0" algn="l" rtl="0">
              <a:spcBef>
                <a:spcPts val="0"/>
              </a:spcBef>
              <a:spcAft>
                <a:spcPts val="0"/>
              </a:spcAft>
              <a:buNone/>
            </a:pPr>
            <a:r>
              <a:rPr lang="en-US" dirty="0"/>
              <a:t>And pretty much any other desirable adjective emanates from from “helpfulness”. </a:t>
            </a:r>
          </a:p>
        </p:txBody>
      </p:sp>
    </p:spTree>
    <p:extLst>
      <p:ext uri="{BB962C8B-B14F-4D97-AF65-F5344CB8AC3E}">
        <p14:creationId xmlns:p14="http://schemas.microsoft.com/office/powerpoint/2010/main" val="36372726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7393-6EB0-948C-E10C-EBFB1FB6E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850F2-FA9F-CA6D-CF4A-AA40533FE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55C2F-2F25-BB67-CC64-D100546D7597}"/>
              </a:ext>
            </a:extLst>
          </p:cNvPr>
          <p:cNvSpPr>
            <a:spLocks noGrp="1"/>
          </p:cNvSpPr>
          <p:nvPr>
            <p:ph type="body" idx="1"/>
          </p:nvPr>
        </p:nvSpPr>
        <p:spPr/>
        <p:txBody>
          <a:bodyPr/>
          <a:lstStyle/>
          <a:p>
            <a:r>
              <a:rPr lang="en-US" dirty="0"/>
              <a:t>Where we, I think, is that: </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Specifically, today I am going to discuss two topics on reliability of models. </a:t>
            </a:r>
          </a:p>
        </p:txBody>
      </p:sp>
      <p:sp>
        <p:nvSpPr>
          <p:cNvPr id="4" name="Slide Number Placeholder 3">
            <a:extLst>
              <a:ext uri="{FF2B5EF4-FFF2-40B4-BE49-F238E27FC236}">
                <a16:creationId xmlns:a16="http://schemas.microsoft.com/office/drawing/2014/main" id="{C732673E-4A97-8EAC-77EF-861EBEF7B172}"/>
              </a:ext>
            </a:extLst>
          </p:cNvPr>
          <p:cNvSpPr>
            <a:spLocks noGrp="1"/>
          </p:cNvSpPr>
          <p:nvPr>
            <p:ph type="sldNum" sz="quarter" idx="5"/>
          </p:nvPr>
        </p:nvSpPr>
        <p:spPr/>
        <p:txBody>
          <a:bodyPr/>
          <a:lstStyle/>
          <a:p>
            <a:fld id="{7E3EFFCD-2707-464E-8668-7D1BDDA9873E}" type="slidenum">
              <a:rPr lang="en-US" smtClean="0"/>
              <a:pPr/>
              <a:t>111</a:t>
            </a:fld>
            <a:endParaRPr lang="en-US"/>
          </a:p>
        </p:txBody>
      </p:sp>
    </p:spTree>
    <p:extLst>
      <p:ext uri="{BB962C8B-B14F-4D97-AF65-F5344CB8AC3E}">
        <p14:creationId xmlns:p14="http://schemas.microsoft.com/office/powerpoint/2010/main" val="24919326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trend does not hold for all models. Models trained exclusively on the Pile, which uses a March 2020 Wikipedia dump, show agreement between effective and reported cut-offs. For instance, Pythia, trained exclusively on the Pile, aligns its effective and reported cut-offs.</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112</a:t>
            </a:fld>
            <a:endParaRPr lang="en-US"/>
          </a:p>
        </p:txBody>
      </p:sp>
    </p:spTree>
    <p:extLst>
      <p:ext uri="{BB962C8B-B14F-4D97-AF65-F5344CB8AC3E}">
        <p14:creationId xmlns:p14="http://schemas.microsoft.com/office/powerpoint/2010/main" val="42685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It’s interesting to wondering why scaling hasn’t solved the LLM brittleness. After all, from scaling laws we know that more is better. </a:t>
            </a:r>
          </a:p>
          <a:p>
            <a:pPr marL="628650" lvl="1" indent="-171450">
              <a:buFont typeface="Arial" panose="020B0604020202020204" pitchFamily="34" charset="0"/>
              <a:buChar char="•"/>
            </a:pPr>
            <a:r>
              <a:rPr lang="en-US" dirty="0"/>
              <a:t>every time that we increase model sizes and their data, their error goes down. </a:t>
            </a:r>
          </a:p>
          <a:p>
            <a:pPr marL="171450" lvl="0" indent="-171450">
              <a:buFont typeface="Arial" panose="020B0604020202020204" pitchFamily="34" charset="0"/>
              <a:buChar char="•"/>
            </a:pPr>
            <a:r>
              <a:rPr lang="en-US" dirty="0"/>
              <a:t>However, if you look closer, the x-axis (the resources) is exponential, while the y-axis (the gains) is linear. </a:t>
            </a:r>
          </a:p>
          <a:p>
            <a:pPr marL="628650" lvl="1" indent="-171450">
              <a:buFont typeface="Arial" panose="020B0604020202020204" pitchFamily="34" charset="0"/>
              <a:buChar char="•"/>
            </a:pPr>
            <a:r>
              <a:rPr lang="en-US" dirty="0"/>
              <a:t>In other words, a linear reduction in errors requires exponential increase in resources. </a:t>
            </a:r>
          </a:p>
          <a:p>
            <a:pPr marL="628650" lvl="1" indent="-171450">
              <a:buFont typeface="Arial" panose="020B0604020202020204" pitchFamily="34" charset="0"/>
              <a:buChar char="•"/>
            </a:pPr>
            <a:r>
              <a:rPr lang="en-US" dirty="0"/>
              <a:t>Or: there is a diminishing returns with scaling. </a:t>
            </a:r>
          </a:p>
          <a:p>
            <a:pPr marL="171450" lvl="0" indent="-171450">
              <a:buFont typeface="Arial" panose="020B0604020202020204" pitchFamily="34" charset="0"/>
              <a:buChar char="•"/>
            </a:pPr>
            <a:r>
              <a:rPr lang="en-US" dirty="0"/>
              <a:t>As a results, LMs will remain brittle at least for the coming years. </a:t>
            </a:r>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13</a:t>
            </a:fld>
            <a:endParaRPr lang="en-US"/>
          </a:p>
        </p:txBody>
      </p:sp>
    </p:spTree>
    <p:extLst>
      <p:ext uri="{BB962C8B-B14F-4D97-AF65-F5344CB8AC3E}">
        <p14:creationId xmlns:p14="http://schemas.microsoft.com/office/powerpoint/2010/main" val="3463867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lvl1pPr algn="ctr">
              <a:defRPr>
                <a:latin typeface="Avenir Book"/>
                <a:ea typeface="Avenir Book"/>
                <a:cs typeface="Avenir Book"/>
                <a:sym typeface="Avenir Book"/>
              </a:defRPr>
            </a:lvl1pPr>
          </a:lstStyle>
          <a:p>
            <a:r>
              <a:rPr dirty="0"/>
              <a:t>Title Text</a:t>
            </a:r>
          </a:p>
        </p:txBody>
      </p:sp>
      <p:sp>
        <p:nvSpPr>
          <p:cNvPr id="118"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79516" y="6540500"/>
            <a:ext cx="226619" cy="23053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118952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58960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29" r:id="rId9"/>
    <p:sldLayoutId id="2147483730" r:id="rId1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microsoft.com/office/2018/10/relationships/comments" Target="../comments/modernComment_960_C726412E.xml"/><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emf"/><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5.emf"/><Relationship Id="rId7" Type="http://schemas.openxmlformats.org/officeDocument/2006/relationships/image" Target="../media/image57.em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47.emf"/><Relationship Id="rId4" Type="http://schemas.openxmlformats.org/officeDocument/2006/relationships/image" Target="../media/image46.emf"/></Relationships>
</file>

<file path=ppt/slides/_rels/slide4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46.emf"/><Relationship Id="rId7"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8.emf"/><Relationship Id="rId5" Type="http://schemas.openxmlformats.org/officeDocument/2006/relationships/image" Target="../media/image56.emf"/><Relationship Id="rId4" Type="http://schemas.openxmlformats.org/officeDocument/2006/relationships/image" Target="../media/image47.emf"/><Relationship Id="rId9" Type="http://schemas.openxmlformats.org/officeDocument/2006/relationships/image" Target="../media/image61.emf"/></Relationships>
</file>

<file path=ppt/slides/_rels/slide45.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60.emf"/></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4.emf"/><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47.emf"/><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4.emf"/><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47.emf"/><Relationship Id="rId4" Type="http://schemas.openxmlformats.org/officeDocument/2006/relationships/image" Target="../media/image46.em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ncses.nsf.gov/pubs/nsb202333/publication-output-by-region-country-or-economy-and-by-scientific-field"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 Id="rId9" Type="http://schemas.openxmlformats.org/officeDocument/2006/relationships/image" Target="../media/image80.png"/></Relationships>
</file>

<file path=ppt/slides/_rels/slide65.xml.rels><?xml version="1.0" encoding="UTF-8" standalone="yes"?>
<Relationships xmlns="http://schemas.openxmlformats.org/package/2006/relationships"><Relationship Id="rId8" Type="http://schemas.openxmlformats.org/officeDocument/2006/relationships/hyperlink" Target="https://www.google.com/url?sa=i&amp;url=https%3A%2F%2Fwww.appengine.ai%2Fcompany%2Fanthropic&amp;psig=AOvVaw0XJkV0amsqm4TERjmSqrsb&amp;ust=1744854902615000&amp;source=images&amp;cd=vfe&amp;opi=89978449&amp;ved=0CBQQjRxqFwoTCPDFppm524wDFQAAAAAdAAAAABA2" TargetMode="External"/><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16D_5B3E9192.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journals.ametsoc.org/view/journals/phoc/53/6/JPO-D-22-0160.1.xml" TargetMode="External"/><Relationship Id="rId7" Type="http://schemas.openxmlformats.org/officeDocument/2006/relationships/hyperlink" Target="https://www.sciencedirect.com/science/article/pii/S095522192200735X"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www.degruyter.com/document/doi/10.1515/nanoph-2023-0005/html?lang=en&amp;srsltid=AfmBOophRVZQ97exg0Syu5_YU7c-TuysVm9_Iq-HiI7mVLQOZHgyGI6s" TargetMode="External"/><Relationship Id="rId5" Type="http://schemas.openxmlformats.org/officeDocument/2006/relationships/hyperlink" Target="https://www.cell.com/trends/biotechnology/fulltext/S0167-7799(22)00228-1" TargetMode="External"/><Relationship Id="rId4" Type="http://schemas.openxmlformats.org/officeDocument/2006/relationships/hyperlink" Target="https://enviromicro-journals.onlinelibrary.wiley.com/doi/10.1111/1751-7915.13820"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hyperlink" Target="https://ia1.wse.jhu.edu/port4000/" TargetMode="External"/><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microsoft.com/office/2018/10/relationships/comments" Target="../comments/modernComment_94A_6D54C34B.xml"/><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110.png"/><Relationship Id="rId3" Type="http://schemas.openxmlformats.org/officeDocument/2006/relationships/image" Target="../media/image104.png"/><Relationship Id="rId7" Type="http://schemas.openxmlformats.org/officeDocument/2006/relationships/image" Target="../media/image107.jpeg"/><Relationship Id="rId12" Type="http://schemas.openxmlformats.org/officeDocument/2006/relationships/image" Target="../media/image109.png"/><Relationship Id="rId2" Type="http://schemas.openxmlformats.org/officeDocument/2006/relationships/notesSlide" Target="../notesSlides/notesSlide78.xml"/><Relationship Id="rId16" Type="http://schemas.openxmlformats.org/officeDocument/2006/relationships/image" Target="../media/image113.png"/><Relationship Id="rId1" Type="http://schemas.openxmlformats.org/officeDocument/2006/relationships/slideLayout" Target="../slideLayouts/slideLayout4.xml"/><Relationship Id="rId6" Type="http://schemas.openxmlformats.org/officeDocument/2006/relationships/image" Target="../media/image106.jpeg"/><Relationship Id="rId11" Type="http://schemas.openxmlformats.org/officeDocument/2006/relationships/image" Target="../media/image108.png"/><Relationship Id="rId5" Type="http://schemas.openxmlformats.org/officeDocument/2006/relationships/image" Target="../media/image29.jpeg"/><Relationship Id="rId15" Type="http://schemas.openxmlformats.org/officeDocument/2006/relationships/image" Target="../media/image112.jpg"/><Relationship Id="rId10" Type="http://schemas.openxmlformats.org/officeDocument/2006/relationships/image" Target="../media/image28.jpeg"/><Relationship Id="rId4" Type="http://schemas.openxmlformats.org/officeDocument/2006/relationships/image" Target="../media/image105.png"/><Relationship Id="rId9" Type="http://schemas.openxmlformats.org/officeDocument/2006/relationships/image" Target="../media/image54.jpeg"/><Relationship Id="rId14" Type="http://schemas.openxmlformats.org/officeDocument/2006/relationships/image" Target="../media/image11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258417" y="2201149"/>
            <a:ext cx="11658600" cy="1909762"/>
          </a:xfrm>
        </p:spPr>
        <p:txBody>
          <a:bodyPr/>
          <a:lstStyle/>
          <a:p>
            <a:pPr algn="ctr">
              <a:spcBef>
                <a:spcPts val="600"/>
              </a:spcBef>
              <a:spcAft>
                <a:spcPts val="600"/>
              </a:spcAft>
            </a:pPr>
            <a:r>
              <a:rPr lang="en-US" sz="6600" dirty="0"/>
              <a:t>Science of AI</a:t>
            </a:r>
            <a:br>
              <a:rPr lang="en-US" sz="6600" dirty="0"/>
            </a:br>
            <a:r>
              <a:rPr lang="en-US" sz="4000" dirty="0"/>
              <a:t>and</a:t>
            </a:r>
            <a:br>
              <a:rPr lang="en-US" sz="6600" dirty="0"/>
            </a:br>
            <a:r>
              <a:rPr lang="en-US" sz="6600" dirty="0"/>
              <a:t>AI for Science</a:t>
            </a:r>
            <a:br>
              <a:rPr lang="en-US" sz="6600" dirty="0"/>
            </a:br>
            <a:endParaRPr lang="en-US" sz="11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a:t>Daniel </a:t>
            </a:r>
            <a:r>
              <a:rPr lang="en-US" err="1"/>
              <a:t>Khashabi</a:t>
            </a:r>
            <a:endParaRPr lang="en-US" sz="2800"/>
          </a:p>
        </p:txBody>
      </p:sp>
      <p:pic>
        <p:nvPicPr>
          <p:cNvPr id="4" name="Google Shape;13;p2">
            <a:extLst>
              <a:ext uri="{FF2B5EF4-FFF2-40B4-BE49-F238E27FC236}">
                <a16:creationId xmlns:a16="http://schemas.microsoft.com/office/drawing/2014/main" id="{07C99FA7-A1B1-DAAF-5F40-23553715276F}"/>
              </a:ext>
            </a:extLst>
          </p:cNvPr>
          <p:cNvPicPr preferRelativeResize="0"/>
          <p:nvPr/>
        </p:nvPicPr>
        <p:blipFill>
          <a:blip r:embed="rId3">
            <a:alphaModFix/>
          </a:blip>
          <a:stretch>
            <a:fillRect/>
          </a:stretch>
        </p:blipFill>
        <p:spPr>
          <a:xfrm>
            <a:off x="3431381" y="5249766"/>
            <a:ext cx="5329238" cy="1444932"/>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9AA741-4FBE-D0B4-1A02-28ECE1D25E1F}"/>
              </a:ext>
            </a:extLst>
          </p:cNvPr>
          <p:cNvSpPr/>
          <p:nvPr/>
        </p:nvSpPr>
        <p:spPr>
          <a:xfrm>
            <a:off x="13797" y="1"/>
            <a:ext cx="12164408" cy="6857999"/>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7406F62-86D7-26BB-440D-19A4C9E75222}"/>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a:p>
        </p:txBody>
      </p:sp>
      <p:pic>
        <p:nvPicPr>
          <p:cNvPr id="10242" name="Picture 2" descr="r/OpenAI - Damned near pissed myself at o3's literal Math Lady">
            <a:extLst>
              <a:ext uri="{FF2B5EF4-FFF2-40B4-BE49-F238E27FC236}">
                <a16:creationId xmlns:a16="http://schemas.microsoft.com/office/drawing/2014/main" id="{086FE1D4-32F5-62E6-3B23-799A1108E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781050"/>
            <a:ext cx="81280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68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A9D7-C80F-4A2A-1011-D6A9CD671AAF}"/>
              </a:ext>
            </a:extLst>
          </p:cNvPr>
          <p:cNvSpPr>
            <a:spLocks noGrp="1"/>
          </p:cNvSpPr>
          <p:nvPr>
            <p:ph type="title"/>
          </p:nvPr>
        </p:nvSpPr>
        <p:spPr/>
        <p:txBody>
          <a:bodyPr/>
          <a:lstStyle/>
          <a:p>
            <a:r>
              <a:rPr lang="en-US" dirty="0"/>
              <a:t>AI Agents: Hype or Reality? </a:t>
            </a:r>
          </a:p>
        </p:txBody>
      </p:sp>
      <p:sp>
        <p:nvSpPr>
          <p:cNvPr id="3" name="Content Placeholder 2">
            <a:extLst>
              <a:ext uri="{FF2B5EF4-FFF2-40B4-BE49-F238E27FC236}">
                <a16:creationId xmlns:a16="http://schemas.microsoft.com/office/drawing/2014/main" id="{ED2BB178-FEF1-276D-7D26-2392AFC9328C}"/>
              </a:ext>
            </a:extLst>
          </p:cNvPr>
          <p:cNvSpPr>
            <a:spLocks noGrp="1"/>
          </p:cNvSpPr>
          <p:nvPr>
            <p:ph idx="1"/>
          </p:nvPr>
        </p:nvSpPr>
        <p:spPr/>
        <p:txBody>
          <a:bodyPr/>
          <a:lstStyle/>
          <a:p>
            <a:r>
              <a:rPr lang="en-US" dirty="0"/>
              <a:t>“Agency” is a spectrum. </a:t>
            </a:r>
          </a:p>
          <a:p>
            <a:pPr lvl="1"/>
            <a:r>
              <a:rPr lang="en-US" dirty="0"/>
              <a:t>Calculators have very limited agency. </a:t>
            </a:r>
          </a:p>
          <a:p>
            <a:pPr lvl="1"/>
            <a:r>
              <a:rPr lang="en-US" dirty="0"/>
              <a:t>A responsible adult has more agency than a kid. </a:t>
            </a:r>
          </a:p>
          <a:p>
            <a:pPr lvl="1"/>
            <a:r>
              <a:rPr lang="en-US" dirty="0"/>
              <a:t>US president has a lot of agency, though limited by the system of checks of balances.</a:t>
            </a:r>
          </a:p>
          <a:p>
            <a:endParaRPr lang="en-US" dirty="0"/>
          </a:p>
          <a:p>
            <a:r>
              <a:rPr lang="en-US" dirty="0"/>
              <a:t>Framing “agentic AI” with </a:t>
            </a:r>
            <a:r>
              <a:rPr lang="en-US" dirty="0">
                <a:solidFill>
                  <a:srgbClr val="C00000"/>
                </a:solidFill>
              </a:rPr>
              <a:t>no agency bounds</a:t>
            </a:r>
            <a:r>
              <a:rPr lang="en-US" dirty="0"/>
              <a:t> is misguided.</a:t>
            </a:r>
          </a:p>
          <a:p>
            <a:endParaRPr lang="en-US" dirty="0"/>
          </a:p>
          <a:p>
            <a:r>
              <a:rPr lang="en-US" dirty="0"/>
              <a:t>It’s more helpful to pursue </a:t>
            </a:r>
            <a:r>
              <a:rPr lang="en-US" dirty="0">
                <a:solidFill>
                  <a:srgbClr val="2064DE"/>
                </a:solidFill>
              </a:rPr>
              <a:t>scoped agents </a:t>
            </a:r>
            <a:r>
              <a:rPr lang="en-US" dirty="0">
                <a:solidFill>
                  <a:schemeClr val="tx1">
                    <a:lumMod val="50000"/>
                  </a:schemeClr>
                </a:solidFill>
              </a:rPr>
              <a:t>that </a:t>
            </a:r>
            <a:r>
              <a:rPr lang="en-US" dirty="0">
                <a:solidFill>
                  <a:srgbClr val="00B000"/>
                </a:solidFill>
              </a:rPr>
              <a:t>augment us</a:t>
            </a:r>
            <a:r>
              <a:rPr lang="en-US" dirty="0">
                <a:solidFill>
                  <a:schemeClr val="tx1">
                    <a:lumMod val="50000"/>
                  </a:schemeClr>
                </a:solidFill>
              </a:rPr>
              <a:t>. </a:t>
            </a:r>
            <a:r>
              <a:rPr lang="en-US" dirty="0"/>
              <a:t> </a:t>
            </a:r>
          </a:p>
          <a:p>
            <a:pPr lvl="1"/>
            <a:r>
              <a:rPr lang="en-US" dirty="0">
                <a:solidFill>
                  <a:srgbClr val="C00000"/>
                </a:solidFill>
              </a:rPr>
              <a:t>Not replace us. </a:t>
            </a:r>
          </a:p>
          <a:p>
            <a:pPr lvl="1"/>
            <a:endParaRPr lang="en-US" dirty="0"/>
          </a:p>
          <a:p>
            <a:endParaRPr lang="en-US" dirty="0"/>
          </a:p>
        </p:txBody>
      </p:sp>
      <p:sp>
        <p:nvSpPr>
          <p:cNvPr id="5" name="Slide Number Placeholder 4">
            <a:extLst>
              <a:ext uri="{FF2B5EF4-FFF2-40B4-BE49-F238E27FC236}">
                <a16:creationId xmlns:a16="http://schemas.microsoft.com/office/drawing/2014/main" id="{CBE36D4D-EE36-FA04-42D3-C1F73313C711}"/>
              </a:ext>
            </a:extLst>
          </p:cNvPr>
          <p:cNvSpPr>
            <a:spLocks noGrp="1"/>
          </p:cNvSpPr>
          <p:nvPr>
            <p:ph type="sldNum" sz="quarter" idx="10"/>
          </p:nvPr>
        </p:nvSpPr>
        <p:spPr/>
        <p:txBody>
          <a:bodyPr/>
          <a:lstStyle/>
          <a:p>
            <a:pPr>
              <a:defRPr/>
            </a:pPr>
            <a:fld id="{0121240C-47AF-2F4D-83B3-CC3EDF50F794}" type="slidenum">
              <a:rPr lang="en-US" smtClean="0"/>
              <a:pPr>
                <a:defRPr/>
              </a:pPr>
              <a:t>100</a:t>
            </a:fld>
            <a:endParaRPr lang="en-US"/>
          </a:p>
        </p:txBody>
      </p:sp>
      <p:sp>
        <p:nvSpPr>
          <p:cNvPr id="8" name="Rectangle 7">
            <a:extLst>
              <a:ext uri="{FF2B5EF4-FFF2-40B4-BE49-F238E27FC236}">
                <a16:creationId xmlns:a16="http://schemas.microsoft.com/office/drawing/2014/main" id="{09FCC21E-35BC-8903-F989-9243948BA619}"/>
              </a:ext>
            </a:extLst>
          </p:cNvPr>
          <p:cNvSpPr/>
          <p:nvPr/>
        </p:nvSpPr>
        <p:spPr>
          <a:xfrm>
            <a:off x="627059" y="1514474"/>
            <a:ext cx="11559250" cy="246509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DFEE547F-BE8C-2FE6-AC2F-119EB5AD8AD8}"/>
              </a:ext>
            </a:extLst>
          </p:cNvPr>
          <p:cNvSpPr/>
          <p:nvPr/>
        </p:nvSpPr>
        <p:spPr>
          <a:xfrm>
            <a:off x="795336" y="3903823"/>
            <a:ext cx="11559250" cy="73257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43FA1C25-78D0-0D50-203D-71F8C509B7EF}"/>
              </a:ext>
            </a:extLst>
          </p:cNvPr>
          <p:cNvSpPr/>
          <p:nvPr/>
        </p:nvSpPr>
        <p:spPr>
          <a:xfrm>
            <a:off x="627059" y="3246998"/>
            <a:ext cx="11559250" cy="134258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24040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932AB-DCAC-FBC3-560B-781F23511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89514-D44D-A169-C575-2F1A5089F0BF}"/>
              </a:ext>
            </a:extLst>
          </p:cNvPr>
          <p:cNvSpPr>
            <a:spLocks noGrp="1"/>
          </p:cNvSpPr>
          <p:nvPr>
            <p:ph type="title"/>
          </p:nvPr>
        </p:nvSpPr>
        <p:spPr/>
        <p:txBody>
          <a:bodyPr/>
          <a:lstStyle/>
          <a:p>
            <a:r>
              <a:rPr lang="en-US" dirty="0"/>
              <a:t>Other works that I want to squeeze in:</a:t>
            </a:r>
          </a:p>
        </p:txBody>
      </p:sp>
      <p:sp>
        <p:nvSpPr>
          <p:cNvPr id="3" name="Content Placeholder 2">
            <a:extLst>
              <a:ext uri="{FF2B5EF4-FFF2-40B4-BE49-F238E27FC236}">
                <a16:creationId xmlns:a16="http://schemas.microsoft.com/office/drawing/2014/main" id="{E4D26D4D-99A2-0919-12E9-6C375EC99D6B}"/>
              </a:ext>
            </a:extLst>
          </p:cNvPr>
          <p:cNvSpPr>
            <a:spLocks noGrp="1"/>
          </p:cNvSpPr>
          <p:nvPr>
            <p:ph idx="1"/>
          </p:nvPr>
        </p:nvSpPr>
        <p:spPr/>
        <p:txBody>
          <a:bodyPr/>
          <a:lstStyle/>
          <a:p>
            <a:r>
              <a:rPr lang="en-US" dirty="0"/>
              <a:t>Self-Instruct as data engineering. </a:t>
            </a:r>
          </a:p>
          <a:p>
            <a:r>
              <a:rPr lang="en-US" dirty="0" err="1"/>
              <a:t>Mallen’s</a:t>
            </a:r>
            <a:r>
              <a:rPr lang="en-US" dirty="0"/>
              <a:t> work on long-tail </a:t>
            </a:r>
          </a:p>
          <a:p>
            <a:r>
              <a:rPr lang="en-US" dirty="0"/>
              <a:t>Language barrier </a:t>
            </a:r>
          </a:p>
          <a:p>
            <a:r>
              <a:rPr lang="en-US" dirty="0"/>
              <a:t>Temporal Misalignment work  (Kelvin) </a:t>
            </a:r>
          </a:p>
          <a:p>
            <a:endParaRPr lang="en-US" dirty="0"/>
          </a:p>
        </p:txBody>
      </p:sp>
      <p:sp>
        <p:nvSpPr>
          <p:cNvPr id="5" name="Slide Number Placeholder 4">
            <a:extLst>
              <a:ext uri="{FF2B5EF4-FFF2-40B4-BE49-F238E27FC236}">
                <a16:creationId xmlns:a16="http://schemas.microsoft.com/office/drawing/2014/main" id="{BC09FDAA-644F-B83F-612F-7E5082780703}"/>
              </a:ext>
            </a:extLst>
          </p:cNvPr>
          <p:cNvSpPr>
            <a:spLocks noGrp="1"/>
          </p:cNvSpPr>
          <p:nvPr>
            <p:ph type="sldNum" sz="quarter" idx="10"/>
          </p:nvPr>
        </p:nvSpPr>
        <p:spPr/>
        <p:txBody>
          <a:bodyPr/>
          <a:lstStyle/>
          <a:p>
            <a:pPr>
              <a:defRPr/>
            </a:pPr>
            <a:fld id="{0121240C-47AF-2F4D-83B3-CC3EDF50F794}" type="slidenum">
              <a:rPr lang="en-US" smtClean="0"/>
              <a:pPr>
                <a:defRPr/>
              </a:pPr>
              <a:t>101</a:t>
            </a:fld>
            <a:endParaRPr lang="en-US"/>
          </a:p>
        </p:txBody>
      </p:sp>
    </p:spTree>
    <p:extLst>
      <p:ext uri="{BB962C8B-B14F-4D97-AF65-F5344CB8AC3E}">
        <p14:creationId xmlns:p14="http://schemas.microsoft.com/office/powerpoint/2010/main" val="227087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81D715-0EAC-2E90-8331-462A83B0A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86B06-C648-831D-390C-34F45856CF02}"/>
              </a:ext>
            </a:extLst>
          </p:cNvPr>
          <p:cNvSpPr>
            <a:spLocks noGrp="1"/>
          </p:cNvSpPr>
          <p:nvPr>
            <p:ph type="title"/>
          </p:nvPr>
        </p:nvSpPr>
        <p:spPr/>
        <p:txBody>
          <a:bodyPr/>
          <a:lstStyle/>
          <a:p>
            <a:r>
              <a:rPr lang="en-US" dirty="0"/>
              <a:t>The story of two camps </a:t>
            </a:r>
          </a:p>
        </p:txBody>
      </p:sp>
      <p:sp>
        <p:nvSpPr>
          <p:cNvPr id="3" name="Content Placeholder 2">
            <a:extLst>
              <a:ext uri="{FF2B5EF4-FFF2-40B4-BE49-F238E27FC236}">
                <a16:creationId xmlns:a16="http://schemas.microsoft.com/office/drawing/2014/main" id="{312FC93D-1032-25FC-E2CF-B09DE423703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47820A3-8DF3-6ADF-5FB9-C4D39350D124}"/>
              </a:ext>
            </a:extLst>
          </p:cNvPr>
          <p:cNvPicPr>
            <a:picLocks noChangeAspect="1"/>
          </p:cNvPicPr>
          <p:nvPr/>
        </p:nvPicPr>
        <p:blipFill>
          <a:blip r:embed="rId3"/>
          <a:stretch>
            <a:fillRect/>
          </a:stretch>
        </p:blipFill>
        <p:spPr>
          <a:xfrm>
            <a:off x="838200" y="1993703"/>
            <a:ext cx="5233520" cy="171220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2552D5DD-5D7F-9BB5-4526-E0D4FC50905B}"/>
              </a:ext>
            </a:extLst>
          </p:cNvPr>
          <p:cNvPicPr>
            <a:picLocks noChangeAspect="1"/>
          </p:cNvPicPr>
          <p:nvPr/>
        </p:nvPicPr>
        <p:blipFill>
          <a:blip r:embed="rId4"/>
          <a:stretch>
            <a:fillRect/>
          </a:stretch>
        </p:blipFill>
        <p:spPr>
          <a:xfrm>
            <a:off x="2516529" y="1450182"/>
            <a:ext cx="1600280" cy="479228"/>
          </a:xfrm>
          <a:prstGeom prst="rect">
            <a:avLst/>
          </a:prstGeom>
        </p:spPr>
      </p:pic>
      <p:pic>
        <p:nvPicPr>
          <p:cNvPr id="7" name="Picture 6">
            <a:extLst>
              <a:ext uri="{FF2B5EF4-FFF2-40B4-BE49-F238E27FC236}">
                <a16:creationId xmlns:a16="http://schemas.microsoft.com/office/drawing/2014/main" id="{9828EE75-89BF-12EB-718D-4E53952C6E61}"/>
              </a:ext>
            </a:extLst>
          </p:cNvPr>
          <p:cNvPicPr>
            <a:picLocks noChangeAspect="1"/>
          </p:cNvPicPr>
          <p:nvPr/>
        </p:nvPicPr>
        <p:blipFill>
          <a:blip r:embed="rId5"/>
          <a:stretch>
            <a:fillRect/>
          </a:stretch>
        </p:blipFill>
        <p:spPr>
          <a:xfrm>
            <a:off x="3883684" y="4871725"/>
            <a:ext cx="7772400" cy="9675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76EA48BC-5474-B44F-B5FF-106F56DCB458}"/>
              </a:ext>
            </a:extLst>
          </p:cNvPr>
          <p:cNvPicPr>
            <a:picLocks noChangeAspect="1"/>
          </p:cNvPicPr>
          <p:nvPr/>
        </p:nvPicPr>
        <p:blipFill>
          <a:blip r:embed="rId6"/>
          <a:stretch>
            <a:fillRect/>
          </a:stretch>
        </p:blipFill>
        <p:spPr>
          <a:xfrm>
            <a:off x="6795845" y="4185132"/>
            <a:ext cx="1587500" cy="622300"/>
          </a:xfrm>
          <a:prstGeom prst="rect">
            <a:avLst/>
          </a:prstGeom>
        </p:spPr>
      </p:pic>
      <p:sp>
        <p:nvSpPr>
          <p:cNvPr id="9" name="Slide Number Placeholder 8">
            <a:extLst>
              <a:ext uri="{FF2B5EF4-FFF2-40B4-BE49-F238E27FC236}">
                <a16:creationId xmlns:a16="http://schemas.microsoft.com/office/drawing/2014/main" id="{FC2AF3F6-A0EA-35CC-0544-59B2B52E49C2}"/>
              </a:ext>
            </a:extLst>
          </p:cNvPr>
          <p:cNvSpPr>
            <a:spLocks noGrp="1"/>
          </p:cNvSpPr>
          <p:nvPr>
            <p:ph type="sldNum" sz="quarter" idx="10"/>
          </p:nvPr>
        </p:nvSpPr>
        <p:spPr/>
        <p:txBody>
          <a:bodyPr/>
          <a:lstStyle/>
          <a:p>
            <a:pPr>
              <a:defRPr/>
            </a:pPr>
            <a:fld id="{0121240C-47AF-2F4D-83B3-CC3EDF50F794}" type="slidenum">
              <a:rPr lang="en-US" smtClean="0"/>
              <a:pPr>
                <a:defRPr/>
              </a:pPr>
              <a:t>102</a:t>
            </a:fld>
            <a:endParaRPr lang="en-US"/>
          </a:p>
        </p:txBody>
      </p:sp>
    </p:spTree>
    <p:extLst>
      <p:ext uri="{BB962C8B-B14F-4D97-AF65-F5344CB8AC3E}">
        <p14:creationId xmlns:p14="http://schemas.microsoft.com/office/powerpoint/2010/main" val="2220184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FCBA-D93D-B9AC-204F-B2A616A66A98}"/>
              </a:ext>
            </a:extLst>
          </p:cNvPr>
          <p:cNvSpPr>
            <a:spLocks noGrp="1"/>
          </p:cNvSpPr>
          <p:nvPr>
            <p:ph type="title"/>
          </p:nvPr>
        </p:nvSpPr>
        <p:spPr/>
        <p:txBody>
          <a:bodyPr/>
          <a:lstStyle/>
          <a:p>
            <a:r>
              <a:rPr lang="en-US" dirty="0"/>
              <a:t>AGI Around the corner? </a:t>
            </a:r>
          </a:p>
        </p:txBody>
      </p:sp>
      <p:sp>
        <p:nvSpPr>
          <p:cNvPr id="3" name="Content Placeholder 2">
            <a:extLst>
              <a:ext uri="{FF2B5EF4-FFF2-40B4-BE49-F238E27FC236}">
                <a16:creationId xmlns:a16="http://schemas.microsoft.com/office/drawing/2014/main" id="{229101CF-6927-D020-3C26-788217433E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8821E2-1F3E-8D71-9252-213B69481F67}"/>
              </a:ext>
            </a:extLst>
          </p:cNvPr>
          <p:cNvPicPr>
            <a:picLocks noChangeAspect="1"/>
          </p:cNvPicPr>
          <p:nvPr/>
        </p:nvPicPr>
        <p:blipFill>
          <a:blip r:embed="rId3"/>
          <a:stretch>
            <a:fillRect/>
          </a:stretch>
        </p:blipFill>
        <p:spPr>
          <a:xfrm>
            <a:off x="270804" y="2690882"/>
            <a:ext cx="4982326" cy="171220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A48B3647-79BA-007A-568C-54958A0BC2CF}"/>
              </a:ext>
            </a:extLst>
          </p:cNvPr>
          <p:cNvPicPr>
            <a:picLocks noChangeAspect="1"/>
          </p:cNvPicPr>
          <p:nvPr/>
        </p:nvPicPr>
        <p:blipFill>
          <a:blip r:embed="rId4"/>
          <a:stretch>
            <a:fillRect/>
          </a:stretch>
        </p:blipFill>
        <p:spPr>
          <a:xfrm>
            <a:off x="1845606" y="4453737"/>
            <a:ext cx="1600280" cy="479228"/>
          </a:xfrm>
          <a:prstGeom prst="rect">
            <a:avLst/>
          </a:prstGeom>
        </p:spPr>
      </p:pic>
      <p:pic>
        <p:nvPicPr>
          <p:cNvPr id="7" name="Picture 6">
            <a:extLst>
              <a:ext uri="{FF2B5EF4-FFF2-40B4-BE49-F238E27FC236}">
                <a16:creationId xmlns:a16="http://schemas.microsoft.com/office/drawing/2014/main" id="{87964403-5DE0-FEE3-7BDC-EF6137120C4C}"/>
              </a:ext>
            </a:extLst>
          </p:cNvPr>
          <p:cNvPicPr>
            <a:picLocks noChangeAspect="1"/>
          </p:cNvPicPr>
          <p:nvPr/>
        </p:nvPicPr>
        <p:blipFill>
          <a:blip r:embed="rId5"/>
          <a:stretch>
            <a:fillRect/>
          </a:stretch>
        </p:blipFill>
        <p:spPr>
          <a:xfrm>
            <a:off x="4148796" y="5208589"/>
            <a:ext cx="7772400" cy="9675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1FCAA60-EC87-3A41-E28F-916642D9B140}"/>
              </a:ext>
            </a:extLst>
          </p:cNvPr>
          <p:cNvPicPr>
            <a:picLocks noChangeAspect="1"/>
          </p:cNvPicPr>
          <p:nvPr/>
        </p:nvPicPr>
        <p:blipFill>
          <a:blip r:embed="rId6"/>
          <a:stretch>
            <a:fillRect/>
          </a:stretch>
        </p:blipFill>
        <p:spPr>
          <a:xfrm>
            <a:off x="10825778" y="4781802"/>
            <a:ext cx="830306" cy="325480"/>
          </a:xfrm>
          <a:prstGeom prst="rect">
            <a:avLst/>
          </a:prstGeom>
        </p:spPr>
      </p:pic>
      <p:pic>
        <p:nvPicPr>
          <p:cNvPr id="9" name="Picture 8">
            <a:extLst>
              <a:ext uri="{FF2B5EF4-FFF2-40B4-BE49-F238E27FC236}">
                <a16:creationId xmlns:a16="http://schemas.microsoft.com/office/drawing/2014/main" id="{59B45F71-3B3C-3951-13AC-700227060DA3}"/>
              </a:ext>
            </a:extLst>
          </p:cNvPr>
          <p:cNvPicPr>
            <a:picLocks noChangeAspect="1"/>
          </p:cNvPicPr>
          <p:nvPr/>
        </p:nvPicPr>
        <p:blipFill>
          <a:blip r:embed="rId7"/>
          <a:stretch>
            <a:fillRect/>
          </a:stretch>
        </p:blipFill>
        <p:spPr>
          <a:xfrm>
            <a:off x="6570978" y="1649411"/>
            <a:ext cx="3982431" cy="1779589"/>
          </a:xfrm>
          <a:prstGeom prst="rect">
            <a:avLst/>
          </a:prstGeom>
          <a:effectLst>
            <a:outerShdw blurRad="63500" sx="102000" sy="102000" algn="ctr" rotWithShape="0">
              <a:prstClr val="black">
                <a:alpha val="40000"/>
              </a:prstClr>
            </a:outerShdw>
          </a:effectLst>
        </p:spPr>
      </p:pic>
      <p:pic>
        <p:nvPicPr>
          <p:cNvPr id="1026" name="Picture 2" descr="Documenting Hate - ProPublica - Partners">
            <a:extLst>
              <a:ext uri="{FF2B5EF4-FFF2-40B4-BE49-F238E27FC236}">
                <a16:creationId xmlns:a16="http://schemas.microsoft.com/office/drawing/2014/main" id="{10C92181-37AF-2BEB-CE0C-7711750F5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0488" y="2076198"/>
            <a:ext cx="1266624" cy="5512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24EB851D-506D-5F8B-153E-5896918DDB10}"/>
              </a:ext>
            </a:extLst>
          </p:cNvPr>
          <p:cNvSpPr>
            <a:spLocks noGrp="1"/>
          </p:cNvSpPr>
          <p:nvPr>
            <p:ph type="sldNum" sz="quarter" idx="10"/>
          </p:nvPr>
        </p:nvSpPr>
        <p:spPr/>
        <p:txBody>
          <a:bodyPr/>
          <a:lstStyle/>
          <a:p>
            <a:pPr>
              <a:defRPr/>
            </a:pPr>
            <a:fld id="{0121240C-47AF-2F4D-83B3-CC3EDF50F794}" type="slidenum">
              <a:rPr lang="en-US" smtClean="0"/>
              <a:pPr>
                <a:defRPr/>
              </a:pPr>
              <a:t>103</a:t>
            </a:fld>
            <a:endParaRPr lang="en-US"/>
          </a:p>
        </p:txBody>
      </p:sp>
    </p:spTree>
    <p:extLst>
      <p:ext uri="{BB962C8B-B14F-4D97-AF65-F5344CB8AC3E}">
        <p14:creationId xmlns:p14="http://schemas.microsoft.com/office/powerpoint/2010/main" val="1484833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868A-4503-2491-F9C6-F76CDA6244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822D1A-4D7B-0BEC-8F4D-F0367AE38E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3E6F6C1-3079-050F-3BE8-8AB9DDCB4B40}"/>
              </a:ext>
            </a:extLst>
          </p:cNvPr>
          <p:cNvSpPr>
            <a:spLocks noGrp="1"/>
          </p:cNvSpPr>
          <p:nvPr>
            <p:ph type="sldNum" sz="quarter" idx="10"/>
          </p:nvPr>
        </p:nvSpPr>
        <p:spPr/>
        <p:txBody>
          <a:bodyPr/>
          <a:lstStyle/>
          <a:p>
            <a:pPr>
              <a:defRPr/>
            </a:pPr>
            <a:fld id="{0121240C-47AF-2F4D-83B3-CC3EDF50F794}" type="slidenum">
              <a:rPr lang="en-US" smtClean="0"/>
              <a:pPr>
                <a:defRPr/>
              </a:pPr>
              <a:t>104</a:t>
            </a:fld>
            <a:endParaRPr lang="en-US"/>
          </a:p>
        </p:txBody>
      </p:sp>
      <p:pic>
        <p:nvPicPr>
          <p:cNvPr id="7170" name="Picture 2" descr="r/OpenAI - Can you make an image of someone showing 7 fingers?">
            <a:extLst>
              <a:ext uri="{FF2B5EF4-FFF2-40B4-BE49-F238E27FC236}">
                <a16:creationId xmlns:a16="http://schemas.microsoft.com/office/drawing/2014/main" id="{DCFC951F-B29B-1FA9-BA55-922CD9E1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946" y="371262"/>
            <a:ext cx="4340224" cy="6308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819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819C-FF87-9630-42D5-2271AB3588FB}"/>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FC623BEE-BDB4-1579-554F-273C2EE0DFB8}"/>
              </a:ext>
            </a:extLst>
          </p:cNvPr>
          <p:cNvSpPr>
            <a:spLocks noGrp="1"/>
          </p:cNvSpPr>
          <p:nvPr>
            <p:ph idx="1"/>
          </p:nvPr>
        </p:nvSpPr>
        <p:spPr/>
        <p:txBody>
          <a:bodyPr/>
          <a:lstStyle/>
          <a:p>
            <a:r>
              <a:rPr lang="en-US" dirty="0"/>
              <a:t>LMs are likely to remain brittle. </a:t>
            </a:r>
          </a:p>
          <a:p>
            <a:endParaRPr lang="en-US" dirty="0"/>
          </a:p>
          <a:p>
            <a:r>
              <a:rPr lang="en-US" dirty="0"/>
              <a:t>We need to think about innovative ways to </a:t>
            </a:r>
            <a:r>
              <a:rPr lang="en-US" dirty="0">
                <a:solidFill>
                  <a:srgbClr val="00B050"/>
                </a:solidFill>
              </a:rPr>
              <a:t>scope them</a:t>
            </a:r>
            <a:r>
              <a:rPr lang="en-US" dirty="0"/>
              <a:t> and </a:t>
            </a:r>
            <a:r>
              <a:rPr lang="en-US" dirty="0">
                <a:solidFill>
                  <a:srgbClr val="00B050"/>
                </a:solidFill>
              </a:rPr>
              <a:t>contain</a:t>
            </a:r>
            <a:r>
              <a:rPr lang="en-US" dirty="0"/>
              <a:t> their brittleness. </a:t>
            </a:r>
          </a:p>
          <a:p>
            <a:endParaRPr lang="en-US" dirty="0"/>
          </a:p>
          <a:p>
            <a:r>
              <a:rPr lang="en-US" dirty="0"/>
              <a:t>Maybe ”generality” is not all that we should aim for. </a:t>
            </a:r>
          </a:p>
          <a:p>
            <a:pPr lvl="1"/>
            <a:r>
              <a:rPr lang="en-US" dirty="0"/>
              <a:t>Specialized models that remain robust within that well-defined domain might be better alternatives. </a:t>
            </a:r>
          </a:p>
        </p:txBody>
      </p:sp>
      <p:sp>
        <p:nvSpPr>
          <p:cNvPr id="5" name="Slide Number Placeholder 4">
            <a:extLst>
              <a:ext uri="{FF2B5EF4-FFF2-40B4-BE49-F238E27FC236}">
                <a16:creationId xmlns:a16="http://schemas.microsoft.com/office/drawing/2014/main" id="{47D73F09-1B10-561C-F02E-A5171E64197C}"/>
              </a:ext>
            </a:extLst>
          </p:cNvPr>
          <p:cNvSpPr>
            <a:spLocks noGrp="1"/>
          </p:cNvSpPr>
          <p:nvPr>
            <p:ph type="sldNum" sz="quarter" idx="10"/>
          </p:nvPr>
        </p:nvSpPr>
        <p:spPr/>
        <p:txBody>
          <a:bodyPr/>
          <a:lstStyle/>
          <a:p>
            <a:pPr>
              <a:defRPr/>
            </a:pPr>
            <a:fld id="{0121240C-47AF-2F4D-83B3-CC3EDF50F794}" type="slidenum">
              <a:rPr lang="en-US" smtClean="0"/>
              <a:pPr>
                <a:defRPr/>
              </a:pPr>
              <a:t>105</a:t>
            </a:fld>
            <a:endParaRPr lang="en-US"/>
          </a:p>
        </p:txBody>
      </p:sp>
    </p:spTree>
    <p:extLst>
      <p:ext uri="{BB962C8B-B14F-4D97-AF65-F5344CB8AC3E}">
        <p14:creationId xmlns:p14="http://schemas.microsoft.com/office/powerpoint/2010/main" val="2753172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0AE5-8436-A010-72AD-78BE7C71BA81}"/>
              </a:ext>
            </a:extLst>
          </p:cNvPr>
          <p:cNvSpPr>
            <a:spLocks noGrp="1"/>
          </p:cNvSpPr>
          <p:nvPr>
            <p:ph type="title"/>
          </p:nvPr>
        </p:nvSpPr>
        <p:spPr/>
        <p:txBody>
          <a:bodyPr/>
          <a:lstStyle/>
          <a:p>
            <a:r>
              <a:rPr lang="en-US" dirty="0"/>
              <a:t>Model capabilities—</a:t>
            </a:r>
            <a:r>
              <a:rPr lang="en-US" dirty="0">
                <a:solidFill>
                  <a:srgbClr val="089146"/>
                </a:solidFill>
              </a:rPr>
              <a:t>haves</a:t>
            </a:r>
            <a:r>
              <a:rPr lang="en-US" dirty="0"/>
              <a:t> vs </a:t>
            </a:r>
            <a:r>
              <a:rPr lang="en-US" dirty="0">
                <a:solidFill>
                  <a:srgbClr val="C00000"/>
                </a:solidFill>
              </a:rPr>
              <a:t>have-nots</a:t>
            </a:r>
            <a:r>
              <a:rPr lang="en-US" dirty="0"/>
              <a:t> </a:t>
            </a:r>
          </a:p>
        </p:txBody>
      </p:sp>
      <p:sp>
        <p:nvSpPr>
          <p:cNvPr id="3" name="Content Placeholder 2">
            <a:extLst>
              <a:ext uri="{FF2B5EF4-FFF2-40B4-BE49-F238E27FC236}">
                <a16:creationId xmlns:a16="http://schemas.microsoft.com/office/drawing/2014/main" id="{3A6FC1B2-4DCA-9657-347B-F5BD32974C72}"/>
              </a:ext>
            </a:extLst>
          </p:cNvPr>
          <p:cNvSpPr>
            <a:spLocks noGrp="1"/>
          </p:cNvSpPr>
          <p:nvPr>
            <p:ph idx="1"/>
          </p:nvPr>
        </p:nvSpPr>
        <p:spPr>
          <a:xfrm>
            <a:off x="838200" y="1514475"/>
            <a:ext cx="10817884" cy="4662488"/>
          </a:xfrm>
        </p:spPr>
        <p:txBody>
          <a:bodyPr/>
          <a:lstStyle/>
          <a:p>
            <a:r>
              <a:rPr lang="en-US" b="1" dirty="0">
                <a:solidFill>
                  <a:srgbClr val="00B050"/>
                </a:solidFill>
              </a:rPr>
              <a:t>✓</a:t>
            </a:r>
            <a:r>
              <a:rPr lang="en-US" dirty="0">
                <a:solidFill>
                  <a:srgbClr val="00B050"/>
                </a:solidFill>
              </a:rPr>
              <a:t> </a:t>
            </a:r>
            <a:r>
              <a:rPr lang="en-US" dirty="0"/>
              <a:t>Fluent generation</a:t>
            </a:r>
            <a:endParaRPr lang="en-US" dirty="0">
              <a:solidFill>
                <a:srgbClr val="00B050"/>
              </a:solidFill>
            </a:endParaRPr>
          </a:p>
          <a:p>
            <a:r>
              <a:rPr lang="en-US" b="1" dirty="0">
                <a:solidFill>
                  <a:srgbClr val="00B050"/>
                </a:solidFill>
              </a:rPr>
              <a:t>✓ </a:t>
            </a:r>
            <a:r>
              <a:rPr lang="en-US" dirty="0"/>
              <a:t>Instruction following</a:t>
            </a:r>
          </a:p>
          <a:p>
            <a:r>
              <a:rPr lang="en-US" b="1" dirty="0">
                <a:solidFill>
                  <a:srgbClr val="00B050"/>
                </a:solidFill>
              </a:rPr>
              <a:t>✓ </a:t>
            </a:r>
            <a:r>
              <a:rPr lang="en-US" dirty="0"/>
              <a:t>Several rounds of conversation </a:t>
            </a:r>
          </a:p>
          <a:p>
            <a:r>
              <a:rPr lang="en-US" dirty="0">
                <a:solidFill>
                  <a:srgbClr val="C00000"/>
                </a:solidFill>
              </a:rPr>
              <a:t>✘ </a:t>
            </a:r>
            <a:r>
              <a:rPr lang="en-US" dirty="0"/>
              <a:t>...</a:t>
            </a:r>
          </a:p>
        </p:txBody>
      </p:sp>
      <p:sp>
        <p:nvSpPr>
          <p:cNvPr id="5" name="Rounded Rectangle 4">
            <a:extLst>
              <a:ext uri="{FF2B5EF4-FFF2-40B4-BE49-F238E27FC236}">
                <a16:creationId xmlns:a16="http://schemas.microsoft.com/office/drawing/2014/main" id="{D8E30F21-D7E3-74FD-2A02-4537829B3B00}"/>
              </a:ext>
            </a:extLst>
          </p:cNvPr>
          <p:cNvSpPr/>
          <p:nvPr/>
        </p:nvSpPr>
        <p:spPr>
          <a:xfrm>
            <a:off x="838200" y="2991394"/>
            <a:ext cx="5876109" cy="2352131"/>
          </a:xfrm>
          <a:prstGeom prst="roundRect">
            <a:avLst>
              <a:gd name="adj" fmla="val 6235"/>
            </a:avLst>
          </a:prstGeom>
          <a:solidFill>
            <a:srgbClr val="C00000">
              <a:alpha val="12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8E955FE-4847-2387-DCF0-77E58F9D0ABF}"/>
              </a:ext>
            </a:extLst>
          </p:cNvPr>
          <p:cNvSpPr>
            <a:spLocks noGrp="1"/>
          </p:cNvSpPr>
          <p:nvPr>
            <p:ph type="sldNum" sz="quarter" idx="10"/>
          </p:nvPr>
        </p:nvSpPr>
        <p:spPr/>
        <p:txBody>
          <a:bodyPr/>
          <a:lstStyle/>
          <a:p>
            <a:pPr>
              <a:defRPr/>
            </a:pPr>
            <a:fld id="{0121240C-47AF-2F4D-83B3-CC3EDF50F794}" type="slidenum">
              <a:rPr lang="en-US" smtClean="0"/>
              <a:pPr>
                <a:defRPr/>
              </a:pPr>
              <a:t>106</a:t>
            </a:fld>
            <a:endParaRPr lang="en-US"/>
          </a:p>
        </p:txBody>
      </p:sp>
    </p:spTree>
    <p:extLst>
      <p:ext uri="{BB962C8B-B14F-4D97-AF65-F5344CB8AC3E}">
        <p14:creationId xmlns:p14="http://schemas.microsoft.com/office/powerpoint/2010/main" val="25264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dirty="0"/>
              <a:t>LMs [in short term] will remain brittle</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p:txBody>
          <a:bodyPr/>
          <a:lstStyle/>
          <a:p>
            <a:r>
              <a:rPr lang="en-US" dirty="0"/>
              <a:t>How do we </a:t>
            </a:r>
            <a:r>
              <a:rPr lang="en-US" u="sng" dirty="0"/>
              <a:t>contain</a:t>
            </a:r>
            <a:r>
              <a:rPr lang="en-US" dirty="0"/>
              <a:t> such brittleness? </a:t>
            </a:r>
          </a:p>
          <a:p>
            <a:pPr lvl="1"/>
            <a:endParaRPr lang="en-US" dirty="0"/>
          </a:p>
          <a:p>
            <a:pPr marL="0" indent="0">
              <a:buNone/>
            </a:pPr>
            <a:endParaRPr lang="en-US" dirty="0"/>
          </a:p>
          <a:p>
            <a:endParaRPr lang="en-US" dirty="0"/>
          </a:p>
          <a:p>
            <a:r>
              <a:rPr lang="en-US" dirty="0"/>
              <a:t>What does this mean about interfaces connecting LMs and humans? </a:t>
            </a:r>
          </a:p>
          <a:p>
            <a:pPr lvl="1"/>
            <a:r>
              <a:rPr lang="en-US" dirty="0"/>
              <a:t>Examples that I need to deal with: </a:t>
            </a:r>
          </a:p>
          <a:p>
            <a:pPr lvl="2"/>
            <a:r>
              <a:rPr lang="en-US" dirty="0"/>
              <a:t>LMs for K12 educations </a:t>
            </a:r>
          </a:p>
          <a:p>
            <a:pPr lvl="2"/>
            <a:r>
              <a:rPr lang="en-US" dirty="0"/>
              <a:t>LMs for science discovery (omics and aging diseases) </a:t>
            </a:r>
          </a:p>
          <a:p>
            <a:pPr lvl="2"/>
            <a:r>
              <a:rPr lang="en-US" dirty="0"/>
              <a:t>LM helping intelligence analysts </a:t>
            </a:r>
          </a:p>
          <a:p>
            <a:pPr lvl="2"/>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090685ED-5FD0-7D18-F047-31BDE6D08496}"/>
              </a:ext>
            </a:extLst>
          </p:cNvPr>
          <p:cNvSpPr>
            <a:spLocks noGrp="1"/>
          </p:cNvSpPr>
          <p:nvPr>
            <p:ph type="sldNum" sz="quarter" idx="10"/>
          </p:nvPr>
        </p:nvSpPr>
        <p:spPr/>
        <p:txBody>
          <a:bodyPr/>
          <a:lstStyle/>
          <a:p>
            <a:pPr>
              <a:defRPr/>
            </a:pPr>
            <a:fld id="{0121240C-47AF-2F4D-83B3-CC3EDF50F794}" type="slidenum">
              <a:rPr lang="en-US" smtClean="0"/>
              <a:pPr>
                <a:defRPr/>
              </a:pPr>
              <a:t>107</a:t>
            </a:fld>
            <a:endParaRPr lang="en-US"/>
          </a:p>
        </p:txBody>
      </p:sp>
    </p:spTree>
    <p:extLst>
      <p:ext uri="{BB962C8B-B14F-4D97-AF65-F5344CB8AC3E}">
        <p14:creationId xmlns:p14="http://schemas.microsoft.com/office/powerpoint/2010/main" val="185091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5419-4554-EFFA-2E52-A1EE30207E07}"/>
              </a:ext>
            </a:extLst>
          </p:cNvPr>
          <p:cNvSpPr>
            <a:spLocks noGrp="1"/>
          </p:cNvSpPr>
          <p:nvPr>
            <p:ph type="title"/>
          </p:nvPr>
        </p:nvSpPr>
        <p:spPr/>
        <p:txBody>
          <a:bodyPr/>
          <a:lstStyle/>
          <a:p>
            <a:r>
              <a:rPr lang="en-US" dirty="0"/>
              <a:t>To name a few reasons … </a:t>
            </a:r>
          </a:p>
        </p:txBody>
      </p:sp>
      <p:sp>
        <p:nvSpPr>
          <p:cNvPr id="3" name="Content Placeholder 2">
            <a:extLst>
              <a:ext uri="{FF2B5EF4-FFF2-40B4-BE49-F238E27FC236}">
                <a16:creationId xmlns:a16="http://schemas.microsoft.com/office/drawing/2014/main" id="{8FAAA30C-16E9-A506-0986-15D2FF40ACE9}"/>
              </a:ext>
            </a:extLst>
          </p:cNvPr>
          <p:cNvSpPr>
            <a:spLocks noGrp="1"/>
          </p:cNvSpPr>
          <p:nvPr>
            <p:ph idx="1"/>
          </p:nvPr>
        </p:nvSpPr>
        <p:spPr/>
        <p:txBody>
          <a:bodyPr/>
          <a:lstStyle/>
          <a:p>
            <a:r>
              <a:rPr lang="en-US" dirty="0">
                <a:latin typeface="Avenir Book"/>
              </a:rPr>
              <a:t>They’re likely </a:t>
            </a:r>
            <a:r>
              <a:rPr lang="en-US" dirty="0">
                <a:solidFill>
                  <a:srgbClr val="C00000"/>
                </a:solidFill>
                <a:latin typeface="Avenir Book"/>
              </a:rPr>
              <a:t>not cost-efficient</a:t>
            </a:r>
            <a:r>
              <a:rPr lang="en-US" dirty="0">
                <a:latin typeface="Avenir Book"/>
              </a:rPr>
              <a:t>. </a:t>
            </a:r>
            <a:endParaRPr lang="en-US" dirty="0"/>
          </a:p>
          <a:p>
            <a:pPr lvl="1"/>
            <a:r>
              <a:rPr lang="en-US" dirty="0"/>
              <a:t>Their compute cost, human annotation cost, etc.</a:t>
            </a:r>
          </a:p>
          <a:p>
            <a:endParaRPr lang="en-US" dirty="0"/>
          </a:p>
          <a:p>
            <a:r>
              <a:rPr lang="en-US" dirty="0">
                <a:latin typeface="Avenir Book"/>
              </a:rPr>
              <a:t>We do </a:t>
            </a:r>
            <a:r>
              <a:rPr lang="en-US" dirty="0">
                <a:solidFill>
                  <a:srgbClr val="C00000"/>
                </a:solidFill>
                <a:latin typeface="Avenir Book"/>
              </a:rPr>
              <a:t>not </a:t>
            </a:r>
            <a:r>
              <a:rPr lang="en-US" dirty="0">
                <a:latin typeface="Avenir Book"/>
              </a:rPr>
              <a:t>fully understand their </a:t>
            </a:r>
            <a:r>
              <a:rPr lang="en-US" dirty="0">
                <a:solidFill>
                  <a:srgbClr val="C00000"/>
                </a:solidFill>
                <a:latin typeface="Avenir Book"/>
              </a:rPr>
              <a:t>failure modes</a:t>
            </a:r>
            <a:r>
              <a:rPr lang="en-US" dirty="0">
                <a:latin typeface="Avenir Book"/>
              </a:rPr>
              <a:t>. </a:t>
            </a:r>
            <a:endParaRPr lang="en-US" dirty="0"/>
          </a:p>
          <a:p>
            <a:pPr lvl="1"/>
            <a:r>
              <a:rPr lang="en-US" dirty="0"/>
              <a:t>They generate fabricated statements. </a:t>
            </a:r>
          </a:p>
          <a:p>
            <a:pPr lvl="1"/>
            <a:r>
              <a:rPr lang="en-US" dirty="0"/>
              <a:t>They creates concerns about their safe deployment.</a:t>
            </a:r>
          </a:p>
          <a:p>
            <a:endParaRPr lang="en-US" dirty="0"/>
          </a:p>
          <a:p>
            <a:r>
              <a:rPr lang="en-US" dirty="0">
                <a:latin typeface="Avenir Book"/>
              </a:rPr>
              <a:t>They </a:t>
            </a:r>
            <a:r>
              <a:rPr lang="en-US" dirty="0">
                <a:solidFill>
                  <a:srgbClr val="C00000"/>
                </a:solidFill>
                <a:latin typeface="Avenir Book"/>
              </a:rPr>
              <a:t>cannot</a:t>
            </a:r>
            <a:r>
              <a:rPr lang="en-US" dirty="0">
                <a:latin typeface="Avenir Book"/>
              </a:rPr>
              <a:t> reliably </a:t>
            </a:r>
            <a:r>
              <a:rPr lang="en-US" dirty="0">
                <a:solidFill>
                  <a:srgbClr val="C00000"/>
                </a:solidFill>
                <a:latin typeface="Avenir Book"/>
              </a:rPr>
              <a:t>interact with the [physical] world</a:t>
            </a:r>
            <a:r>
              <a:rPr lang="en-US" dirty="0">
                <a:latin typeface="Avenir Book"/>
              </a:rPr>
              <a:t>. </a:t>
            </a:r>
          </a:p>
          <a:p>
            <a:pPr lvl="1"/>
            <a:r>
              <a:rPr lang="en-US" dirty="0">
                <a:latin typeface="Avenir Book"/>
              </a:rPr>
              <a:t>We still don’t have reliable personal assistants. </a:t>
            </a:r>
          </a:p>
        </p:txBody>
      </p:sp>
      <p:sp>
        <p:nvSpPr>
          <p:cNvPr id="6" name="Rounded Rectangle 5">
            <a:extLst>
              <a:ext uri="{FF2B5EF4-FFF2-40B4-BE49-F238E27FC236}">
                <a16:creationId xmlns:a16="http://schemas.microsoft.com/office/drawing/2014/main" id="{83195555-8069-58EE-8096-8B1D7ADBF41A}"/>
              </a:ext>
            </a:extLst>
          </p:cNvPr>
          <p:cNvSpPr/>
          <p:nvPr/>
        </p:nvSpPr>
        <p:spPr>
          <a:xfrm>
            <a:off x="3168435" y="1754023"/>
            <a:ext cx="5454734" cy="278585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Avenir Book" panose="02000503020000020003" pitchFamily="2" charset="0"/>
                <a:cs typeface="Calibri" panose="020F0502020204030204" pitchFamily="34" charset="0"/>
              </a:rPr>
              <a:t>They’re </a:t>
            </a:r>
            <a:br>
              <a:rPr lang="en-US" sz="6600" dirty="0">
                <a:solidFill>
                  <a:schemeClr val="tx1"/>
                </a:solidFill>
                <a:latin typeface="Avenir Book" panose="02000503020000020003" pitchFamily="2" charset="0"/>
                <a:cs typeface="Calibri" panose="020F0502020204030204" pitchFamily="34" charset="0"/>
              </a:rPr>
            </a:br>
            <a:r>
              <a:rPr lang="en-US" sz="6600" dirty="0">
                <a:solidFill>
                  <a:srgbClr val="C00000"/>
                </a:solidFill>
                <a:latin typeface="Avenir Book" panose="02000503020000020003" pitchFamily="2" charset="0"/>
                <a:cs typeface="Calibri" panose="020F0502020204030204" pitchFamily="34" charset="0"/>
              </a:rPr>
              <a:t>not helpful</a:t>
            </a:r>
            <a:r>
              <a:rPr lang="en-US" sz="6600" dirty="0">
                <a:solidFill>
                  <a:schemeClr val="tx1"/>
                </a:solidFill>
                <a:latin typeface="Avenir Book" panose="02000503020000020003" pitchFamily="2" charset="0"/>
                <a:cs typeface="Calibri" panose="020F0502020204030204" pitchFamily="34" charset="0"/>
              </a:rPr>
              <a:t>!</a:t>
            </a:r>
            <a:r>
              <a:rPr lang="en-US" sz="6600" dirty="0">
                <a:solidFill>
                  <a:srgbClr val="C00000"/>
                </a:solidFill>
                <a:latin typeface="Avenir Book" panose="02000503020000020003" pitchFamily="2" charset="0"/>
                <a:cs typeface="Calibri" panose="020F0502020204030204" pitchFamily="34" charset="0"/>
              </a:rPr>
              <a:t> </a:t>
            </a:r>
          </a:p>
        </p:txBody>
      </p:sp>
      <p:sp>
        <p:nvSpPr>
          <p:cNvPr id="5" name="Slide Number Placeholder 4">
            <a:extLst>
              <a:ext uri="{FF2B5EF4-FFF2-40B4-BE49-F238E27FC236}">
                <a16:creationId xmlns:a16="http://schemas.microsoft.com/office/drawing/2014/main" id="{62D381BC-6264-A138-147B-014ED5EDB68D}"/>
              </a:ext>
            </a:extLst>
          </p:cNvPr>
          <p:cNvSpPr>
            <a:spLocks noGrp="1"/>
          </p:cNvSpPr>
          <p:nvPr>
            <p:ph type="sldNum" sz="quarter" idx="10"/>
          </p:nvPr>
        </p:nvSpPr>
        <p:spPr/>
        <p:txBody>
          <a:bodyPr/>
          <a:lstStyle/>
          <a:p>
            <a:pPr>
              <a:defRPr/>
            </a:pPr>
            <a:fld id="{0121240C-47AF-2F4D-83B3-CC3EDF50F794}" type="slidenum">
              <a:rPr lang="en-US" smtClean="0"/>
              <a:pPr>
                <a:defRPr/>
              </a:pPr>
              <a:t>108</a:t>
            </a:fld>
            <a:endParaRPr lang="en-US"/>
          </a:p>
        </p:txBody>
      </p:sp>
    </p:spTree>
    <p:extLst>
      <p:ext uri="{BB962C8B-B14F-4D97-AF65-F5344CB8AC3E}">
        <p14:creationId xmlns:p14="http://schemas.microsoft.com/office/powerpoint/2010/main" val="30452170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9" descr="File:Gear shape black 11.svg - Wikimedia Commons"/>
          <p:cNvPicPr preferRelativeResize="0"/>
          <p:nvPr/>
        </p:nvPicPr>
        <p:blipFill>
          <a:blip r:embed="rId3">
            <a:alphaModFix/>
          </a:blip>
          <a:stretch>
            <a:fillRect/>
          </a:stretch>
        </p:blipFill>
        <p:spPr>
          <a:xfrm>
            <a:off x="5578184" y="3510434"/>
            <a:ext cx="2773901" cy="2773901"/>
          </a:xfrm>
          <a:prstGeom prst="rect">
            <a:avLst/>
          </a:prstGeom>
          <a:noFill/>
          <a:ln>
            <a:noFill/>
          </a:ln>
        </p:spPr>
      </p:pic>
      <p:pic>
        <p:nvPicPr>
          <p:cNvPr id="382" name="Google Shape;382;p59" descr="File:Gear shape black 11.svg - Wikimedia Commons"/>
          <p:cNvPicPr preferRelativeResize="0"/>
          <p:nvPr/>
        </p:nvPicPr>
        <p:blipFill>
          <a:blip r:embed="rId3">
            <a:alphaModFix/>
          </a:blip>
          <a:stretch>
            <a:fillRect/>
          </a:stretch>
        </p:blipFill>
        <p:spPr>
          <a:xfrm>
            <a:off x="1770712" y="2109031"/>
            <a:ext cx="2437000" cy="2437000"/>
          </a:xfrm>
          <a:prstGeom prst="rect">
            <a:avLst/>
          </a:prstGeom>
          <a:noFill/>
          <a:ln>
            <a:noFill/>
          </a:ln>
        </p:spPr>
      </p:pic>
      <p:pic>
        <p:nvPicPr>
          <p:cNvPr id="387" name="Google Shape;387;p59" descr="File:Gear shape black 11.svg - Wikimedia Commons"/>
          <p:cNvPicPr preferRelativeResize="0"/>
          <p:nvPr/>
        </p:nvPicPr>
        <p:blipFill>
          <a:blip r:embed="rId3">
            <a:alphaModFix/>
          </a:blip>
          <a:stretch>
            <a:fillRect/>
          </a:stretch>
        </p:blipFill>
        <p:spPr>
          <a:xfrm>
            <a:off x="3559567" y="4124528"/>
            <a:ext cx="1982400" cy="1982400"/>
          </a:xfrm>
          <a:prstGeom prst="rect">
            <a:avLst/>
          </a:prstGeom>
          <a:noFill/>
          <a:ln>
            <a:noFill/>
          </a:ln>
        </p:spPr>
      </p:pic>
      <p:sp>
        <p:nvSpPr>
          <p:cNvPr id="383" name="Google Shape;383;p59"/>
          <p:cNvSpPr txBox="1">
            <a:spLocks noGrp="1"/>
          </p:cNvSpPr>
          <p:nvPr>
            <p:ph type="body" idx="1"/>
          </p:nvPr>
        </p:nvSpPr>
        <p:spPr>
          <a:xfrm>
            <a:off x="3547904" y="4804731"/>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Efficient</a:t>
            </a:r>
            <a:endParaRPr dirty="0"/>
          </a:p>
        </p:txBody>
      </p:sp>
      <p:pic>
        <p:nvPicPr>
          <p:cNvPr id="384" name="Google Shape;384;p59" descr="File:Gear shape black 11.svg - Wikimedia Commons"/>
          <p:cNvPicPr preferRelativeResize="0"/>
          <p:nvPr/>
        </p:nvPicPr>
        <p:blipFill>
          <a:blip r:embed="rId3">
            <a:alphaModFix/>
          </a:blip>
          <a:stretch>
            <a:fillRect/>
          </a:stretch>
        </p:blipFill>
        <p:spPr>
          <a:xfrm>
            <a:off x="7013364" y="995400"/>
            <a:ext cx="3018701" cy="3018701"/>
          </a:xfrm>
          <a:prstGeom prst="rect">
            <a:avLst/>
          </a:prstGeom>
          <a:noFill/>
          <a:ln>
            <a:noFill/>
          </a:ln>
        </p:spPr>
      </p:pic>
      <p:sp>
        <p:nvSpPr>
          <p:cNvPr id="385" name="Google Shape;385;p59"/>
          <p:cNvSpPr txBox="1">
            <a:spLocks noGrp="1"/>
          </p:cNvSpPr>
          <p:nvPr>
            <p:ph type="body" idx="1"/>
          </p:nvPr>
        </p:nvSpPr>
        <p:spPr>
          <a:xfrm>
            <a:off x="7377593" y="2024896"/>
            <a:ext cx="2398704" cy="94545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Calibrated uncertainties</a:t>
            </a:r>
            <a:endParaRPr dirty="0"/>
          </a:p>
        </p:txBody>
      </p:sp>
      <p:sp>
        <p:nvSpPr>
          <p:cNvPr id="386" name="Google Shape;386;p59"/>
          <p:cNvSpPr txBox="1">
            <a:spLocks noGrp="1"/>
          </p:cNvSpPr>
          <p:nvPr>
            <p:ph type="body" idx="1"/>
          </p:nvPr>
        </p:nvSpPr>
        <p:spPr>
          <a:xfrm>
            <a:off x="5975916" y="4628700"/>
            <a:ext cx="1982400"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2533" dirty="0"/>
              <a:t>Transparent</a:t>
            </a:r>
            <a:endParaRPr sz="2533" dirty="0"/>
          </a:p>
        </p:txBody>
      </p:sp>
      <p:pic>
        <p:nvPicPr>
          <p:cNvPr id="388" name="Google Shape;388;p59" descr="File:Gear shape black 11.svg - Wikimedia Commons"/>
          <p:cNvPicPr preferRelativeResize="0"/>
          <p:nvPr/>
        </p:nvPicPr>
        <p:blipFill>
          <a:blip r:embed="rId3">
            <a:alphaModFix/>
          </a:blip>
          <a:stretch>
            <a:fillRect/>
          </a:stretch>
        </p:blipFill>
        <p:spPr>
          <a:xfrm>
            <a:off x="8514567" y="4127801"/>
            <a:ext cx="1859467" cy="1859467"/>
          </a:xfrm>
          <a:prstGeom prst="rect">
            <a:avLst/>
          </a:prstGeom>
          <a:noFill/>
          <a:ln>
            <a:noFill/>
          </a:ln>
        </p:spPr>
      </p:pic>
      <p:pic>
        <p:nvPicPr>
          <p:cNvPr id="389" name="Google Shape;389;p59" descr="File:Gear shape black 11.svg - Wikimedia Commons"/>
          <p:cNvPicPr preferRelativeResize="0"/>
          <p:nvPr/>
        </p:nvPicPr>
        <p:blipFill>
          <a:blip r:embed="rId3">
            <a:alphaModFix/>
          </a:blip>
          <a:stretch>
            <a:fillRect/>
          </a:stretch>
        </p:blipFill>
        <p:spPr>
          <a:xfrm>
            <a:off x="6620704" y="807858"/>
            <a:ext cx="732701" cy="732701"/>
          </a:xfrm>
          <a:prstGeom prst="rect">
            <a:avLst/>
          </a:prstGeom>
          <a:noFill/>
          <a:ln>
            <a:noFill/>
          </a:ln>
        </p:spPr>
      </p:pic>
      <p:pic>
        <p:nvPicPr>
          <p:cNvPr id="390" name="Google Shape;390;p59" descr="File:Gear shape black 11.svg - Wikimedia Commons"/>
          <p:cNvPicPr preferRelativeResize="0"/>
          <p:nvPr/>
        </p:nvPicPr>
        <p:blipFill>
          <a:blip r:embed="rId3">
            <a:alphaModFix/>
          </a:blip>
          <a:stretch>
            <a:fillRect/>
          </a:stretch>
        </p:blipFill>
        <p:spPr>
          <a:xfrm>
            <a:off x="3263967" y="1320834"/>
            <a:ext cx="732701" cy="732701"/>
          </a:xfrm>
          <a:prstGeom prst="rect">
            <a:avLst/>
          </a:prstGeom>
          <a:noFill/>
          <a:ln>
            <a:noFill/>
          </a:ln>
        </p:spPr>
      </p:pic>
      <p:pic>
        <p:nvPicPr>
          <p:cNvPr id="391" name="Google Shape;391;p59" descr="File:Gear shape black 11.svg - Wikimedia Commons"/>
          <p:cNvPicPr preferRelativeResize="0"/>
          <p:nvPr/>
        </p:nvPicPr>
        <p:blipFill>
          <a:blip r:embed="rId3">
            <a:alphaModFix/>
          </a:blip>
          <a:stretch>
            <a:fillRect/>
          </a:stretch>
        </p:blipFill>
        <p:spPr>
          <a:xfrm>
            <a:off x="3944864" y="1076767"/>
            <a:ext cx="3018701" cy="3018701"/>
          </a:xfrm>
          <a:prstGeom prst="rect">
            <a:avLst/>
          </a:prstGeom>
          <a:noFill/>
          <a:ln>
            <a:noFill/>
          </a:ln>
        </p:spPr>
      </p:pic>
      <p:sp>
        <p:nvSpPr>
          <p:cNvPr id="392" name="Google Shape;392;p59"/>
          <p:cNvSpPr txBox="1">
            <a:spLocks noGrp="1"/>
          </p:cNvSpPr>
          <p:nvPr>
            <p:ph type="body" idx="1"/>
          </p:nvPr>
        </p:nvSpPr>
        <p:spPr>
          <a:xfrm>
            <a:off x="4479667" y="2191829"/>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3733" b="1" dirty="0">
                <a:solidFill>
                  <a:srgbClr val="00B050"/>
                </a:solidFill>
              </a:rPr>
              <a:t>Helpful</a:t>
            </a:r>
            <a:endParaRPr sz="3733" b="1" dirty="0">
              <a:solidFill>
                <a:srgbClr val="00B050"/>
              </a:solidFill>
            </a:endParaRPr>
          </a:p>
        </p:txBody>
      </p:sp>
      <p:sp>
        <p:nvSpPr>
          <p:cNvPr id="393" name="Google Shape;393;p59"/>
          <p:cNvSpPr txBox="1">
            <a:spLocks noGrp="1"/>
          </p:cNvSpPr>
          <p:nvPr>
            <p:ph type="body" idx="1"/>
          </p:nvPr>
        </p:nvSpPr>
        <p:spPr>
          <a:xfrm>
            <a:off x="1974717" y="3011576"/>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Consistent</a:t>
            </a:r>
            <a:endParaRPr dirty="0"/>
          </a:p>
        </p:txBody>
      </p:sp>
      <p:pic>
        <p:nvPicPr>
          <p:cNvPr id="394" name="Google Shape;394;p59" descr="File:Gear shape black 11.svg - Wikimedia Commons"/>
          <p:cNvPicPr preferRelativeResize="0"/>
          <p:nvPr/>
        </p:nvPicPr>
        <p:blipFill>
          <a:blip r:embed="rId3">
            <a:alphaModFix/>
          </a:blip>
          <a:stretch>
            <a:fillRect/>
          </a:stretch>
        </p:blipFill>
        <p:spPr>
          <a:xfrm>
            <a:off x="2417967" y="4645832"/>
            <a:ext cx="1040000" cy="1040000"/>
          </a:xfrm>
          <a:prstGeom prst="rect">
            <a:avLst/>
          </a:prstGeom>
          <a:noFill/>
          <a:ln>
            <a:noFill/>
          </a:ln>
        </p:spPr>
      </p:pic>
      <p:sp>
        <p:nvSpPr>
          <p:cNvPr id="395" name="Google Shape;395;p59"/>
          <p:cNvSpPr txBox="1">
            <a:spLocks noGrp="1"/>
          </p:cNvSpPr>
          <p:nvPr>
            <p:ph type="body" idx="1"/>
          </p:nvPr>
        </p:nvSpPr>
        <p:spPr>
          <a:xfrm>
            <a:off x="8537476" y="4686633"/>
            <a:ext cx="1802182"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US" sz="1800" dirty="0"/>
              <a:t>Interact </a:t>
            </a:r>
            <a:br>
              <a:rPr lang="en-US" sz="1800" dirty="0"/>
            </a:br>
            <a:r>
              <a:rPr lang="en-US" sz="1800" dirty="0"/>
              <a:t>w/ world </a:t>
            </a:r>
            <a:endParaRPr sz="1800" dirty="0"/>
          </a:p>
        </p:txBody>
      </p:sp>
      <p:pic>
        <p:nvPicPr>
          <p:cNvPr id="396" name="Google Shape;396;p59" descr="File:Gear shape black 11.svg - Wikimedia Commons"/>
          <p:cNvPicPr preferRelativeResize="0"/>
          <p:nvPr/>
        </p:nvPicPr>
        <p:blipFill>
          <a:blip r:embed="rId3">
            <a:alphaModFix/>
          </a:blip>
          <a:stretch>
            <a:fillRect/>
          </a:stretch>
        </p:blipFill>
        <p:spPr>
          <a:xfrm>
            <a:off x="1242034" y="2291234"/>
            <a:ext cx="732701" cy="732701"/>
          </a:xfrm>
          <a:prstGeom prst="rect">
            <a:avLst/>
          </a:prstGeom>
          <a:noFill/>
          <a:ln>
            <a:noFill/>
          </a:ln>
        </p:spPr>
      </p:pic>
      <p:pic>
        <p:nvPicPr>
          <p:cNvPr id="397" name="Google Shape;397;p59" descr="File:Gear shape black 11.svg - Wikimedia Commons"/>
          <p:cNvPicPr preferRelativeResize="0"/>
          <p:nvPr/>
        </p:nvPicPr>
        <p:blipFill>
          <a:blip r:embed="rId3">
            <a:alphaModFix/>
          </a:blip>
          <a:stretch>
            <a:fillRect/>
          </a:stretch>
        </p:blipFill>
        <p:spPr>
          <a:xfrm>
            <a:off x="9740438" y="3397458"/>
            <a:ext cx="732701" cy="732701"/>
          </a:xfrm>
          <a:prstGeom prst="rect">
            <a:avLst/>
          </a:prstGeom>
          <a:noFill/>
          <a:ln>
            <a:noFill/>
          </a:ln>
        </p:spPr>
      </p:pic>
      <p:sp>
        <p:nvSpPr>
          <p:cNvPr id="2" name="Slide Number Placeholder 1">
            <a:extLst>
              <a:ext uri="{FF2B5EF4-FFF2-40B4-BE49-F238E27FC236}">
                <a16:creationId xmlns:a16="http://schemas.microsoft.com/office/drawing/2014/main" id="{0EDA21CB-F067-0E4F-A3EC-CC152AF92935}"/>
              </a:ext>
            </a:extLst>
          </p:cNvPr>
          <p:cNvSpPr>
            <a:spLocks noGrp="1"/>
          </p:cNvSpPr>
          <p:nvPr>
            <p:ph type="sldNum" sz="quarter" idx="2"/>
          </p:nvPr>
        </p:nvSpPr>
        <p:spPr/>
        <p:txBody>
          <a:bodyPr/>
          <a:lstStyle/>
          <a:p>
            <a:fld id="{86CB4B4D-7CA3-9044-876B-883B54F8677D}" type="slidenum">
              <a:rPr lang="en-US" smtClean="0"/>
              <a:t>109</a:t>
            </a:fld>
            <a:endParaRPr lang="en-US"/>
          </a:p>
        </p:txBody>
      </p:sp>
    </p:spTree>
    <p:extLst>
      <p:ext uri="{BB962C8B-B14F-4D97-AF65-F5344CB8AC3E}">
        <p14:creationId xmlns:p14="http://schemas.microsoft.com/office/powerpoint/2010/main" val="27400329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6">
                                            <p:txEl>
                                              <p:pRg st="0" end="0"/>
                                            </p:txEl>
                                          </p:spTgt>
                                        </p:tgtEl>
                                        <p:attrNameLst>
                                          <p:attrName>style.visibility</p:attrName>
                                        </p:attrNameLst>
                                      </p:cBhvr>
                                      <p:to>
                                        <p:strVal val="visible"/>
                                      </p:to>
                                    </p:set>
                                    <p:animEffect transition="in" filter="fade">
                                      <p:cBhvr>
                                        <p:cTn id="10" dur="500"/>
                                        <p:tgtEl>
                                          <p:spTgt spid="3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3">
                                            <p:txEl>
                                              <p:pRg st="0" end="0"/>
                                            </p:txEl>
                                          </p:spTgt>
                                        </p:tgtEl>
                                        <p:attrNameLst>
                                          <p:attrName>style.visibility</p:attrName>
                                        </p:attrNameLst>
                                      </p:cBhvr>
                                      <p:to>
                                        <p:strVal val="visible"/>
                                      </p:to>
                                    </p:set>
                                    <p:animEffect transition="in" filter="fade">
                                      <p:cBhvr>
                                        <p:cTn id="15" dur="500"/>
                                        <p:tgtEl>
                                          <p:spTgt spid="39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5">
                                            <p:txEl>
                                              <p:pRg st="0" end="0"/>
                                            </p:txEl>
                                          </p:spTgt>
                                        </p:tgtEl>
                                        <p:attrNameLst>
                                          <p:attrName>style.visibility</p:attrName>
                                        </p:attrNameLst>
                                      </p:cBhvr>
                                      <p:to>
                                        <p:strVal val="visible"/>
                                      </p:to>
                                    </p:set>
                                    <p:animEffect transition="in" filter="fade">
                                      <p:cBhvr>
                                        <p:cTn id="23" dur="500"/>
                                        <p:tgtEl>
                                          <p:spTgt spid="38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500"/>
                                        <p:tgtEl>
                                          <p:spTgt spid="3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7"/>
                                        </p:tgtEl>
                                        <p:attrNameLst>
                                          <p:attrName>style.visibility</p:attrName>
                                        </p:attrNameLst>
                                      </p:cBhvr>
                                      <p:to>
                                        <p:strVal val="visible"/>
                                      </p:to>
                                    </p:set>
                                    <p:animEffect transition="in" filter="fade">
                                      <p:cBhvr>
                                        <p:cTn id="36" dur="500"/>
                                        <p:tgtEl>
                                          <p:spTgt spid="3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3">
                                            <p:txEl>
                                              <p:pRg st="0" end="0"/>
                                            </p:txEl>
                                          </p:spTgt>
                                        </p:tgtEl>
                                        <p:attrNameLst>
                                          <p:attrName>style.visibility</p:attrName>
                                        </p:attrNameLst>
                                      </p:cBhvr>
                                      <p:to>
                                        <p:strVal val="visible"/>
                                      </p:to>
                                    </p:set>
                                    <p:animEffect transition="in" filter="fade">
                                      <p:cBhvr>
                                        <p:cTn id="39" dur="500"/>
                                        <p:tgtEl>
                                          <p:spTgt spid="38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5">
                                            <p:txEl>
                                              <p:pRg st="0" end="0"/>
                                            </p:txEl>
                                          </p:spTgt>
                                        </p:tgtEl>
                                        <p:attrNameLst>
                                          <p:attrName>style.visibility</p:attrName>
                                        </p:attrNameLst>
                                      </p:cBhvr>
                                      <p:to>
                                        <p:strVal val="visible"/>
                                      </p:to>
                                    </p:set>
                                    <p:animEffect transition="in" filter="fade">
                                      <p:cBhvr>
                                        <p:cTn id="42" dur="500"/>
                                        <p:tgtEl>
                                          <p:spTgt spid="39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97"/>
                                        </p:tgtEl>
                                        <p:attrNameLst>
                                          <p:attrName>style.visibility</p:attrName>
                                        </p:attrNameLst>
                                      </p:cBhvr>
                                      <p:to>
                                        <p:strVal val="visible"/>
                                      </p:to>
                                    </p:set>
                                    <p:animEffect transition="in" filter="fade">
                                      <p:cBhvr>
                                        <p:cTn id="45" dur="500"/>
                                        <p:tgtEl>
                                          <p:spTgt spid="397"/>
                                        </p:tgtEl>
                                      </p:cBhvr>
                                    </p:animEffect>
                                  </p:childTnLst>
                                </p:cTn>
                              </p:par>
                              <p:par>
                                <p:cTn id="46" presetID="10" presetClass="entr" presetSubtype="0" fill="hold" nodeType="withEffect">
                                  <p:stCondLst>
                                    <p:cond delay="0"/>
                                  </p:stCondLst>
                                  <p:childTnLst>
                                    <p:set>
                                      <p:cBhvr>
                                        <p:cTn id="47" dur="1" fill="hold">
                                          <p:stCondLst>
                                            <p:cond delay="0"/>
                                          </p:stCondLst>
                                        </p:cTn>
                                        <p:tgtEl>
                                          <p:spTgt spid="389"/>
                                        </p:tgtEl>
                                        <p:attrNameLst>
                                          <p:attrName>style.visibility</p:attrName>
                                        </p:attrNameLst>
                                      </p:cBhvr>
                                      <p:to>
                                        <p:strVal val="visible"/>
                                      </p:to>
                                    </p:set>
                                    <p:animEffect transition="in" filter="fade">
                                      <p:cBhvr>
                                        <p:cTn id="48" dur="500"/>
                                        <p:tgtEl>
                                          <p:spTgt spid="389"/>
                                        </p:tgtEl>
                                      </p:cBhvr>
                                    </p:animEffect>
                                  </p:childTnLst>
                                </p:cTn>
                              </p:par>
                              <p:par>
                                <p:cTn id="49" presetID="10"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animEffect transition="in" filter="fade">
                                      <p:cBhvr>
                                        <p:cTn id="51" dur="500"/>
                                        <p:tgtEl>
                                          <p:spTgt spid="390"/>
                                        </p:tgtEl>
                                      </p:cBhvr>
                                    </p:animEffect>
                                  </p:childTnLst>
                                </p:cTn>
                              </p:par>
                              <p:par>
                                <p:cTn id="52" presetID="10" presetClass="entr" presetSubtype="0" fill="hold" nodeType="withEffect">
                                  <p:stCondLst>
                                    <p:cond delay="0"/>
                                  </p:stCondLst>
                                  <p:childTnLst>
                                    <p:set>
                                      <p:cBhvr>
                                        <p:cTn id="53" dur="1" fill="hold">
                                          <p:stCondLst>
                                            <p:cond delay="0"/>
                                          </p:stCondLst>
                                        </p:cTn>
                                        <p:tgtEl>
                                          <p:spTgt spid="396"/>
                                        </p:tgtEl>
                                        <p:attrNameLst>
                                          <p:attrName>style.visibility</p:attrName>
                                        </p:attrNameLst>
                                      </p:cBhvr>
                                      <p:to>
                                        <p:strVal val="visible"/>
                                      </p:to>
                                    </p:set>
                                    <p:animEffect transition="in" filter="fade">
                                      <p:cBhvr>
                                        <p:cTn id="54" dur="500"/>
                                        <p:tgtEl>
                                          <p:spTgt spid="396"/>
                                        </p:tgtEl>
                                      </p:cBhvr>
                                    </p:animEffect>
                                  </p:childTnLst>
                                </p:cTn>
                              </p:par>
                              <p:par>
                                <p:cTn id="55" presetID="10" presetClass="entr" presetSubtype="0" fill="hold" nodeType="withEffect">
                                  <p:stCondLst>
                                    <p:cond delay="0"/>
                                  </p:stCondLst>
                                  <p:childTnLst>
                                    <p:set>
                                      <p:cBhvr>
                                        <p:cTn id="56" dur="1" fill="hold">
                                          <p:stCondLst>
                                            <p:cond delay="0"/>
                                          </p:stCondLst>
                                        </p:cTn>
                                        <p:tgtEl>
                                          <p:spTgt spid="394"/>
                                        </p:tgtEl>
                                        <p:attrNameLst>
                                          <p:attrName>style.visibility</p:attrName>
                                        </p:attrNameLst>
                                      </p:cBhvr>
                                      <p:to>
                                        <p:strVal val="visible"/>
                                      </p:to>
                                    </p:set>
                                    <p:animEffect transition="in" filter="fade">
                                      <p:cBhvr>
                                        <p:cTn id="57"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build="p"/>
      <p:bldP spid="385" grpId="0" build="p"/>
      <p:bldP spid="386" grpId="0" build="p"/>
      <p:bldP spid="393" grpId="0" build="p"/>
      <p:bldP spid="39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8B6FF9-3631-D25F-503C-A4993B0A94D8}"/>
              </a:ext>
            </a:extLst>
          </p:cNvPr>
          <p:cNvSpPr/>
          <p:nvPr/>
        </p:nvSpPr>
        <p:spPr>
          <a:xfrm>
            <a:off x="13796" y="1"/>
            <a:ext cx="12164408" cy="6857999"/>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4E3FD-EAB1-16B3-2312-DF225DC598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19CB26-EDEC-9570-E92D-05D15AA0914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2F0E143-97EA-E201-9AB5-8C9D50D0CE1E}"/>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a:p>
        </p:txBody>
      </p:sp>
      <p:pic>
        <p:nvPicPr>
          <p:cNvPr id="11266" name="Picture 2" descr="r/OpenAI - Damned near pissed myself at o3's literal Math Lady">
            <a:extLst>
              <a:ext uri="{FF2B5EF4-FFF2-40B4-BE49-F238E27FC236}">
                <a16:creationId xmlns:a16="http://schemas.microsoft.com/office/drawing/2014/main" id="{DB5D0A11-0C9E-D2BE-20B5-559E934B6C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36"/>
          <a:stretch/>
        </p:blipFill>
        <p:spPr bwMode="auto">
          <a:xfrm>
            <a:off x="1755057" y="18026"/>
            <a:ext cx="9127613" cy="64794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8E53E2-F745-E30F-19E5-9DF59D8CC406}"/>
              </a:ext>
            </a:extLst>
          </p:cNvPr>
          <p:cNvSpPr txBox="1"/>
          <p:nvPr/>
        </p:nvSpPr>
        <p:spPr>
          <a:xfrm>
            <a:off x="13796" y="6429109"/>
            <a:ext cx="6101254"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www.reddit.com</a:t>
            </a:r>
            <a:r>
              <a:rPr lang="en-US" dirty="0">
                <a:solidFill>
                  <a:schemeClr val="bg1"/>
                </a:solidFill>
              </a:rPr>
              <a:t>/r/OpenAI</a:t>
            </a:r>
          </a:p>
        </p:txBody>
      </p:sp>
      <p:sp>
        <p:nvSpPr>
          <p:cNvPr id="7" name="Rounded Rectangular Callout 6">
            <a:extLst>
              <a:ext uri="{FF2B5EF4-FFF2-40B4-BE49-F238E27FC236}">
                <a16:creationId xmlns:a16="http://schemas.microsoft.com/office/drawing/2014/main" id="{BB45AD1E-A218-75E0-F67A-3B0B06637CE1}"/>
              </a:ext>
            </a:extLst>
          </p:cNvPr>
          <p:cNvSpPr/>
          <p:nvPr/>
        </p:nvSpPr>
        <p:spPr>
          <a:xfrm>
            <a:off x="5250426" y="5826699"/>
            <a:ext cx="2583149" cy="350263"/>
          </a:xfrm>
          <a:prstGeom prst="wedgeRoundRectCallout">
            <a:avLst>
              <a:gd name="adj1" fmla="val 47221"/>
              <a:gd name="adj2" fmla="val -8107"/>
              <a:gd name="adj3" fmla="val 16667"/>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C00000"/>
              </a:solidFill>
              <a:latin typeface="Avenir Book" panose="02000503020000020003" pitchFamily="2" charset="0"/>
            </a:endParaRPr>
          </a:p>
        </p:txBody>
      </p:sp>
    </p:spTree>
    <p:extLst>
      <p:ext uri="{BB962C8B-B14F-4D97-AF65-F5344CB8AC3E}">
        <p14:creationId xmlns:p14="http://schemas.microsoft.com/office/powerpoint/2010/main" val="25942889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B092-855D-A646-E980-C16E35C5D0CA}"/>
              </a:ext>
            </a:extLst>
          </p:cNvPr>
          <p:cNvSpPr>
            <a:spLocks noGrp="1"/>
          </p:cNvSpPr>
          <p:nvPr>
            <p:ph type="title"/>
          </p:nvPr>
        </p:nvSpPr>
        <p:spPr/>
        <p:txBody>
          <a:bodyPr/>
          <a:lstStyle/>
          <a:p>
            <a:pPr algn="r"/>
            <a:r>
              <a:rPr lang="en-US" sz="3600" dirty="0"/>
              <a:t>Data! Data! Data! … I can’t make bricks without clay!   </a:t>
            </a:r>
            <a:r>
              <a:rPr lang="en-US" sz="3600" dirty="0">
                <a:solidFill>
                  <a:schemeClr val="bg1"/>
                </a:solidFill>
              </a:rPr>
              <a:t>.</a:t>
            </a:r>
            <a:r>
              <a:rPr lang="en-US" sz="3600" dirty="0"/>
              <a:t>   </a:t>
            </a:r>
            <a:br>
              <a:rPr lang="en-US" sz="3600" dirty="0"/>
            </a:br>
            <a:r>
              <a:rPr lang="en-US" sz="2000" dirty="0"/>
              <a:t>---Sherlock Holmes</a:t>
            </a:r>
          </a:p>
        </p:txBody>
      </p:sp>
      <p:sp>
        <p:nvSpPr>
          <p:cNvPr id="3" name="Content Placeholder 2">
            <a:extLst>
              <a:ext uri="{FF2B5EF4-FFF2-40B4-BE49-F238E27FC236}">
                <a16:creationId xmlns:a16="http://schemas.microsoft.com/office/drawing/2014/main" id="{DECE56CC-1E8C-807F-6CAF-9C09491BBFE2}"/>
              </a:ext>
            </a:extLst>
          </p:cNvPr>
          <p:cNvSpPr>
            <a:spLocks noGrp="1"/>
          </p:cNvSpPr>
          <p:nvPr>
            <p:ph idx="1"/>
          </p:nvPr>
        </p:nvSpPr>
        <p:spPr/>
        <p:txBody>
          <a:bodyPr/>
          <a:lstStyle/>
          <a:p>
            <a:r>
              <a:rPr lang="en-US" dirty="0"/>
              <a:t>Understanding data (and how to use it effectively) is difficult but necessary for our progress. </a:t>
            </a:r>
          </a:p>
          <a:p>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9478C11E-6459-2214-4305-93422B9AA24B}"/>
              </a:ext>
            </a:extLst>
          </p:cNvPr>
          <p:cNvSpPr>
            <a:spLocks noGrp="1"/>
          </p:cNvSpPr>
          <p:nvPr>
            <p:ph type="sldNum" sz="quarter" idx="10"/>
          </p:nvPr>
        </p:nvSpPr>
        <p:spPr/>
        <p:txBody>
          <a:bodyPr/>
          <a:lstStyle/>
          <a:p>
            <a:pPr>
              <a:defRPr/>
            </a:pPr>
            <a:fld id="{0121240C-47AF-2F4D-83B3-CC3EDF50F794}" type="slidenum">
              <a:rPr lang="en-US" smtClean="0"/>
              <a:pPr>
                <a:defRPr/>
              </a:pPr>
              <a:t>110</a:t>
            </a:fld>
            <a:endParaRPr lang="en-US"/>
          </a:p>
        </p:txBody>
      </p:sp>
    </p:spTree>
    <p:extLst>
      <p:ext uri="{BB962C8B-B14F-4D97-AF65-F5344CB8AC3E}">
        <p14:creationId xmlns:p14="http://schemas.microsoft.com/office/powerpoint/2010/main" val="547798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0A8320-C5F6-B625-8823-7BEC8A4D5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88185D-99EE-AAF9-6554-2B1FD9E31500}"/>
              </a:ext>
            </a:extLst>
          </p:cNvPr>
          <p:cNvSpPr>
            <a:spLocks noGrp="1"/>
          </p:cNvSpPr>
          <p:nvPr>
            <p:ph type="title"/>
          </p:nvPr>
        </p:nvSpPr>
        <p:spPr/>
        <p:txBody>
          <a:bodyPr/>
          <a:lstStyle/>
          <a:p>
            <a:r>
              <a:rPr lang="en-US" dirty="0"/>
              <a:t>Overall conclusions</a:t>
            </a:r>
          </a:p>
        </p:txBody>
      </p:sp>
      <p:sp>
        <p:nvSpPr>
          <p:cNvPr id="3" name="Content Placeholder 2">
            <a:extLst>
              <a:ext uri="{FF2B5EF4-FFF2-40B4-BE49-F238E27FC236}">
                <a16:creationId xmlns:a16="http://schemas.microsoft.com/office/drawing/2014/main" id="{4DEDE15E-5AF0-4EF3-8052-7689D36C1B57}"/>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Stale data    </a:t>
            </a:r>
          </a:p>
          <a:p>
            <a:r>
              <a:rPr lang="en-US" dirty="0"/>
              <a:t>Effective cutoffs of LLMs are years earlier than reported cutoff</a:t>
            </a:r>
          </a:p>
          <a:p>
            <a:r>
              <a:rPr lang="en-US" dirty="0"/>
              <a:t>Old data are not removed by deduplication pipelines</a:t>
            </a:r>
            <a:br>
              <a:rPr lang="en-US" dirty="0"/>
            </a:br>
            <a:endParaRPr lang="en-US" dirty="0"/>
          </a:p>
          <a:p>
            <a:endParaRPr lang="en-US" dirty="0"/>
          </a:p>
          <a:p>
            <a:pPr marL="0" indent="0">
              <a:buNone/>
            </a:pPr>
            <a:r>
              <a:rPr lang="en-US" sz="3600" b="1" dirty="0">
                <a:solidFill>
                  <a:schemeClr val="tx2"/>
                </a:solidFill>
              </a:rPr>
              <a:t>Imbalanced data </a:t>
            </a:r>
            <a:endParaRPr lang="en-US" b="1" dirty="0"/>
          </a:p>
          <a:p>
            <a:r>
              <a:rPr lang="en-US" dirty="0"/>
              <a:t>Resampling is a competitive strategy—better than weighting.  </a:t>
            </a:r>
          </a:p>
          <a:p>
            <a:r>
              <a:rPr lang="en-US" dirty="0"/>
              <a:t>An effective resampling (in quality and speed) requires adaptively adjusting the sampling distribution (temperature).    </a:t>
            </a:r>
          </a:p>
          <a:p>
            <a:endParaRPr lang="en-US" dirty="0"/>
          </a:p>
        </p:txBody>
      </p:sp>
      <p:pic>
        <p:nvPicPr>
          <p:cNvPr id="5" name="Picture 2">
            <a:extLst>
              <a:ext uri="{FF2B5EF4-FFF2-40B4-BE49-F238E27FC236}">
                <a16:creationId xmlns:a16="http://schemas.microsoft.com/office/drawing/2014/main" id="{AC0750A5-0EDE-AD0A-2E70-1B8BEBD87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26C1658-8498-6396-CED3-EA29F9EB60FF}"/>
              </a:ext>
            </a:extLst>
          </p:cNvPr>
          <p:cNvSpPr>
            <a:spLocks noGrp="1"/>
          </p:cNvSpPr>
          <p:nvPr>
            <p:ph type="sldNum" sz="quarter" idx="10"/>
          </p:nvPr>
        </p:nvSpPr>
        <p:spPr/>
        <p:txBody>
          <a:bodyPr/>
          <a:lstStyle/>
          <a:p>
            <a:pPr>
              <a:defRPr/>
            </a:pPr>
            <a:fld id="{0121240C-47AF-2F4D-83B3-CC3EDF50F794}" type="slidenum">
              <a:rPr lang="en-US" smtClean="0"/>
              <a:pPr>
                <a:defRPr/>
              </a:pPr>
              <a:t>111</a:t>
            </a:fld>
            <a:endParaRPr lang="en-US"/>
          </a:p>
        </p:txBody>
      </p:sp>
    </p:spTree>
    <p:extLst>
      <p:ext uri="{BB962C8B-B14F-4D97-AF65-F5344CB8AC3E}">
        <p14:creationId xmlns:p14="http://schemas.microsoft.com/office/powerpoint/2010/main" val="3341173038"/>
      </p:ext>
    </p:extLst>
  </p:cSld>
  <p:clrMapOvr>
    <a:masterClrMapping/>
  </p:clrMapOvr>
  <p:extLst>
    <p:ext uri="{6950BFC3-D8DA-4A85-94F7-54DA5524770B}">
      <p188:commentRel xmlns:p188="http://schemas.microsoft.com/office/powerpoint/2018/8/main" r:id="rId3"/>
    </p:ext>
  </p:extLs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2252F72-D370-BA68-BC24-85773DCECEFA}"/>
              </a:ext>
            </a:extLst>
          </p:cNvPr>
          <p:cNvPicPr>
            <a:picLocks noChangeAspect="1"/>
          </p:cNvPicPr>
          <p:nvPr/>
        </p:nvPicPr>
        <p:blipFill>
          <a:blip r:embed="rId3"/>
          <a:stretch>
            <a:fillRect/>
          </a:stretch>
        </p:blipFill>
        <p:spPr>
          <a:xfrm>
            <a:off x="1363618" y="2047632"/>
            <a:ext cx="9464761" cy="3657016"/>
          </a:xfrm>
          <a:prstGeom prst="rect">
            <a:avLst/>
          </a:prstGeom>
        </p:spPr>
      </p:pic>
      <p:pic>
        <p:nvPicPr>
          <p:cNvPr id="30" name="Picture 29">
            <a:extLst>
              <a:ext uri="{FF2B5EF4-FFF2-40B4-BE49-F238E27FC236}">
                <a16:creationId xmlns:a16="http://schemas.microsoft.com/office/drawing/2014/main" id="{DA3006DC-9CC6-794A-8BDA-A73E06BDE6BA}"/>
              </a:ext>
            </a:extLst>
          </p:cNvPr>
          <p:cNvPicPr>
            <a:picLocks noChangeAspect="1"/>
          </p:cNvPicPr>
          <p:nvPr/>
        </p:nvPicPr>
        <p:blipFill>
          <a:blip r:embed="rId4"/>
          <a:stretch>
            <a:fillRect/>
          </a:stretch>
        </p:blipFill>
        <p:spPr>
          <a:xfrm>
            <a:off x="1363618" y="2047632"/>
            <a:ext cx="9464761" cy="3657016"/>
          </a:xfrm>
          <a:prstGeom prst="rect">
            <a:avLst/>
          </a:prstGeom>
        </p:spPr>
      </p:pic>
      <p:sp>
        <p:nvSpPr>
          <p:cNvPr id="4" name="Content Placeholder 3">
            <a:extLst>
              <a:ext uri="{FF2B5EF4-FFF2-40B4-BE49-F238E27FC236}">
                <a16:creationId xmlns:a16="http://schemas.microsoft.com/office/drawing/2014/main" id="{94435F7C-154D-EC2F-8E93-FDF692EA408C}"/>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Wikipedia Results – Pile Derived Models</a:t>
            </a:r>
          </a:p>
        </p:txBody>
      </p:sp>
      <p:sp>
        <p:nvSpPr>
          <p:cNvPr id="3" name="TextBox 2">
            <a:extLst>
              <a:ext uri="{FF2B5EF4-FFF2-40B4-BE49-F238E27FC236}">
                <a16:creationId xmlns:a16="http://schemas.microsoft.com/office/drawing/2014/main" id="{70FCEE1D-F925-D917-F489-C572FFC4FF6C}"/>
              </a:ext>
            </a:extLst>
          </p:cNvPr>
          <p:cNvSpPr txBox="1"/>
          <p:nvPr/>
        </p:nvSpPr>
        <p:spPr>
          <a:xfrm>
            <a:off x="2093053" y="2792929"/>
            <a:ext cx="8005888" cy="1241622"/>
          </a:xfrm>
          <a:prstGeom prst="rect">
            <a:avLst/>
          </a:prstGeom>
          <a:noFill/>
        </p:spPr>
        <p:txBody>
          <a:bodyPr wrap="square" rtlCol="0">
            <a:spAutoFit/>
          </a:bodyPr>
          <a:lstStyle/>
          <a:p>
            <a:r>
              <a:rPr lang="en-US" sz="1867" b="1" dirty="0"/>
              <a:t>Pile </a:t>
            </a:r>
            <a:r>
              <a:rPr lang="en-US" sz="1867" dirty="0"/>
              <a:t>(</a:t>
            </a:r>
            <a:r>
              <a:rPr lang="en-US" sz="1867" dirty="0" err="1"/>
              <a:t>EleutherAI</a:t>
            </a:r>
            <a:r>
              <a:rPr lang="en-US" sz="1867" dirty="0"/>
              <a:t>)</a:t>
            </a:r>
          </a:p>
          <a:p>
            <a:endParaRPr lang="en-US" sz="1867" i="1" dirty="0">
              <a:highlight>
                <a:srgbClr val="00FF00"/>
              </a:highlight>
            </a:endParaRPr>
          </a:p>
          <a:p>
            <a:r>
              <a:rPr lang="en-US" sz="1867" i="1" dirty="0"/>
              <a:t>We use the </a:t>
            </a:r>
            <a:r>
              <a:rPr lang="en-US" sz="1867" i="1" dirty="0" err="1">
                <a:highlight>
                  <a:srgbClr val="00FF00"/>
                </a:highlight>
              </a:rPr>
              <a:t>wikipedia</a:t>
            </a:r>
            <a:r>
              <a:rPr lang="en-US" sz="1867" i="1" dirty="0">
                <a:highlight>
                  <a:srgbClr val="00FF00"/>
                </a:highlight>
              </a:rPr>
              <a:t>/2020301.en dataset </a:t>
            </a:r>
            <a:r>
              <a:rPr lang="en-US" sz="1867" i="1" dirty="0"/>
              <a:t>from TensorFlow Datasets. We prepend the title to the body of each article, separated by two newlines.</a:t>
            </a:r>
          </a:p>
        </p:txBody>
      </p:sp>
      <p:sp>
        <p:nvSpPr>
          <p:cNvPr id="5" name="TextBox 4">
            <a:extLst>
              <a:ext uri="{FF2B5EF4-FFF2-40B4-BE49-F238E27FC236}">
                <a16:creationId xmlns:a16="http://schemas.microsoft.com/office/drawing/2014/main" id="{9B115B39-88C8-5093-07B4-47CF4D733879}"/>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6" name="Slide Number Placeholder 5">
            <a:extLst>
              <a:ext uri="{FF2B5EF4-FFF2-40B4-BE49-F238E27FC236}">
                <a16:creationId xmlns:a16="http://schemas.microsoft.com/office/drawing/2014/main" id="{0A357525-125E-393E-1EAC-F8AB2DB1A185}"/>
              </a:ext>
            </a:extLst>
          </p:cNvPr>
          <p:cNvSpPr>
            <a:spLocks noGrp="1"/>
          </p:cNvSpPr>
          <p:nvPr>
            <p:ph type="sldNum" sz="quarter" idx="10"/>
          </p:nvPr>
        </p:nvSpPr>
        <p:spPr/>
        <p:txBody>
          <a:bodyPr/>
          <a:lstStyle/>
          <a:p>
            <a:pPr>
              <a:defRPr/>
            </a:pPr>
            <a:fld id="{0121240C-47AF-2F4D-83B3-CC3EDF50F794}" type="slidenum">
              <a:rPr lang="en-US" smtClean="0"/>
              <a:pPr>
                <a:defRPr/>
              </a:pPr>
              <a:t>112</a:t>
            </a:fld>
            <a:endParaRPr lang="en-US"/>
          </a:p>
        </p:txBody>
      </p:sp>
    </p:spTree>
    <p:extLst>
      <p:ext uri="{BB962C8B-B14F-4D97-AF65-F5344CB8AC3E}">
        <p14:creationId xmlns:p14="http://schemas.microsoft.com/office/powerpoint/2010/main" val="77909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F2AE-9843-AACB-C9BF-709BF631646A}"/>
              </a:ext>
            </a:extLst>
          </p:cNvPr>
          <p:cNvSpPr>
            <a:spLocks noGrp="1"/>
          </p:cNvSpPr>
          <p:nvPr>
            <p:ph type="title"/>
          </p:nvPr>
        </p:nvSpPr>
        <p:spPr/>
        <p:txBody>
          <a:bodyPr/>
          <a:lstStyle/>
          <a:p>
            <a:r>
              <a:rPr lang="en-US" dirty="0"/>
              <a:t>LLMs remain to be brittle </a:t>
            </a:r>
          </a:p>
        </p:txBody>
      </p:sp>
      <p:sp>
        <p:nvSpPr>
          <p:cNvPr id="3" name="Content Placeholder 2">
            <a:extLst>
              <a:ext uri="{FF2B5EF4-FFF2-40B4-BE49-F238E27FC236}">
                <a16:creationId xmlns:a16="http://schemas.microsoft.com/office/drawing/2014/main" id="{C97C4291-FFA8-0F03-2A6F-B2FDC368D059}"/>
              </a:ext>
            </a:extLst>
          </p:cNvPr>
          <p:cNvSpPr>
            <a:spLocks noGrp="1"/>
          </p:cNvSpPr>
          <p:nvPr>
            <p:ph idx="1"/>
          </p:nvPr>
        </p:nvSpPr>
        <p:spPr/>
        <p:txBody>
          <a:bodyPr/>
          <a:lstStyle/>
          <a:p>
            <a:r>
              <a:rPr lang="en-US" dirty="0"/>
              <a:t>The new models (o3 and o4-mini) hallucinated more than the earlier o1 models. </a:t>
            </a:r>
          </a:p>
        </p:txBody>
      </p:sp>
      <p:sp>
        <p:nvSpPr>
          <p:cNvPr id="4" name="Slide Number Placeholder 3">
            <a:extLst>
              <a:ext uri="{FF2B5EF4-FFF2-40B4-BE49-F238E27FC236}">
                <a16:creationId xmlns:a16="http://schemas.microsoft.com/office/drawing/2014/main" id="{CBCDCF2D-3D81-3417-D5D5-D2D303DA669E}"/>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a:p>
        </p:txBody>
      </p:sp>
      <p:pic>
        <p:nvPicPr>
          <p:cNvPr id="5" name="Picture 4">
            <a:extLst>
              <a:ext uri="{FF2B5EF4-FFF2-40B4-BE49-F238E27FC236}">
                <a16:creationId xmlns:a16="http://schemas.microsoft.com/office/drawing/2014/main" id="{43C2DB54-A861-9534-50FE-232D02A89A11}"/>
              </a:ext>
            </a:extLst>
          </p:cNvPr>
          <p:cNvPicPr>
            <a:picLocks noChangeAspect="1"/>
          </p:cNvPicPr>
          <p:nvPr/>
        </p:nvPicPr>
        <p:blipFill>
          <a:blip r:embed="rId2"/>
          <a:stretch>
            <a:fillRect/>
          </a:stretch>
        </p:blipFill>
        <p:spPr>
          <a:xfrm>
            <a:off x="2398986" y="3071132"/>
            <a:ext cx="7772400" cy="1635047"/>
          </a:xfrm>
          <a:prstGeom prst="rect">
            <a:avLst/>
          </a:prstGeom>
        </p:spPr>
      </p:pic>
      <p:sp>
        <p:nvSpPr>
          <p:cNvPr id="6" name="TextBox 5">
            <a:extLst>
              <a:ext uri="{FF2B5EF4-FFF2-40B4-BE49-F238E27FC236}">
                <a16:creationId xmlns:a16="http://schemas.microsoft.com/office/drawing/2014/main" id="{00FBFC39-CDB8-5251-D885-3A1FA6AD925D}"/>
              </a:ext>
            </a:extLst>
          </p:cNvPr>
          <p:cNvSpPr txBox="1"/>
          <p:nvPr/>
        </p:nvSpPr>
        <p:spPr>
          <a:xfrm>
            <a:off x="5215442" y="4826809"/>
            <a:ext cx="22185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OpenAI: o3 and o4-mini </a:t>
            </a:r>
            <a:br>
              <a:rPr lang="en-US" sz="1400" dirty="0">
                <a:solidFill>
                  <a:srgbClr val="595959"/>
                </a:solidFill>
                <a:latin typeface="Avenir Book" panose="02000503020000020003" pitchFamily="2" charset="0"/>
                <a:cs typeface="Arial"/>
              </a:rPr>
            </a:br>
            <a:r>
              <a:rPr lang="en-US" sz="1400" dirty="0">
                <a:solidFill>
                  <a:srgbClr val="595959"/>
                </a:solidFill>
                <a:latin typeface="Avenir Book" panose="02000503020000020003" pitchFamily="2" charset="0"/>
                <a:cs typeface="Arial"/>
              </a:rPr>
              <a:t>model card</a:t>
            </a:r>
            <a:endParaRPr lang="en-US" sz="1400" dirty="0">
              <a:latin typeface="Avenir Book" panose="02000503020000020003" pitchFamily="2" charset="0"/>
            </a:endParaRPr>
          </a:p>
        </p:txBody>
      </p:sp>
      <p:sp>
        <p:nvSpPr>
          <p:cNvPr id="7" name="Rounded Rectangular Callout 6">
            <a:extLst>
              <a:ext uri="{FF2B5EF4-FFF2-40B4-BE49-F238E27FC236}">
                <a16:creationId xmlns:a16="http://schemas.microsoft.com/office/drawing/2014/main" id="{8D68AFB4-6D26-7DAD-B645-E0CF2A5479A1}"/>
              </a:ext>
            </a:extLst>
          </p:cNvPr>
          <p:cNvSpPr/>
          <p:nvPr/>
        </p:nvSpPr>
        <p:spPr>
          <a:xfrm>
            <a:off x="7160822" y="4209932"/>
            <a:ext cx="2790702" cy="256278"/>
          </a:xfrm>
          <a:prstGeom prst="wedgeRoundRectCallout">
            <a:avLst>
              <a:gd name="adj1" fmla="val 47221"/>
              <a:gd name="adj2" fmla="val -8107"/>
              <a:gd name="adj3" fmla="val 16667"/>
            </a:avLst>
          </a:prstGeom>
          <a:solidFill>
            <a:srgbClr val="FF0000">
              <a:alpha val="980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C00000"/>
              </a:solidFill>
              <a:latin typeface="Avenir Book" panose="02000503020000020003" pitchFamily="2" charset="0"/>
            </a:endParaRPr>
          </a:p>
        </p:txBody>
      </p:sp>
    </p:spTree>
    <p:extLst>
      <p:ext uri="{BB962C8B-B14F-4D97-AF65-F5344CB8AC3E}">
        <p14:creationId xmlns:p14="http://schemas.microsoft.com/office/powerpoint/2010/main" val="405477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dirty="0"/>
              <a:t>Will “scaling” solve LLM brittleness? </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a:xfrm>
            <a:off x="810827" y="1396908"/>
            <a:ext cx="11265553" cy="4662488"/>
          </a:xfrm>
        </p:spPr>
        <p:txBody>
          <a:bodyPr/>
          <a:lstStyle/>
          <a:p>
            <a:pPr lvl="1"/>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6915A5-A27E-1DC2-1180-A811E2F0B603}"/>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F21D6544-C61B-8180-464C-6CF91E558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872115" y="15065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D3EA15-ED89-F57A-6A56-9B2BC5B71D29}"/>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Kaplan et al. 2020; among others</a:t>
            </a:r>
            <a:endParaRPr lang="en-US" sz="1400" dirty="0">
              <a:latin typeface="Avenir Book" panose="02000503020000020003" pitchFamily="2" charset="0"/>
            </a:endParaRPr>
          </a:p>
        </p:txBody>
      </p:sp>
      <p:sp>
        <p:nvSpPr>
          <p:cNvPr id="8" name="Content Placeholder 2">
            <a:extLst>
              <a:ext uri="{FF2B5EF4-FFF2-40B4-BE49-F238E27FC236}">
                <a16:creationId xmlns:a16="http://schemas.microsoft.com/office/drawing/2014/main" id="{EBADEB6A-46CD-D21F-626D-775E7774C9A7}"/>
              </a:ext>
            </a:extLst>
          </p:cNvPr>
          <p:cNvSpPr txBox="1">
            <a:spLocks/>
          </p:cNvSpPr>
          <p:nvPr/>
        </p:nvSpPr>
        <p:spPr bwMode="auto">
          <a:xfrm>
            <a:off x="810828" y="5903606"/>
            <a:ext cx="11134841" cy="44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Rounded Rectangle 6">
            <a:extLst>
              <a:ext uri="{FF2B5EF4-FFF2-40B4-BE49-F238E27FC236}">
                <a16:creationId xmlns:a16="http://schemas.microsoft.com/office/drawing/2014/main" id="{DCE66D62-BC59-D460-FDF1-8CEB68046E9B}"/>
              </a:ext>
            </a:extLst>
          </p:cNvPr>
          <p:cNvSpPr/>
          <p:nvPr/>
        </p:nvSpPr>
        <p:spPr>
          <a:xfrm>
            <a:off x="1045029" y="5733560"/>
            <a:ext cx="10254343" cy="787481"/>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dirty="0">
                <a:solidFill>
                  <a:srgbClr val="C00000"/>
                </a:solidFill>
              </a:rPr>
              <a:t>Diminishing returns </a:t>
            </a:r>
            <a:r>
              <a:rPr lang="en-US" sz="3200" dirty="0">
                <a:solidFill>
                  <a:schemeClr val="tx1"/>
                </a:solidFill>
              </a:rPr>
              <a:t>w/ scaling </a:t>
            </a:r>
            <a:r>
              <a:rPr lang="en-US" sz="2400" dirty="0">
                <a:solidFill>
                  <a:schemeClr val="tx1"/>
                </a:solidFill>
              </a:rPr>
              <a:t>(compute, data, human supervision.)</a:t>
            </a:r>
          </a:p>
        </p:txBody>
      </p:sp>
      <p:sp>
        <p:nvSpPr>
          <p:cNvPr id="11" name="Rounded Rectangular Callout 10">
            <a:extLst>
              <a:ext uri="{FF2B5EF4-FFF2-40B4-BE49-F238E27FC236}">
                <a16:creationId xmlns:a16="http://schemas.microsoft.com/office/drawing/2014/main" id="{CB092C44-7A42-A8A9-9558-0FFFB6D69669}"/>
              </a:ext>
            </a:extLst>
          </p:cNvPr>
          <p:cNvSpPr/>
          <p:nvPr/>
        </p:nvSpPr>
        <p:spPr>
          <a:xfrm>
            <a:off x="9765583" y="4920648"/>
            <a:ext cx="2034194" cy="440934"/>
          </a:xfrm>
          <a:prstGeom prst="wedgeRoundRectCallout">
            <a:avLst>
              <a:gd name="adj1" fmla="val -76142"/>
              <a:gd name="adj2" fmla="val -4878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Exponential</a:t>
            </a:r>
            <a:r>
              <a:rPr lang="en-US" sz="2400" dirty="0">
                <a:solidFill>
                  <a:srgbClr val="C00000"/>
                </a:solidFill>
                <a:latin typeface="Avenir Book" panose="02000503020000020003" pitchFamily="2" charset="0"/>
              </a:rPr>
              <a:t> </a:t>
            </a:r>
          </a:p>
        </p:txBody>
      </p:sp>
      <p:sp>
        <p:nvSpPr>
          <p:cNvPr id="12" name="Rounded Rectangular Callout 11">
            <a:extLst>
              <a:ext uri="{FF2B5EF4-FFF2-40B4-BE49-F238E27FC236}">
                <a16:creationId xmlns:a16="http://schemas.microsoft.com/office/drawing/2014/main" id="{66CA38F3-533E-630A-7D3D-68F7E5CF87D1}"/>
              </a:ext>
            </a:extLst>
          </p:cNvPr>
          <p:cNvSpPr/>
          <p:nvPr/>
        </p:nvSpPr>
        <p:spPr>
          <a:xfrm>
            <a:off x="1350059" y="4838535"/>
            <a:ext cx="2034194" cy="456916"/>
          </a:xfrm>
          <a:prstGeom prst="wedgeRoundRectCallout">
            <a:avLst>
              <a:gd name="adj1" fmla="val 68821"/>
              <a:gd name="adj2" fmla="val -47092"/>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Exponential</a:t>
            </a:r>
            <a:r>
              <a:rPr lang="en-US" sz="2400" dirty="0">
                <a:solidFill>
                  <a:srgbClr val="C00000"/>
                </a:solidFill>
                <a:latin typeface="Avenir Book" panose="02000503020000020003" pitchFamily="2" charset="0"/>
              </a:rPr>
              <a:t> </a:t>
            </a:r>
          </a:p>
        </p:txBody>
      </p:sp>
      <p:sp>
        <p:nvSpPr>
          <p:cNvPr id="13" name="Rounded Rectangular Callout 12">
            <a:extLst>
              <a:ext uri="{FF2B5EF4-FFF2-40B4-BE49-F238E27FC236}">
                <a16:creationId xmlns:a16="http://schemas.microsoft.com/office/drawing/2014/main" id="{5C9CC291-27C5-CCCC-101A-45AF910C192F}"/>
              </a:ext>
            </a:extLst>
          </p:cNvPr>
          <p:cNvSpPr/>
          <p:nvPr/>
        </p:nvSpPr>
        <p:spPr>
          <a:xfrm>
            <a:off x="375669" y="2441751"/>
            <a:ext cx="1338720" cy="456916"/>
          </a:xfrm>
          <a:prstGeom prst="wedgeRoundRectCallout">
            <a:avLst>
              <a:gd name="adj1" fmla="val 63956"/>
              <a:gd name="adj2" fmla="val 2861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Linear</a:t>
            </a:r>
            <a:endParaRPr lang="en-US" sz="2400" dirty="0">
              <a:solidFill>
                <a:srgbClr val="C00000"/>
              </a:solidFill>
              <a:latin typeface="Avenir Book" panose="02000503020000020003" pitchFamily="2" charset="0"/>
            </a:endParaRPr>
          </a:p>
        </p:txBody>
      </p:sp>
    </p:spTree>
    <p:extLst>
      <p:ext uri="{BB962C8B-B14F-4D97-AF65-F5344CB8AC3E}">
        <p14:creationId xmlns:p14="http://schemas.microsoft.com/office/powerpoint/2010/main" val="396051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BC73-B3C0-FF14-EA13-5585B2628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39F1C-FE2A-031E-DEB4-F52100CD6ABE}"/>
              </a:ext>
            </a:extLst>
          </p:cNvPr>
          <p:cNvSpPr>
            <a:spLocks noGrp="1"/>
          </p:cNvSpPr>
          <p:nvPr>
            <p:ph type="title"/>
          </p:nvPr>
        </p:nvSpPr>
        <p:spPr/>
        <p:txBody>
          <a:bodyPr/>
          <a:lstStyle/>
          <a:p>
            <a:r>
              <a:rPr lang="en-US" dirty="0"/>
              <a:t>LMs will remain brittle</a:t>
            </a:r>
          </a:p>
        </p:txBody>
      </p:sp>
      <p:sp>
        <p:nvSpPr>
          <p:cNvPr id="3" name="Content Placeholder 2">
            <a:extLst>
              <a:ext uri="{FF2B5EF4-FFF2-40B4-BE49-F238E27FC236}">
                <a16:creationId xmlns:a16="http://schemas.microsoft.com/office/drawing/2014/main" id="{6FCD403D-72E5-CCBA-097D-F7DFA97BFFDA}"/>
              </a:ext>
            </a:extLst>
          </p:cNvPr>
          <p:cNvSpPr>
            <a:spLocks noGrp="1"/>
          </p:cNvSpPr>
          <p:nvPr>
            <p:ph idx="1"/>
          </p:nvPr>
        </p:nvSpPr>
        <p:spPr/>
        <p:txBody>
          <a:bodyPr/>
          <a:lstStyle/>
          <a:p>
            <a:r>
              <a:rPr lang="en-US" dirty="0"/>
              <a:t>We should face this reality. </a:t>
            </a:r>
          </a:p>
          <a:p>
            <a:r>
              <a:rPr lang="en-US" sz="2800" dirty="0"/>
              <a:t>It’s imperative to understand </a:t>
            </a:r>
            <a:r>
              <a:rPr lang="en-US" sz="2800" dirty="0">
                <a:solidFill>
                  <a:srgbClr val="C00000"/>
                </a:solidFill>
              </a:rPr>
              <a:t>the scope of their brittleness</a:t>
            </a:r>
            <a:r>
              <a:rPr lang="en-US" sz="2800" dirty="0"/>
              <a:t>.</a:t>
            </a:r>
            <a:endParaRPr lang="en-US" dirty="0"/>
          </a:p>
          <a:p>
            <a:endParaRPr lang="en-US" dirty="0"/>
          </a:p>
          <a:p>
            <a:endParaRPr lang="en-US" dirty="0"/>
          </a:p>
          <a:p>
            <a:r>
              <a:rPr lang="en-US" dirty="0"/>
              <a:t>What are the underlying reasons? How can we mitigate them. </a:t>
            </a:r>
          </a:p>
          <a:p>
            <a:r>
              <a:rPr lang="en-US" dirty="0"/>
              <a:t>There is so much to ”scaling” LLM beyond </a:t>
            </a:r>
            <a:r>
              <a:rPr lang="en-US" i="1" dirty="0"/>
              <a:t>just </a:t>
            </a:r>
            <a:r>
              <a:rPr lang="en-US" dirty="0"/>
              <a:t>scaling. </a:t>
            </a:r>
            <a:br>
              <a:rPr lang="en-US" dirty="0"/>
            </a:br>
            <a:endParaRPr lang="en-US" dirty="0"/>
          </a:p>
          <a:p>
            <a:endParaRPr lang="en-US" dirty="0"/>
          </a:p>
          <a:p>
            <a:endParaRPr lang="en-US" dirty="0"/>
          </a:p>
          <a:p>
            <a:r>
              <a:rPr lang="en-US" dirty="0"/>
              <a:t>What are the application frontiers that are near feasible? </a:t>
            </a:r>
          </a:p>
        </p:txBody>
      </p:sp>
      <p:sp>
        <p:nvSpPr>
          <p:cNvPr id="5" name="Slide Number Placeholder 4">
            <a:extLst>
              <a:ext uri="{FF2B5EF4-FFF2-40B4-BE49-F238E27FC236}">
                <a16:creationId xmlns:a16="http://schemas.microsoft.com/office/drawing/2014/main" id="{5D9BE186-CF75-58F7-14FF-2EE7D94DECC2}"/>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a:p>
        </p:txBody>
      </p:sp>
      <p:sp>
        <p:nvSpPr>
          <p:cNvPr id="6" name="TextBox 5">
            <a:extLst>
              <a:ext uri="{FF2B5EF4-FFF2-40B4-BE49-F238E27FC236}">
                <a16:creationId xmlns:a16="http://schemas.microsoft.com/office/drawing/2014/main" id="{F9FF1EEB-09D6-09DF-5321-0CBF42A439E1}"/>
              </a:ext>
            </a:extLst>
          </p:cNvPr>
          <p:cNvSpPr txBox="1"/>
          <p:nvPr/>
        </p:nvSpPr>
        <p:spPr>
          <a:xfrm>
            <a:off x="4345535" y="2762711"/>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Science of AI    </a:t>
            </a:r>
          </a:p>
        </p:txBody>
      </p:sp>
      <p:sp>
        <p:nvSpPr>
          <p:cNvPr id="7" name="TextBox 6">
            <a:extLst>
              <a:ext uri="{FF2B5EF4-FFF2-40B4-BE49-F238E27FC236}">
                <a16:creationId xmlns:a16="http://schemas.microsoft.com/office/drawing/2014/main" id="{B0372A1F-45DA-231A-C387-89FC5A1D2520}"/>
              </a:ext>
            </a:extLst>
          </p:cNvPr>
          <p:cNvSpPr txBox="1"/>
          <p:nvPr/>
        </p:nvSpPr>
        <p:spPr>
          <a:xfrm>
            <a:off x="4232295" y="5256398"/>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AI for Science   </a:t>
            </a:r>
          </a:p>
        </p:txBody>
      </p:sp>
    </p:spTree>
    <p:extLst>
      <p:ext uri="{BB962C8B-B14F-4D97-AF65-F5344CB8AC3E}">
        <p14:creationId xmlns:p14="http://schemas.microsoft.com/office/powerpoint/2010/main" val="295684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83CA4-3D78-7551-9049-D9D323170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1E13E-7084-7E24-DC01-408D0AB2DCD2}"/>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AC887ABB-B6D0-B175-425B-CE2BF64D4E00}"/>
              </a:ext>
            </a:extLst>
          </p:cNvPr>
          <p:cNvSpPr>
            <a:spLocks noGrp="1"/>
          </p:cNvSpPr>
          <p:nvPr>
            <p:ph idx="1"/>
          </p:nvPr>
        </p:nvSpPr>
        <p:spPr>
          <a:xfrm>
            <a:off x="838200" y="1514475"/>
            <a:ext cx="10817884" cy="4662488"/>
          </a:xfrm>
        </p:spPr>
        <p:txBody>
          <a:bodyPr/>
          <a:lstStyle/>
          <a:p>
            <a:pPr marL="0" indent="0">
              <a:buNone/>
            </a:pPr>
            <a:br>
              <a:rPr lang="en-US" dirty="0"/>
            </a:br>
            <a:endParaRPr lang="en-US" dirty="0"/>
          </a:p>
          <a:p>
            <a:r>
              <a:rPr lang="en-US" dirty="0"/>
              <a:t>Rethinking data. </a:t>
            </a:r>
            <a:br>
              <a:rPr lang="en-US" dirty="0"/>
            </a:br>
            <a:endParaRPr lang="en-US" dirty="0"/>
          </a:p>
          <a:p>
            <a:pPr marL="0" indent="0">
              <a:buNone/>
            </a:pPr>
            <a:endParaRPr lang="en-US" dirty="0"/>
          </a:p>
          <a:p>
            <a:pPr marL="0" indent="0">
              <a:buNone/>
            </a:pPr>
            <a:br>
              <a:rPr lang="en-US" dirty="0"/>
            </a:br>
            <a:r>
              <a:rPr lang="en-US" sz="3600" b="1" dirty="0">
                <a:solidFill>
                  <a:schemeClr val="tx2"/>
                </a:solidFill>
              </a:rPr>
              <a:t>  </a:t>
            </a:r>
            <a:endParaRPr lang="en-US" b="1" dirty="0"/>
          </a:p>
          <a:p>
            <a:r>
              <a:rPr lang="en-US" dirty="0"/>
              <a:t>Few new challenge problems  </a:t>
            </a:r>
            <a:br>
              <a:rPr lang="en-US" dirty="0"/>
            </a:br>
            <a:endParaRPr lang="en-US" dirty="0"/>
          </a:p>
        </p:txBody>
      </p:sp>
      <p:pic>
        <p:nvPicPr>
          <p:cNvPr id="5" name="Picture 2">
            <a:extLst>
              <a:ext uri="{FF2B5EF4-FFF2-40B4-BE49-F238E27FC236}">
                <a16:creationId xmlns:a16="http://schemas.microsoft.com/office/drawing/2014/main" id="{C90819FF-0CEA-49B2-AE77-80FF7595C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4602D518-B913-C1BC-EEC0-12E9523238FA}"/>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a:p>
        </p:txBody>
      </p:sp>
      <p:sp>
        <p:nvSpPr>
          <p:cNvPr id="8" name="TextBox 7">
            <a:extLst>
              <a:ext uri="{FF2B5EF4-FFF2-40B4-BE49-F238E27FC236}">
                <a16:creationId xmlns:a16="http://schemas.microsoft.com/office/drawing/2014/main" id="{32837F96-B7B5-491E-3CBC-23EAC9451DAB}"/>
              </a:ext>
            </a:extLst>
          </p:cNvPr>
          <p:cNvSpPr txBox="1"/>
          <p:nvPr/>
        </p:nvSpPr>
        <p:spPr>
          <a:xfrm>
            <a:off x="838200" y="1491937"/>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Science of AI    </a:t>
            </a:r>
          </a:p>
        </p:txBody>
      </p:sp>
      <p:sp>
        <p:nvSpPr>
          <p:cNvPr id="9" name="TextBox 8">
            <a:extLst>
              <a:ext uri="{FF2B5EF4-FFF2-40B4-BE49-F238E27FC236}">
                <a16:creationId xmlns:a16="http://schemas.microsoft.com/office/drawing/2014/main" id="{412B3FCA-2C2D-348E-5BE1-3CFCC4020DE6}"/>
              </a:ext>
            </a:extLst>
          </p:cNvPr>
          <p:cNvSpPr txBox="1"/>
          <p:nvPr/>
        </p:nvSpPr>
        <p:spPr>
          <a:xfrm>
            <a:off x="838200" y="3982794"/>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AI for Science   </a:t>
            </a:r>
          </a:p>
        </p:txBody>
      </p:sp>
      <p:sp>
        <p:nvSpPr>
          <p:cNvPr id="6" name="Rectangle 5">
            <a:extLst>
              <a:ext uri="{FF2B5EF4-FFF2-40B4-BE49-F238E27FC236}">
                <a16:creationId xmlns:a16="http://schemas.microsoft.com/office/drawing/2014/main" id="{5F44B545-CD52-F073-DE93-58205FC5642D}"/>
              </a:ext>
            </a:extLst>
          </p:cNvPr>
          <p:cNvSpPr/>
          <p:nvPr/>
        </p:nvSpPr>
        <p:spPr>
          <a:xfrm>
            <a:off x="838200" y="3429001"/>
            <a:ext cx="7467600" cy="2514600"/>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61919189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B55-04ED-BB1F-E90A-9695BB81DC60}"/>
              </a:ext>
            </a:extLst>
          </p:cNvPr>
          <p:cNvSpPr>
            <a:spLocks noGrp="1"/>
          </p:cNvSpPr>
          <p:nvPr>
            <p:ph type="title"/>
          </p:nvPr>
        </p:nvSpPr>
        <p:spPr/>
        <p:txBody>
          <a:bodyPr/>
          <a:lstStyle/>
          <a:p>
            <a:r>
              <a:rPr lang="en-US" dirty="0"/>
              <a:t>AI Data is the “new electricity” </a:t>
            </a:r>
          </a:p>
        </p:txBody>
      </p:sp>
      <p:sp>
        <p:nvSpPr>
          <p:cNvPr id="3" name="Content Placeholder 2">
            <a:extLst>
              <a:ext uri="{FF2B5EF4-FFF2-40B4-BE49-F238E27FC236}">
                <a16:creationId xmlns:a16="http://schemas.microsoft.com/office/drawing/2014/main" id="{83594D18-FE44-C846-88B0-0A8889D4FD70}"/>
              </a:ext>
            </a:extLst>
          </p:cNvPr>
          <p:cNvSpPr>
            <a:spLocks noGrp="1"/>
          </p:cNvSpPr>
          <p:nvPr>
            <p:ph idx="1"/>
          </p:nvPr>
        </p:nvSpPr>
        <p:spPr/>
        <p:txBody>
          <a:bodyPr/>
          <a:lstStyle/>
          <a:p>
            <a:endParaRPr lang="en-US" dirty="0"/>
          </a:p>
        </p:txBody>
      </p:sp>
      <p:pic>
        <p:nvPicPr>
          <p:cNvPr id="5" name="Picture 2" descr="Scaling Laws for Neural Language Models | Elias Z. Wang | AI Researcher &amp;  PhD Candidate at Stanford">
            <a:extLst>
              <a:ext uri="{FF2B5EF4-FFF2-40B4-BE49-F238E27FC236}">
                <a16:creationId xmlns:a16="http://schemas.microsoft.com/office/drawing/2014/main" id="{59AA1C5A-73A0-DD24-0AD9-1FE666D97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04B3D6-4492-0861-B0F4-1C7C998010AC}"/>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cxnSp>
        <p:nvCxnSpPr>
          <p:cNvPr id="8" name="Straight Connector 7">
            <a:extLst>
              <a:ext uri="{FF2B5EF4-FFF2-40B4-BE49-F238E27FC236}">
                <a16:creationId xmlns:a16="http://schemas.microsoft.com/office/drawing/2014/main" id="{7067755D-1EF4-A0EC-0D17-00D5B932D537}"/>
              </a:ext>
            </a:extLst>
          </p:cNvPr>
          <p:cNvCxnSpPr/>
          <p:nvPr/>
        </p:nvCxnSpPr>
        <p:spPr>
          <a:xfrm>
            <a:off x="2209800" y="825500"/>
            <a:ext cx="635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A60CAF64-9C12-2201-0484-A1F407514B87}"/>
              </a:ext>
            </a:extLst>
          </p:cNvPr>
          <p:cNvSpPr/>
          <p:nvPr/>
        </p:nvSpPr>
        <p:spPr>
          <a:xfrm>
            <a:off x="1415845" y="5575300"/>
            <a:ext cx="9580373" cy="911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Book" panose="02000503020000020003" pitchFamily="2" charset="0"/>
              </a:rPr>
              <a:t>More data (and compute) leads to better models. </a:t>
            </a:r>
          </a:p>
        </p:txBody>
      </p:sp>
      <p:sp>
        <p:nvSpPr>
          <p:cNvPr id="7" name="Slide Number Placeholder 6">
            <a:extLst>
              <a:ext uri="{FF2B5EF4-FFF2-40B4-BE49-F238E27FC236}">
                <a16:creationId xmlns:a16="http://schemas.microsoft.com/office/drawing/2014/main" id="{DDED44E2-85C7-A112-F341-F71169D8ACDD}"/>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a:p>
        </p:txBody>
      </p:sp>
    </p:spTree>
    <p:extLst>
      <p:ext uri="{BB962C8B-B14F-4D97-AF65-F5344CB8AC3E}">
        <p14:creationId xmlns:p14="http://schemas.microsoft.com/office/powerpoint/2010/main" val="16909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22DE-D9DE-1937-1CBD-0BBA7035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A89EA-F1F6-D839-B71C-CA87D132B817}"/>
              </a:ext>
            </a:extLst>
          </p:cNvPr>
          <p:cNvSpPr>
            <a:spLocks noGrp="1"/>
          </p:cNvSpPr>
          <p:nvPr>
            <p:ph type="title"/>
          </p:nvPr>
        </p:nvSpPr>
        <p:spPr/>
        <p:txBody>
          <a:bodyPr/>
          <a:lstStyle/>
          <a:p>
            <a:r>
              <a:rPr lang="en-US" dirty="0"/>
              <a:t>Limits of scaling “laws”</a:t>
            </a:r>
          </a:p>
        </p:txBody>
      </p:sp>
      <p:sp>
        <p:nvSpPr>
          <p:cNvPr id="3" name="Content Placeholder 2">
            <a:extLst>
              <a:ext uri="{FF2B5EF4-FFF2-40B4-BE49-F238E27FC236}">
                <a16:creationId xmlns:a16="http://schemas.microsoft.com/office/drawing/2014/main" id="{26CF6E1C-A706-E51F-3562-F575121C37FA}"/>
              </a:ext>
            </a:extLst>
          </p:cNvPr>
          <p:cNvSpPr>
            <a:spLocks noGrp="1"/>
          </p:cNvSpPr>
          <p:nvPr>
            <p:ph idx="1"/>
          </p:nvPr>
        </p:nvSpPr>
        <p:spPr/>
        <p:txBody>
          <a:bodyPr/>
          <a:lstStyle/>
          <a:p>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2545C6F5-3EFA-5E32-940F-C131862A53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4C2CF8-BF8A-354E-DC02-09D63A17AF6E}"/>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FE035F92-C2B9-1573-ED60-BAE9C98BB324}"/>
              </a:ext>
            </a:extLst>
          </p:cNvPr>
          <p:cNvSpPr/>
          <p:nvPr/>
        </p:nvSpPr>
        <p:spPr>
          <a:xfrm>
            <a:off x="3082412" y="5686326"/>
            <a:ext cx="6524933" cy="811179"/>
          </a:xfrm>
          <a:prstGeom prst="wedgeRoundRectCallout">
            <a:avLst>
              <a:gd name="adj1" fmla="val 29614"/>
              <a:gd name="adj2" fmla="val -76074"/>
              <a:gd name="adj3" fmla="val 16667"/>
            </a:avLst>
          </a:prstGeom>
          <a:solidFill>
            <a:srgbClr val="E8F6DA"/>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Which data? How is it distributed? </a:t>
            </a:r>
          </a:p>
        </p:txBody>
      </p:sp>
      <p:sp>
        <p:nvSpPr>
          <p:cNvPr id="7" name="Slide Number Placeholder 6">
            <a:extLst>
              <a:ext uri="{FF2B5EF4-FFF2-40B4-BE49-F238E27FC236}">
                <a16:creationId xmlns:a16="http://schemas.microsoft.com/office/drawing/2014/main" id="{C0E1551F-B226-A113-028F-67ED44435FD8}"/>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a:p>
        </p:txBody>
      </p:sp>
    </p:spTree>
    <p:extLst>
      <p:ext uri="{BB962C8B-B14F-4D97-AF65-F5344CB8AC3E}">
        <p14:creationId xmlns:p14="http://schemas.microsoft.com/office/powerpoint/2010/main" val="3070182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5BAA2-9E30-AB14-40DC-C87E37DEE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447A8-F139-2D8E-BF2A-BDF368BC4DC7}"/>
              </a:ext>
            </a:extLst>
          </p:cNvPr>
          <p:cNvSpPr>
            <a:spLocks noGrp="1"/>
          </p:cNvSpPr>
          <p:nvPr>
            <p:ph type="title"/>
          </p:nvPr>
        </p:nvSpPr>
        <p:spPr/>
        <p:txBody>
          <a:bodyPr/>
          <a:lstStyle/>
          <a:p>
            <a:r>
              <a:rPr lang="en-US" dirty="0"/>
              <a:t>Limits of scaling “laws”</a:t>
            </a:r>
          </a:p>
        </p:txBody>
      </p:sp>
      <p:sp>
        <p:nvSpPr>
          <p:cNvPr id="3" name="Content Placeholder 2">
            <a:extLst>
              <a:ext uri="{FF2B5EF4-FFF2-40B4-BE49-F238E27FC236}">
                <a16:creationId xmlns:a16="http://schemas.microsoft.com/office/drawing/2014/main" id="{B6B16AE4-59B7-6D70-295C-13D275C48F19}"/>
              </a:ext>
            </a:extLst>
          </p:cNvPr>
          <p:cNvSpPr>
            <a:spLocks noGrp="1"/>
          </p:cNvSpPr>
          <p:nvPr>
            <p:ph idx="1"/>
          </p:nvPr>
        </p:nvSpPr>
        <p:spPr/>
        <p:txBody>
          <a:bodyPr/>
          <a:lstStyle/>
          <a:p>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8B59AA25-14C3-E38E-2DE4-24E02C36E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D713DA-1154-A6E5-6005-75662DA1DCD5}"/>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7" name="Rounded Rectangle 6">
            <a:extLst>
              <a:ext uri="{FF2B5EF4-FFF2-40B4-BE49-F238E27FC236}">
                <a16:creationId xmlns:a16="http://schemas.microsoft.com/office/drawing/2014/main" id="{FB0B19CA-AEAA-8844-6574-2E2DAE4C6601}"/>
              </a:ext>
            </a:extLst>
          </p:cNvPr>
          <p:cNvSpPr/>
          <p:nvPr/>
        </p:nvSpPr>
        <p:spPr>
          <a:xfrm>
            <a:off x="1124498" y="5487962"/>
            <a:ext cx="10122622" cy="1143025"/>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Book" panose="02000503020000020003" pitchFamily="2" charset="0"/>
              </a:rPr>
              <a:t>There are various nuances about data that are not explained any ”laws” and remain poorly understood.</a:t>
            </a:r>
          </a:p>
        </p:txBody>
      </p:sp>
      <p:sp>
        <p:nvSpPr>
          <p:cNvPr id="8" name="Slide Number Placeholder 7">
            <a:extLst>
              <a:ext uri="{FF2B5EF4-FFF2-40B4-BE49-F238E27FC236}">
                <a16:creationId xmlns:a16="http://schemas.microsoft.com/office/drawing/2014/main" id="{BCD3393A-CD43-F3BC-FCA4-5ECA7FBBB57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a:p>
        </p:txBody>
      </p:sp>
    </p:spTree>
    <p:extLst>
      <p:ext uri="{BB962C8B-B14F-4D97-AF65-F5344CB8AC3E}">
        <p14:creationId xmlns:p14="http://schemas.microsoft.com/office/powerpoint/2010/main" val="29127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18B4F-70F5-1344-D462-B41165B2ED01}"/>
              </a:ext>
            </a:extLst>
          </p:cNvPr>
          <p:cNvSpPr>
            <a:spLocks noGrp="1"/>
          </p:cNvSpPr>
          <p:nvPr>
            <p:ph idx="1"/>
          </p:nvPr>
        </p:nvSpPr>
        <p:spPr/>
        <p:txBody>
          <a:bodyPr/>
          <a:lstStyle/>
          <a:p>
            <a:endParaRPr lang="en-US" sz="2800" dirty="0">
              <a:solidFill>
                <a:schemeClr val="tx1"/>
              </a:solidFill>
              <a:latin typeface="Avenir Book" panose="02000503020000020003" pitchFamily="2" charset="0"/>
            </a:endParaRPr>
          </a:p>
          <a:p>
            <a:r>
              <a:rPr lang="en-US" sz="2800" dirty="0">
                <a:solidFill>
                  <a:schemeClr val="tx1"/>
                </a:solidFill>
                <a:latin typeface="Avenir Book" panose="02000503020000020003" pitchFamily="2" charset="0"/>
              </a:rPr>
              <a:t>Knowledge is </a:t>
            </a:r>
            <a:r>
              <a:rPr lang="en-US" sz="2800" b="1" dirty="0">
                <a:solidFill>
                  <a:schemeClr val="tx1"/>
                </a:solidFill>
                <a:latin typeface="Avenir Book" panose="02000503020000020003" pitchFamily="2" charset="0"/>
              </a:rPr>
              <a:t>not</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uniformly distributed. </a:t>
            </a:r>
          </a:p>
          <a:p>
            <a:endParaRPr lang="en-US" dirty="0"/>
          </a:p>
        </p:txBody>
      </p:sp>
      <p:sp>
        <p:nvSpPr>
          <p:cNvPr id="3" name="Slide Number Placeholder 2">
            <a:extLst>
              <a:ext uri="{FF2B5EF4-FFF2-40B4-BE49-F238E27FC236}">
                <a16:creationId xmlns:a16="http://schemas.microsoft.com/office/drawing/2014/main" id="{C481DEAD-2A71-3D0F-359F-8C2C7A325F4B}"/>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a:p>
        </p:txBody>
      </p:sp>
      <p:sp>
        <p:nvSpPr>
          <p:cNvPr id="4" name="Title 3">
            <a:extLst>
              <a:ext uri="{FF2B5EF4-FFF2-40B4-BE49-F238E27FC236}">
                <a16:creationId xmlns:a16="http://schemas.microsoft.com/office/drawing/2014/main" id="{7329B8C1-E394-79FC-D953-A80EB1256ECC}"/>
              </a:ext>
            </a:extLst>
          </p:cNvPr>
          <p:cNvSpPr>
            <a:spLocks noGrp="1"/>
          </p:cNvSpPr>
          <p:nvPr>
            <p:ph type="title"/>
          </p:nvPr>
        </p:nvSpPr>
        <p:spPr/>
        <p:txBody>
          <a:bodyPr/>
          <a:lstStyle/>
          <a:p>
            <a:r>
              <a:rPr lang="en-US" dirty="0"/>
              <a:t>Beyond </a:t>
            </a:r>
            <a:r>
              <a:rPr lang="en-US" dirty="0" err="1"/>
              <a:t>blackbox</a:t>
            </a:r>
            <a:r>
              <a:rPr lang="en-US" dirty="0"/>
              <a:t> laws: knowledge distribution</a:t>
            </a:r>
          </a:p>
        </p:txBody>
      </p:sp>
      <p:pic>
        <p:nvPicPr>
          <p:cNvPr id="16" name="Picture 2" descr="Recognize Strategic Opportunities with Long-Tail Data">
            <a:extLst>
              <a:ext uri="{FF2B5EF4-FFF2-40B4-BE49-F238E27FC236}">
                <a16:creationId xmlns:a16="http://schemas.microsoft.com/office/drawing/2014/main" id="{FAE9A08F-C179-A1DA-94E0-2F8FB6E52A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6053137" y="2269628"/>
            <a:ext cx="5191696" cy="255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7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6F20-57CE-B783-D414-A2867943FCC0}"/>
              </a:ext>
            </a:extLst>
          </p:cNvPr>
          <p:cNvSpPr>
            <a:spLocks noGrp="1"/>
          </p:cNvSpPr>
          <p:nvPr>
            <p:ph type="title"/>
          </p:nvPr>
        </p:nvSpPr>
        <p:spPr/>
        <p:txBody>
          <a:bodyPr/>
          <a:lstStyle/>
          <a:p>
            <a:r>
              <a:rPr lang="en-US" dirty="0"/>
              <a:t>Go Quakers!! </a:t>
            </a:r>
          </a:p>
        </p:txBody>
      </p:sp>
      <p:pic>
        <p:nvPicPr>
          <p:cNvPr id="9" name="Content Placeholder 8" descr="A person in a graduation gown and cap standing next to a person in a graduation gown&#10;&#10;AI-generated content may be incorrect.">
            <a:extLst>
              <a:ext uri="{FF2B5EF4-FFF2-40B4-BE49-F238E27FC236}">
                <a16:creationId xmlns:a16="http://schemas.microsoft.com/office/drawing/2014/main" id="{D5DE4CB1-274E-6862-C70E-2DBCB89379EE}"/>
              </a:ext>
            </a:extLst>
          </p:cNvPr>
          <p:cNvPicPr>
            <a:picLocks noGrp="1" noChangeAspect="1"/>
          </p:cNvPicPr>
          <p:nvPr>
            <p:ph idx="1"/>
          </p:nvPr>
        </p:nvPicPr>
        <p:blipFill rotWithShape="1">
          <a:blip r:embed="rId3"/>
          <a:srcRect l="8882" t="17553"/>
          <a:stretch/>
        </p:blipFill>
        <p:spPr>
          <a:xfrm>
            <a:off x="1897940" y="1544913"/>
            <a:ext cx="3880338" cy="4677895"/>
          </a:xfrm>
        </p:spPr>
      </p:pic>
      <p:pic>
        <p:nvPicPr>
          <p:cNvPr id="1026" name="Picture 2">
            <a:extLst>
              <a:ext uri="{FF2B5EF4-FFF2-40B4-BE49-F238E27FC236}">
                <a16:creationId xmlns:a16="http://schemas.microsoft.com/office/drawing/2014/main" id="{CB65FF39-1FD7-1E4A-5F43-E24C35C36B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66" b="13136"/>
          <a:stretch/>
        </p:blipFill>
        <p:spPr bwMode="auto">
          <a:xfrm>
            <a:off x="6306160" y="1544913"/>
            <a:ext cx="3880338" cy="467789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id="{31B7B37D-BEC8-471B-9B91-48B72013A0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F08B212C-5167-0809-7C6D-600346401688}"/>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a:p>
        </p:txBody>
      </p:sp>
    </p:spTree>
    <p:extLst>
      <p:ext uri="{BB962C8B-B14F-4D97-AF65-F5344CB8AC3E}">
        <p14:creationId xmlns:p14="http://schemas.microsoft.com/office/powerpoint/2010/main" val="493176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5B97F-C250-49C5-A83C-F98B822F4DF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3D7FAF-9A5B-052A-241B-5BE6ABAD8E53}"/>
              </a:ext>
            </a:extLst>
          </p:cNvPr>
          <p:cNvSpPr>
            <a:spLocks noGrp="1"/>
          </p:cNvSpPr>
          <p:nvPr>
            <p:ph idx="1"/>
          </p:nvPr>
        </p:nvSpPr>
        <p:spPr/>
        <p:txBody>
          <a:bodyPr/>
          <a:lstStyle/>
          <a:p>
            <a:endParaRPr lang="en-US" sz="2800" dirty="0">
              <a:solidFill>
                <a:schemeClr val="tx1"/>
              </a:solidFill>
              <a:latin typeface="Avenir Book" panose="02000503020000020003" pitchFamily="2" charset="0"/>
            </a:endParaRPr>
          </a:p>
          <a:p>
            <a:r>
              <a:rPr lang="en-US" sz="2800" dirty="0">
                <a:solidFill>
                  <a:schemeClr val="tx1"/>
                </a:solidFill>
                <a:latin typeface="Avenir Book" panose="02000503020000020003" pitchFamily="2" charset="0"/>
              </a:rPr>
              <a:t>Knowledge is </a:t>
            </a:r>
            <a:r>
              <a:rPr lang="en-US" sz="2800" b="1" dirty="0">
                <a:solidFill>
                  <a:schemeClr val="tx1"/>
                </a:solidFill>
                <a:latin typeface="Avenir Book" panose="02000503020000020003" pitchFamily="2" charset="0"/>
              </a:rPr>
              <a:t>not</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uniformly distributed. </a:t>
            </a:r>
          </a:p>
          <a:p>
            <a:endParaRPr lang="en-US" dirty="0"/>
          </a:p>
        </p:txBody>
      </p:sp>
      <p:sp>
        <p:nvSpPr>
          <p:cNvPr id="3" name="Slide Number Placeholder 2">
            <a:extLst>
              <a:ext uri="{FF2B5EF4-FFF2-40B4-BE49-F238E27FC236}">
                <a16:creationId xmlns:a16="http://schemas.microsoft.com/office/drawing/2014/main" id="{C0C83492-C23B-2A0B-7C75-51F9C87DB103}"/>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a:p>
        </p:txBody>
      </p:sp>
      <p:sp>
        <p:nvSpPr>
          <p:cNvPr id="4" name="Title 3">
            <a:extLst>
              <a:ext uri="{FF2B5EF4-FFF2-40B4-BE49-F238E27FC236}">
                <a16:creationId xmlns:a16="http://schemas.microsoft.com/office/drawing/2014/main" id="{C24ED79E-FF4D-257A-9AEB-EC532F12E3EF}"/>
              </a:ext>
            </a:extLst>
          </p:cNvPr>
          <p:cNvSpPr>
            <a:spLocks noGrp="1"/>
          </p:cNvSpPr>
          <p:nvPr>
            <p:ph type="title"/>
          </p:nvPr>
        </p:nvSpPr>
        <p:spPr/>
        <p:txBody>
          <a:bodyPr/>
          <a:lstStyle/>
          <a:p>
            <a:r>
              <a:rPr lang="en-US" dirty="0"/>
              <a:t>Beyond </a:t>
            </a:r>
            <a:r>
              <a:rPr lang="en-US" dirty="0" err="1"/>
              <a:t>blackbox</a:t>
            </a:r>
            <a:r>
              <a:rPr lang="en-US" dirty="0"/>
              <a:t> laws: knowledge distribution</a:t>
            </a:r>
          </a:p>
        </p:txBody>
      </p:sp>
      <p:sp>
        <p:nvSpPr>
          <p:cNvPr id="6" name="TextBox 5">
            <a:extLst>
              <a:ext uri="{FF2B5EF4-FFF2-40B4-BE49-F238E27FC236}">
                <a16:creationId xmlns:a16="http://schemas.microsoft.com/office/drawing/2014/main" id="{5D65669F-9F80-FB22-8AD4-E24E0913833D}"/>
              </a:ext>
            </a:extLst>
          </p:cNvPr>
          <p:cNvSpPr txBox="1"/>
          <p:nvPr/>
        </p:nvSpPr>
        <p:spPr>
          <a:xfrm>
            <a:off x="379375" y="6339411"/>
            <a:ext cx="11510085" cy="338554"/>
          </a:xfrm>
          <a:prstGeom prst="rect">
            <a:avLst/>
          </a:prstGeom>
          <a:noFill/>
        </p:spPr>
        <p:txBody>
          <a:bodyPr wrap="square">
            <a:spAutoFit/>
          </a:bodyPr>
          <a:lstStyle/>
          <a:p>
            <a:r>
              <a:rPr lang="en-US" sz="1600" dirty="0"/>
              <a:t>When Not to Trust Language Models: Investigating Effectiveness of Parametric and Non-Parametric Memories, (Mallen et al. </a:t>
            </a:r>
            <a:r>
              <a:rPr lang="en-US" sz="1600" i="1" dirty="0"/>
              <a:t>ACL </a:t>
            </a:r>
            <a:r>
              <a:rPr lang="en-US" sz="1600" dirty="0"/>
              <a:t>2023)</a:t>
            </a:r>
          </a:p>
        </p:txBody>
      </p:sp>
      <p:sp>
        <p:nvSpPr>
          <p:cNvPr id="7" name="Rounded Rectangle 6">
            <a:extLst>
              <a:ext uri="{FF2B5EF4-FFF2-40B4-BE49-F238E27FC236}">
                <a16:creationId xmlns:a16="http://schemas.microsoft.com/office/drawing/2014/main" id="{1EE4C029-983D-051C-52E7-FBA724CBBE3E}"/>
              </a:ext>
            </a:extLst>
          </p:cNvPr>
          <p:cNvSpPr/>
          <p:nvPr/>
        </p:nvSpPr>
        <p:spPr>
          <a:xfrm>
            <a:off x="437883" y="4056678"/>
            <a:ext cx="5215944" cy="133821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Factual accuracy of LLMs is positively correlated with ”popularity” of the input prompts. </a:t>
            </a:r>
          </a:p>
        </p:txBody>
      </p:sp>
      <p:grpSp>
        <p:nvGrpSpPr>
          <p:cNvPr id="8" name="Group 7">
            <a:extLst>
              <a:ext uri="{FF2B5EF4-FFF2-40B4-BE49-F238E27FC236}">
                <a16:creationId xmlns:a16="http://schemas.microsoft.com/office/drawing/2014/main" id="{EC0BA228-F23D-0C10-B945-8AA12950008C}"/>
              </a:ext>
            </a:extLst>
          </p:cNvPr>
          <p:cNvGrpSpPr/>
          <p:nvPr/>
        </p:nvGrpSpPr>
        <p:grpSpPr>
          <a:xfrm>
            <a:off x="7028579" y="2788095"/>
            <a:ext cx="3904744" cy="2537165"/>
            <a:chOff x="12644895" y="6309602"/>
            <a:chExt cx="11239717" cy="6539994"/>
          </a:xfrm>
        </p:grpSpPr>
        <p:pic>
          <p:nvPicPr>
            <p:cNvPr id="9" name="Image" descr="Image">
              <a:extLst>
                <a:ext uri="{FF2B5EF4-FFF2-40B4-BE49-F238E27FC236}">
                  <a16:creationId xmlns:a16="http://schemas.microsoft.com/office/drawing/2014/main" id="{EE345A58-9D5C-F627-2569-B784B0EE914C}"/>
                </a:ext>
              </a:extLst>
            </p:cNvPr>
            <p:cNvPicPr>
              <a:picLocks noChangeAspect="1"/>
            </p:cNvPicPr>
            <p:nvPr/>
          </p:nvPicPr>
          <p:blipFill>
            <a:blip r:embed="rId2"/>
            <a:srcRect t="16370" r="11374"/>
            <a:stretch>
              <a:fillRect/>
            </a:stretch>
          </p:blipFill>
          <p:spPr>
            <a:xfrm flipH="1">
              <a:off x="14014636" y="6309602"/>
              <a:ext cx="9869976" cy="5733887"/>
            </a:xfrm>
            <a:prstGeom prst="rect">
              <a:avLst/>
            </a:prstGeom>
            <a:ln w="12700">
              <a:miter lim="400000"/>
            </a:ln>
          </p:spPr>
        </p:pic>
        <p:sp>
          <p:nvSpPr>
            <p:cNvPr id="10" name="subject log-popularity">
              <a:extLst>
                <a:ext uri="{FF2B5EF4-FFF2-40B4-BE49-F238E27FC236}">
                  <a16:creationId xmlns:a16="http://schemas.microsoft.com/office/drawing/2014/main" id="{B88CF772-D099-E003-5B6E-3DC5F7EF9BDE}"/>
                </a:ext>
              </a:extLst>
            </p:cNvPr>
            <p:cNvSpPr txBox="1"/>
            <p:nvPr/>
          </p:nvSpPr>
          <p:spPr>
            <a:xfrm>
              <a:off x="15162868" y="11791797"/>
              <a:ext cx="6805959" cy="1057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b="1"/>
              </a:lvl1pPr>
            </a:lstStyle>
            <a:p>
              <a:r>
                <a:rPr lang="en-US" sz="2000"/>
                <a:t>query </a:t>
              </a:r>
              <a:r>
                <a:rPr sz="2000"/>
                <a:t>log-popularity</a:t>
              </a:r>
            </a:p>
          </p:txBody>
        </p:sp>
        <p:sp>
          <p:nvSpPr>
            <p:cNvPr id="11" name="accuracy">
              <a:extLst>
                <a:ext uri="{FF2B5EF4-FFF2-40B4-BE49-F238E27FC236}">
                  <a16:creationId xmlns:a16="http://schemas.microsoft.com/office/drawing/2014/main" id="{E125F892-5B19-83AF-348B-8CCD1C33D223}"/>
                </a:ext>
              </a:extLst>
            </p:cNvPr>
            <p:cNvSpPr txBox="1"/>
            <p:nvPr/>
          </p:nvSpPr>
          <p:spPr>
            <a:xfrm rot="16200000">
              <a:off x="11967062" y="9329283"/>
              <a:ext cx="2468129" cy="1112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sz="2800"/>
                <a:t>accuracy</a:t>
              </a:r>
            </a:p>
          </p:txBody>
        </p:sp>
      </p:grpSp>
      <p:sp>
        <p:nvSpPr>
          <p:cNvPr id="12" name="Right Brace 11">
            <a:extLst>
              <a:ext uri="{FF2B5EF4-FFF2-40B4-BE49-F238E27FC236}">
                <a16:creationId xmlns:a16="http://schemas.microsoft.com/office/drawing/2014/main" id="{CACF81BC-7BE0-A986-54A6-96A018D06C08}"/>
              </a:ext>
            </a:extLst>
          </p:cNvPr>
          <p:cNvSpPr/>
          <p:nvPr/>
        </p:nvSpPr>
        <p:spPr>
          <a:xfrm rot="5400000" flipH="1">
            <a:off x="8147821" y="1946218"/>
            <a:ext cx="295556" cy="1388197"/>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3" name="accuracy">
            <a:extLst>
              <a:ext uri="{FF2B5EF4-FFF2-40B4-BE49-F238E27FC236}">
                <a16:creationId xmlns:a16="http://schemas.microsoft.com/office/drawing/2014/main" id="{8D6826DF-2772-57C6-19DE-E33C0DD7DEBB}"/>
              </a:ext>
            </a:extLst>
          </p:cNvPr>
          <p:cNvSpPr txBox="1"/>
          <p:nvPr/>
        </p:nvSpPr>
        <p:spPr>
          <a:xfrm>
            <a:off x="7386955" y="2128148"/>
            <a:ext cx="175208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00B050"/>
                </a:solidFill>
              </a:rPr>
              <a:t>frequent (head)</a:t>
            </a:r>
            <a:endParaRPr sz="2000" b="0">
              <a:solidFill>
                <a:srgbClr val="00B050"/>
              </a:solidFill>
            </a:endParaRPr>
          </a:p>
        </p:txBody>
      </p:sp>
      <p:sp>
        <p:nvSpPr>
          <p:cNvPr id="14" name="accuracy">
            <a:extLst>
              <a:ext uri="{FF2B5EF4-FFF2-40B4-BE49-F238E27FC236}">
                <a16:creationId xmlns:a16="http://schemas.microsoft.com/office/drawing/2014/main" id="{EB61E921-C105-050C-0D72-26DD61F23FB0}"/>
              </a:ext>
            </a:extLst>
          </p:cNvPr>
          <p:cNvSpPr txBox="1"/>
          <p:nvPr/>
        </p:nvSpPr>
        <p:spPr>
          <a:xfrm>
            <a:off x="9236204" y="2125327"/>
            <a:ext cx="1755289" cy="410369"/>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infrequent (tail)</a:t>
            </a:r>
            <a:endParaRPr sz="2000" b="0">
              <a:solidFill>
                <a:srgbClr val="C00000"/>
              </a:solidFill>
            </a:endParaRPr>
          </a:p>
        </p:txBody>
      </p:sp>
      <p:sp>
        <p:nvSpPr>
          <p:cNvPr id="15" name="Right Brace 14">
            <a:extLst>
              <a:ext uri="{FF2B5EF4-FFF2-40B4-BE49-F238E27FC236}">
                <a16:creationId xmlns:a16="http://schemas.microsoft.com/office/drawing/2014/main" id="{4562D902-74B6-3584-3182-CA2C4CB5A94A}"/>
              </a:ext>
            </a:extLst>
          </p:cNvPr>
          <p:cNvSpPr/>
          <p:nvPr/>
        </p:nvSpPr>
        <p:spPr>
          <a:xfrm rot="5400000" flipH="1">
            <a:off x="9687475" y="1943789"/>
            <a:ext cx="290700" cy="1388197"/>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1897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Beyond </a:t>
            </a:r>
            <a:r>
              <a:rPr lang="en-US" dirty="0" err="1"/>
              <a:t>blackbox</a:t>
            </a:r>
            <a:r>
              <a:rPr lang="en-US" dirty="0"/>
              <a:t> laws: Knowledge Cutoffs</a:t>
            </a:r>
          </a:p>
        </p:txBody>
      </p:sp>
      <p:sp>
        <p:nvSpPr>
          <p:cNvPr id="3" name="Content Placeholder 2">
            <a:extLst>
              <a:ext uri="{FF2B5EF4-FFF2-40B4-BE49-F238E27FC236}">
                <a16:creationId xmlns:a16="http://schemas.microsoft.com/office/drawing/2014/main" id="{13FE24BD-26A3-99E8-44D4-73243AE8D47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12C04E2-CD8F-2DC4-A0A2-F7C494C36A69}"/>
              </a:ext>
            </a:extLst>
          </p:cNvPr>
          <p:cNvPicPr>
            <a:picLocks noChangeAspect="1"/>
          </p:cNvPicPr>
          <p:nvPr/>
        </p:nvPicPr>
        <p:blipFill>
          <a:blip r:embed="rId3"/>
          <a:stretch>
            <a:fillRect/>
          </a:stretch>
        </p:blipFill>
        <p:spPr>
          <a:xfrm>
            <a:off x="237780" y="4720867"/>
            <a:ext cx="5858221" cy="179536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F2ABFAB-11F6-D0BF-B9AC-88221CD1A8D8}"/>
              </a:ext>
            </a:extLst>
          </p:cNvPr>
          <p:cNvPicPr>
            <a:picLocks noChangeAspect="1"/>
          </p:cNvPicPr>
          <p:nvPr/>
        </p:nvPicPr>
        <p:blipFill>
          <a:blip r:embed="rId4"/>
          <a:stretch>
            <a:fillRect/>
          </a:stretch>
        </p:blipFill>
        <p:spPr>
          <a:xfrm>
            <a:off x="376485" y="1340495"/>
            <a:ext cx="9261547" cy="1285693"/>
          </a:xfrm>
          <a:prstGeom prst="rect">
            <a:avLst/>
          </a:prstGeom>
        </p:spPr>
      </p:pic>
      <p:pic>
        <p:nvPicPr>
          <p:cNvPr id="9" name="Picture 8">
            <a:extLst>
              <a:ext uri="{FF2B5EF4-FFF2-40B4-BE49-F238E27FC236}">
                <a16:creationId xmlns:a16="http://schemas.microsoft.com/office/drawing/2014/main" id="{9A93BFD2-CB61-DB63-2A6F-8A36A0F7435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252485" y="2754776"/>
            <a:ext cx="8701735" cy="1817695"/>
          </a:xfrm>
          <a:prstGeom prst="rect">
            <a:avLst/>
          </a:prstGeom>
        </p:spPr>
      </p:pic>
      <p:pic>
        <p:nvPicPr>
          <p:cNvPr id="11" name="Picture 10">
            <a:extLst>
              <a:ext uri="{FF2B5EF4-FFF2-40B4-BE49-F238E27FC236}">
                <a16:creationId xmlns:a16="http://schemas.microsoft.com/office/drawing/2014/main" id="{4442B037-4227-95FE-41C5-EA455413B206}"/>
              </a:ext>
            </a:extLst>
          </p:cNvPr>
          <p:cNvPicPr>
            <a:picLocks noChangeAspect="1"/>
          </p:cNvPicPr>
          <p:nvPr/>
        </p:nvPicPr>
        <p:blipFill>
          <a:blip r:embed="rId7"/>
          <a:stretch>
            <a:fillRect/>
          </a:stretch>
        </p:blipFill>
        <p:spPr>
          <a:xfrm>
            <a:off x="6264463" y="5130906"/>
            <a:ext cx="5927537" cy="1174644"/>
          </a:xfrm>
          <a:prstGeom prst="rect">
            <a:avLst/>
          </a:prstGeom>
          <a:effectLst>
            <a:outerShdw blurRad="63500" sx="102000" sy="102000" algn="ctr" rotWithShape="0">
              <a:prstClr val="black">
                <a:alpha val="40000"/>
              </a:prstClr>
            </a:outerShdw>
          </a:effectLst>
        </p:spPr>
      </p:pic>
      <p:sp>
        <p:nvSpPr>
          <p:cNvPr id="5" name="Slide Number Placeholder 4">
            <a:extLst>
              <a:ext uri="{FF2B5EF4-FFF2-40B4-BE49-F238E27FC236}">
                <a16:creationId xmlns:a16="http://schemas.microsoft.com/office/drawing/2014/main" id="{D2C3A431-4F4B-5DB2-D6ED-8BE5DAB18713}"/>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a:p>
        </p:txBody>
      </p:sp>
    </p:spTree>
    <p:extLst>
      <p:ext uri="{BB962C8B-B14F-4D97-AF65-F5344CB8AC3E}">
        <p14:creationId xmlns:p14="http://schemas.microsoft.com/office/powerpoint/2010/main" val="372707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dirty="0"/>
              <a:t>Temporal misalignment: LLMs stale over time</a:t>
            </a:r>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33519"/>
            <a:ext cx="11510085" cy="584775"/>
          </a:xfrm>
          <a:prstGeom prst="rect">
            <a:avLst/>
          </a:prstGeom>
          <a:noFill/>
        </p:spPr>
        <p:txBody>
          <a:bodyPr wrap="square">
            <a:spAutoFit/>
          </a:bodyPr>
          <a:lstStyle/>
          <a:p>
            <a:pPr algn="ctr"/>
            <a:r>
              <a:rPr lang="en-US" sz="1600" dirty="0"/>
              <a:t>Time Waits for No One! Analysis and Challenges of Temporal Misalignment., (Luu et al.  </a:t>
            </a:r>
            <a:r>
              <a:rPr lang="en-US" sz="1600" i="1" dirty="0"/>
              <a:t>NAACL </a:t>
            </a:r>
            <a:r>
              <a:rPr lang="en-US" sz="1600" dirty="0"/>
              <a:t>2022)</a:t>
            </a:r>
          </a:p>
          <a:p>
            <a:pPr algn="ctr"/>
            <a:r>
              <a:rPr lang="en-US" sz="1600" dirty="0"/>
              <a:t>Mind the Gap: Assessing Temporal Generalization in Neural Language Models, (Lazaridou et al.  </a:t>
            </a:r>
            <a:r>
              <a:rPr lang="en-US" sz="1600" i="1" dirty="0"/>
              <a:t>NeurIPS</a:t>
            </a:r>
            <a:r>
              <a:rPr lang="en-US" sz="1600" dirty="0"/>
              <a:t> 2021)</a:t>
            </a:r>
          </a:p>
        </p:txBody>
      </p:sp>
      <p:sp>
        <p:nvSpPr>
          <p:cNvPr id="20" name="Rounded Rectangle 19">
            <a:extLst>
              <a:ext uri="{FF2B5EF4-FFF2-40B4-BE49-F238E27FC236}">
                <a16:creationId xmlns:a16="http://schemas.microsoft.com/office/drawing/2014/main" id="{92B949AC-859E-8CC3-7C28-BBDF63FBB944}"/>
              </a:ext>
            </a:extLst>
          </p:cNvPr>
          <p:cNvSpPr/>
          <p:nvPr/>
        </p:nvSpPr>
        <p:spPr>
          <a:xfrm>
            <a:off x="643940" y="1450678"/>
            <a:ext cx="10887659"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latin typeface="Avenir Book" panose="02000503020000020003" pitchFamily="2" charset="0"/>
              </a:rPr>
              <a:t>LLM quality degrade </a:t>
            </a:r>
            <a:r>
              <a:rPr lang="en-US" sz="3200" b="1" dirty="0">
                <a:solidFill>
                  <a:schemeClr val="tx1"/>
                </a:solidFill>
                <a:latin typeface="Avenir Book" panose="02000503020000020003" pitchFamily="2" charset="0"/>
              </a:rPr>
              <a:t>after</a:t>
            </a:r>
            <a:r>
              <a:rPr lang="en-US" sz="3200" dirty="0">
                <a:solidFill>
                  <a:schemeClr val="tx1"/>
                </a:solidFill>
                <a:latin typeface="Avenir Book" panose="02000503020000020003" pitchFamily="2" charset="0"/>
              </a:rPr>
              <a:t> their cut off date. </a:t>
            </a:r>
          </a:p>
        </p:txBody>
      </p:sp>
      <p:pic>
        <p:nvPicPr>
          <p:cNvPr id="6" name="Picture 5" descr="A cartoon of a robot&#10;&#10;Description automatically generated">
            <a:extLst>
              <a:ext uri="{FF2B5EF4-FFF2-40B4-BE49-F238E27FC236}">
                <a16:creationId xmlns:a16="http://schemas.microsoft.com/office/drawing/2014/main" id="{2841501F-2B0E-6182-3BED-EB04345C3319}"/>
              </a:ext>
            </a:extLst>
          </p:cNvPr>
          <p:cNvPicPr>
            <a:picLocks noChangeAspect="1"/>
          </p:cNvPicPr>
          <p:nvPr/>
        </p:nvPicPr>
        <p:blipFill>
          <a:blip r:embed="rId3"/>
          <a:stretch>
            <a:fillRect/>
          </a:stretch>
        </p:blipFill>
        <p:spPr>
          <a:xfrm>
            <a:off x="321950" y="2724073"/>
            <a:ext cx="11570261" cy="2070129"/>
          </a:xfrm>
          <a:prstGeom prst="rect">
            <a:avLst/>
          </a:prstGeom>
        </p:spPr>
      </p:pic>
      <p:sp>
        <p:nvSpPr>
          <p:cNvPr id="7" name="Slide Number Placeholder 6">
            <a:extLst>
              <a:ext uri="{FF2B5EF4-FFF2-40B4-BE49-F238E27FC236}">
                <a16:creationId xmlns:a16="http://schemas.microsoft.com/office/drawing/2014/main" id="{12473AA2-4DFA-5BFB-F060-8631E7B17406}"/>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a:p>
        </p:txBody>
      </p:sp>
    </p:spTree>
    <p:extLst>
      <p:ext uri="{BB962C8B-B14F-4D97-AF65-F5344CB8AC3E}">
        <p14:creationId xmlns:p14="http://schemas.microsoft.com/office/powerpoint/2010/main" val="290472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04AEB-064B-2472-7E01-89A20459C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5A0CF-1197-078A-C37E-CE1EEB77ECB2}"/>
              </a:ext>
            </a:extLst>
          </p:cNvPr>
          <p:cNvSpPr>
            <a:spLocks noGrp="1"/>
          </p:cNvSpPr>
          <p:nvPr>
            <p:ph type="title"/>
          </p:nvPr>
        </p:nvSpPr>
        <p:spPr>
          <a:xfrm>
            <a:off x="0" y="379413"/>
            <a:ext cx="12186309" cy="1006475"/>
          </a:xfrm>
        </p:spPr>
        <p:txBody>
          <a:bodyPr/>
          <a:lstStyle/>
          <a:p>
            <a:pPr algn="ctr"/>
            <a:r>
              <a:rPr lang="en-US" sz="4100" dirty="0">
                <a:solidFill>
                  <a:schemeClr val="tx1"/>
                </a:solidFill>
                <a:latin typeface="Avenir Book" panose="02000503020000020003" pitchFamily="2" charset="0"/>
              </a:rPr>
              <a:t>How reliable is LLM knowledge </a:t>
            </a:r>
            <a:r>
              <a:rPr lang="en-US" sz="4100" dirty="0">
                <a:solidFill>
                  <a:srgbClr val="C00000"/>
                </a:solidFill>
                <a:latin typeface="Avenir Book" panose="02000503020000020003" pitchFamily="2" charset="0"/>
              </a:rPr>
              <a:t>before</a:t>
            </a:r>
            <a:r>
              <a:rPr lang="en-US" sz="4100" dirty="0">
                <a:solidFill>
                  <a:schemeClr val="tx1"/>
                </a:solidFill>
                <a:latin typeface="Avenir Book" panose="02000503020000020003" pitchFamily="2" charset="0"/>
              </a:rPr>
              <a:t> the cutoff?</a:t>
            </a:r>
          </a:p>
        </p:txBody>
      </p:sp>
      <p:sp>
        <p:nvSpPr>
          <p:cNvPr id="3" name="Slide Number Placeholder 2">
            <a:extLst>
              <a:ext uri="{FF2B5EF4-FFF2-40B4-BE49-F238E27FC236}">
                <a16:creationId xmlns:a16="http://schemas.microsoft.com/office/drawing/2014/main" id="{029D1AB3-3EA5-4E39-8EA0-DD699A42764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a:p>
        </p:txBody>
      </p:sp>
      <p:sp>
        <p:nvSpPr>
          <p:cNvPr id="4" name="Content Placeholder 2">
            <a:extLst>
              <a:ext uri="{FF2B5EF4-FFF2-40B4-BE49-F238E27FC236}">
                <a16:creationId xmlns:a16="http://schemas.microsoft.com/office/drawing/2014/main" id="{A2ABF654-B53D-B3AB-8853-1EBA5A13F82A}"/>
              </a:ext>
            </a:extLst>
          </p:cNvPr>
          <p:cNvSpPr>
            <a:spLocks noGrp="1"/>
          </p:cNvSpPr>
          <p:nvPr>
            <p:ph idx="1"/>
          </p:nvPr>
        </p:nvSpPr>
        <p:spPr>
          <a:xfrm>
            <a:off x="838200" y="1514475"/>
            <a:ext cx="10515600" cy="4662488"/>
          </a:xfrm>
        </p:spPr>
        <p:txBody>
          <a:bodyPr/>
          <a:lstStyle/>
          <a:p>
            <a:pPr marL="0" indent="0">
              <a:buNone/>
            </a:pPr>
            <a:r>
              <a:rPr lang="en-US" dirty="0"/>
              <a:t>What users want: </a:t>
            </a:r>
          </a:p>
          <a:p>
            <a:r>
              <a:rPr lang="en-US" i="1" dirty="0"/>
              <a:t>Always use the latest version of facts, if there is any update.  </a:t>
            </a:r>
          </a:p>
        </p:txBody>
      </p:sp>
      <p:pic>
        <p:nvPicPr>
          <p:cNvPr id="5" name="Picture 4" descr="A close-up of a paper&#10;&#10;Description automatically generated">
            <a:extLst>
              <a:ext uri="{FF2B5EF4-FFF2-40B4-BE49-F238E27FC236}">
                <a16:creationId xmlns:a16="http://schemas.microsoft.com/office/drawing/2014/main" id="{039BD050-9232-FEDC-A4C4-496E5D496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07" y="2912806"/>
            <a:ext cx="11189693" cy="2632868"/>
          </a:xfrm>
          <a:prstGeom prst="rect">
            <a:avLst/>
          </a:prstGeom>
        </p:spPr>
      </p:pic>
      <p:grpSp>
        <p:nvGrpSpPr>
          <p:cNvPr id="13" name="Group 12">
            <a:extLst>
              <a:ext uri="{FF2B5EF4-FFF2-40B4-BE49-F238E27FC236}">
                <a16:creationId xmlns:a16="http://schemas.microsoft.com/office/drawing/2014/main" id="{46CDF952-DDB5-8AAF-C6EE-C1E78D60E23C}"/>
              </a:ext>
            </a:extLst>
          </p:cNvPr>
          <p:cNvGrpSpPr/>
          <p:nvPr/>
        </p:nvGrpSpPr>
        <p:grpSpPr>
          <a:xfrm>
            <a:off x="2109021" y="2882758"/>
            <a:ext cx="3318388" cy="2806252"/>
            <a:chOff x="2109021" y="2882758"/>
            <a:chExt cx="3318388" cy="2806252"/>
          </a:xfrm>
        </p:grpSpPr>
        <p:sp>
          <p:nvSpPr>
            <p:cNvPr id="9" name="Manual Input 8">
              <a:extLst>
                <a:ext uri="{FF2B5EF4-FFF2-40B4-BE49-F238E27FC236}">
                  <a16:creationId xmlns:a16="http://schemas.microsoft.com/office/drawing/2014/main" id="{65901E08-6829-AA5E-3369-9795BC6306EB}"/>
                </a:ext>
              </a:extLst>
            </p:cNvPr>
            <p:cNvSpPr/>
            <p:nvPr/>
          </p:nvSpPr>
          <p:spPr>
            <a:xfrm rot="5400000" flipV="1">
              <a:off x="3067526" y="3329128"/>
              <a:ext cx="1401377" cy="3318388"/>
            </a:xfrm>
            <a:prstGeom prst="flowChartManualIn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1BAB51-7128-F22F-3666-E3925E749F83}"/>
                </a:ext>
              </a:extLst>
            </p:cNvPr>
            <p:cNvSpPr/>
            <p:nvPr/>
          </p:nvSpPr>
          <p:spPr>
            <a:xfrm>
              <a:off x="3156155" y="2882758"/>
              <a:ext cx="2256506" cy="16154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353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9A0ED995-3FD6-4E1C-9611-FB1DDB937622}"/>
            </a:ext>
          </a:extLst>
        </p:cNvPr>
        <p:cNvGrpSpPr/>
        <p:nvPr/>
      </p:nvGrpSpPr>
      <p:grpSpPr>
        <a:xfrm>
          <a:off x="0" y="0"/>
          <a:ext cx="0" cy="0"/>
          <a:chOff x="0" y="0"/>
          <a:chExt cx="0" cy="0"/>
        </a:xfrm>
      </p:grpSpPr>
      <p:sp>
        <p:nvSpPr>
          <p:cNvPr id="204" name="Google Shape;204;p37">
            <a:extLst>
              <a:ext uri="{FF2B5EF4-FFF2-40B4-BE49-F238E27FC236}">
                <a16:creationId xmlns:a16="http://schemas.microsoft.com/office/drawing/2014/main" id="{EE3492D9-7C8D-7C85-892F-0A76E72755B1}"/>
              </a:ext>
            </a:extLst>
          </p:cNvPr>
          <p:cNvSpPr txBox="1">
            <a:spLocks noGrp="1"/>
          </p:cNvSpPr>
          <p:nvPr>
            <p:ph type="ctrTitle"/>
          </p:nvPr>
        </p:nvSpPr>
        <p:spPr>
          <a:xfrm>
            <a:off x="186612" y="687967"/>
            <a:ext cx="11737910" cy="16800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4000" dirty="0"/>
              <a:t>Dated Data: </a:t>
            </a:r>
            <a:br>
              <a:rPr lang="en-US" sz="4000" dirty="0"/>
            </a:br>
            <a:r>
              <a:rPr lang="en-US" sz="4000" dirty="0"/>
              <a:t>Tracing Knowledge Cutoffs in Large Language Models</a:t>
            </a:r>
            <a:endParaRPr lang="en-US" sz="4000" dirty="0">
              <a:solidFill>
                <a:schemeClr val="tx2"/>
              </a:solidFill>
            </a:endParaRPr>
          </a:p>
        </p:txBody>
      </p:sp>
      <p:sp>
        <p:nvSpPr>
          <p:cNvPr id="205" name="Google Shape;205;p37">
            <a:extLst>
              <a:ext uri="{FF2B5EF4-FFF2-40B4-BE49-F238E27FC236}">
                <a16:creationId xmlns:a16="http://schemas.microsoft.com/office/drawing/2014/main" id="{84B47712-8256-FAF0-F8F5-22DC841BF53C}"/>
              </a:ext>
            </a:extLst>
          </p:cNvPr>
          <p:cNvSpPr txBox="1">
            <a:spLocks noGrp="1"/>
          </p:cNvSpPr>
          <p:nvPr>
            <p:ph type="subTitle" idx="1"/>
          </p:nvPr>
        </p:nvSpPr>
        <p:spPr>
          <a:xfrm>
            <a:off x="476367" y="2465459"/>
            <a:ext cx="11360800" cy="10568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US" sz="2400" dirty="0"/>
              <a:t>Jeffrey Cheng, Marc </a:t>
            </a:r>
            <a:r>
              <a:rPr lang="en-US" sz="2400" dirty="0" err="1"/>
              <a:t>Marone</a:t>
            </a:r>
            <a:r>
              <a:rPr lang="en-US" sz="2400" dirty="0"/>
              <a:t>, Orion Weller, </a:t>
            </a:r>
          </a:p>
          <a:p>
            <a:r>
              <a:rPr lang="en-US" sz="2400" dirty="0"/>
              <a:t>Dawn Lawrie, Daniel Khashabi, Benjamin Van Durme</a:t>
            </a:r>
          </a:p>
        </p:txBody>
      </p:sp>
      <p:sp>
        <p:nvSpPr>
          <p:cNvPr id="3" name="TextBox 2">
            <a:extLst>
              <a:ext uri="{FF2B5EF4-FFF2-40B4-BE49-F238E27FC236}">
                <a16:creationId xmlns:a16="http://schemas.microsoft.com/office/drawing/2014/main" id="{743787E9-3F58-9C8C-9CAB-B3F1DA9B2A39}"/>
              </a:ext>
            </a:extLst>
          </p:cNvPr>
          <p:cNvSpPr txBox="1"/>
          <p:nvPr/>
        </p:nvSpPr>
        <p:spPr>
          <a:xfrm>
            <a:off x="2770926" y="5939053"/>
            <a:ext cx="6771682" cy="461665"/>
          </a:xfrm>
          <a:prstGeom prst="rect">
            <a:avLst/>
          </a:prstGeom>
          <a:noFill/>
        </p:spPr>
        <p:txBody>
          <a:bodyPr wrap="square">
            <a:spAutoFit/>
          </a:bodyPr>
          <a:lstStyle/>
          <a:p>
            <a:pPr algn="ctr"/>
            <a:r>
              <a:rPr lang="en-US" sz="2400" b="1" dirty="0">
                <a:solidFill>
                  <a:schemeClr val="tx2"/>
                </a:solidFill>
                <a:latin typeface="Avenir Book" panose="02000503020000020003" pitchFamily="2" charset="0"/>
                <a:cs typeface="Consolas" panose="020B0609020204030204" pitchFamily="49" charset="0"/>
              </a:rPr>
              <a:t>🥇 COLM 2024 Outstanding paper award! 🥇</a:t>
            </a:r>
          </a:p>
        </p:txBody>
      </p:sp>
      <p:pic>
        <p:nvPicPr>
          <p:cNvPr id="4" name="Picture 2" descr="Orion Weller">
            <a:extLst>
              <a:ext uri="{FF2B5EF4-FFF2-40B4-BE49-F238E27FC236}">
                <a16:creationId xmlns:a16="http://schemas.microsoft.com/office/drawing/2014/main" id="{10D78F4B-A98F-ED47-1E19-76AE305D8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61" t="10775" r="18028" b="19652"/>
          <a:stretch/>
        </p:blipFill>
        <p:spPr bwMode="auto">
          <a:xfrm>
            <a:off x="5748013" y="4054174"/>
            <a:ext cx="1284293" cy="1341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Marc Marone">
            <a:extLst>
              <a:ext uri="{FF2B5EF4-FFF2-40B4-BE49-F238E27FC236}">
                <a16:creationId xmlns:a16="http://schemas.microsoft.com/office/drawing/2014/main" id="{2B613A99-42BB-CDD0-F99E-1EB9225708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78" t="4550" r="20288" b="33060"/>
          <a:stretch/>
        </p:blipFill>
        <p:spPr bwMode="auto">
          <a:xfrm>
            <a:off x="7250894" y="4054174"/>
            <a:ext cx="1275798" cy="13415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2" descr="Jeffrey Cheng - Duke University | LinkedIn">
            <a:extLst>
              <a:ext uri="{FF2B5EF4-FFF2-40B4-BE49-F238E27FC236}">
                <a16:creationId xmlns:a16="http://schemas.microsoft.com/office/drawing/2014/main" id="{DCED16FF-CD85-7055-9AD8-5CAFDC5498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82" t="18706" r="11342"/>
          <a:stretch/>
        </p:blipFill>
        <p:spPr bwMode="auto">
          <a:xfrm>
            <a:off x="3657600" y="3712848"/>
            <a:ext cx="1840375" cy="19236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9629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p:txBody>
          <a:bodyPr/>
          <a:lstStyle/>
          <a:p>
            <a:r>
              <a:rPr lang="en-US" dirty="0"/>
              <a:t>How should we quantify this? </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a:xfrm>
            <a:off x="0" y="379413"/>
            <a:ext cx="12192000" cy="1006475"/>
          </a:xfrm>
        </p:spPr>
        <p:txBody>
          <a:bodyPr/>
          <a:lstStyle/>
          <a:p>
            <a:r>
              <a:rPr lang="en-US" sz="4200" dirty="0">
                <a:solidFill>
                  <a:schemeClr val="tx1"/>
                </a:solidFill>
              </a:rPr>
              <a:t>LLM reliability </a:t>
            </a:r>
            <a:r>
              <a:rPr lang="en-US" sz="4200" dirty="0">
                <a:solidFill>
                  <a:srgbClr val="C00000"/>
                </a:solidFill>
              </a:rPr>
              <a:t>before</a:t>
            </a:r>
            <a:r>
              <a:rPr lang="en-US" sz="4200" dirty="0">
                <a:solidFill>
                  <a:schemeClr val="tx1"/>
                </a:solidFill>
              </a:rPr>
              <a:t> the cutoff</a:t>
            </a:r>
            <a:endParaRPr lang="en-US" sz="4200" dirty="0"/>
          </a:p>
        </p:txBody>
      </p:sp>
      <p:pic>
        <p:nvPicPr>
          <p:cNvPr id="16" name="Picture 15" descr="A close-up of a paper&#10;&#10;Description automatically generated">
            <a:extLst>
              <a:ext uri="{FF2B5EF4-FFF2-40B4-BE49-F238E27FC236}">
                <a16:creationId xmlns:a16="http://schemas.microsoft.com/office/drawing/2014/main" id="{5F198BBE-9284-4E64-D930-C8CD865B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53" y="2573529"/>
            <a:ext cx="11189693" cy="2632868"/>
          </a:xfrm>
          <a:prstGeom prst="rect">
            <a:avLst/>
          </a:prstGeom>
        </p:spPr>
      </p:pic>
      <p:sp>
        <p:nvSpPr>
          <p:cNvPr id="3" name="Slide Number Placeholder 2">
            <a:extLst>
              <a:ext uri="{FF2B5EF4-FFF2-40B4-BE49-F238E27FC236}">
                <a16:creationId xmlns:a16="http://schemas.microsoft.com/office/drawing/2014/main" id="{9BDB0FA2-2573-A654-2B93-0AB41F387584}"/>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a:p>
        </p:txBody>
      </p:sp>
    </p:spTree>
    <p:extLst>
      <p:ext uri="{BB962C8B-B14F-4D97-AF65-F5344CB8AC3E}">
        <p14:creationId xmlns:p14="http://schemas.microsoft.com/office/powerpoint/2010/main" val="546368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A7ADD0C9-DED7-FF16-9EFF-E7445C1AB3AE}"/>
              </a:ext>
            </a:extLst>
          </p:cNvPr>
          <p:cNvSpPr>
            <a:spLocks noGrp="1"/>
          </p:cNvSpPr>
          <p:nvPr>
            <p:ph idx="1"/>
          </p:nvPr>
        </p:nvSpPr>
        <p:spPr>
          <a:xfrm>
            <a:off x="838200" y="1675839"/>
            <a:ext cx="8051800" cy="4662488"/>
          </a:xfrm>
        </p:spPr>
        <p:txBody>
          <a:bodyPr/>
          <a:lstStyle/>
          <a:p>
            <a:r>
              <a:rPr lang="en-US" dirty="0"/>
              <a:t>WIKISPAN:</a:t>
            </a:r>
          </a:p>
          <a:p>
            <a:pPr lvl="1"/>
            <a:r>
              <a:rPr lang="en-US" dirty="0"/>
              <a:t>Collect 5000 most edited topics</a:t>
            </a:r>
          </a:p>
          <a:p>
            <a:pPr lvl="1"/>
            <a:r>
              <a:rPr lang="en-US" dirty="0"/>
              <a:t>Scrape </a:t>
            </a:r>
            <a:r>
              <a:rPr lang="en-US" dirty="0">
                <a:solidFill>
                  <a:srgbClr val="C00000"/>
                </a:solidFill>
              </a:rPr>
              <a:t>monthly</a:t>
            </a:r>
            <a:r>
              <a:rPr lang="en-US" dirty="0"/>
              <a:t> versions from </a:t>
            </a:r>
            <a:br>
              <a:rPr lang="en-US" dirty="0"/>
            </a:br>
            <a:r>
              <a:rPr lang="en-US" dirty="0"/>
              <a:t>April 2016 to April 2023</a:t>
            </a:r>
          </a:p>
          <a:p>
            <a:pPr lvl="1"/>
            <a:endParaRPr lang="en-US" dirty="0"/>
          </a:p>
          <a:p>
            <a:pPr lvl="1"/>
            <a:endParaRPr lang="en-US" dirty="0"/>
          </a:p>
          <a:p>
            <a:pPr marL="457200" lvl="1" indent="0">
              <a:buNone/>
            </a:pPr>
            <a:endParaRPr lang="en-US" dirty="0"/>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How do we measure knowledge over time?</a:t>
            </a:r>
          </a:p>
        </p:txBody>
      </p:sp>
      <p:pic>
        <p:nvPicPr>
          <p:cNvPr id="4" name="Picture 3" descr="A puzzle ball with black letters&#10;&#10;Description automatically generated">
            <a:extLst>
              <a:ext uri="{FF2B5EF4-FFF2-40B4-BE49-F238E27FC236}">
                <a16:creationId xmlns:a16="http://schemas.microsoft.com/office/drawing/2014/main" id="{3DF08DEE-11EC-949E-6025-7B0B8716ACD9}"/>
              </a:ext>
            </a:extLst>
          </p:cNvPr>
          <p:cNvPicPr>
            <a:picLocks noChangeAspect="1"/>
          </p:cNvPicPr>
          <p:nvPr/>
        </p:nvPicPr>
        <p:blipFill>
          <a:blip r:embed="rId3">
            <a:extLst>
              <a:ext uri="{28A0092B-C50C-407E-A947-70E740481C1C}">
                <a14:useLocalDpi xmlns:a14="http://schemas.microsoft.com/office/drawing/2010/main" val="0"/>
              </a:ext>
            </a:extLst>
          </a:blip>
          <a:srcRect l="23993" r="22869"/>
          <a:stretch/>
        </p:blipFill>
        <p:spPr>
          <a:xfrm>
            <a:off x="9629440" y="1742353"/>
            <a:ext cx="1818064" cy="1924519"/>
          </a:xfrm>
          <a:prstGeom prst="rect">
            <a:avLst/>
          </a:prstGeom>
        </p:spPr>
      </p:pic>
      <p:sp>
        <p:nvSpPr>
          <p:cNvPr id="3" name="TextBox 2">
            <a:extLst>
              <a:ext uri="{FF2B5EF4-FFF2-40B4-BE49-F238E27FC236}">
                <a16:creationId xmlns:a16="http://schemas.microsoft.com/office/drawing/2014/main" id="{175CD570-4589-0532-240B-11F126198EA4}"/>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pic>
        <p:nvPicPr>
          <p:cNvPr id="5" name="Picture 4">
            <a:extLst>
              <a:ext uri="{FF2B5EF4-FFF2-40B4-BE49-F238E27FC236}">
                <a16:creationId xmlns:a16="http://schemas.microsoft.com/office/drawing/2014/main" id="{70ECBDCB-C542-7DCA-92CB-942068A6D6FA}"/>
              </a:ext>
            </a:extLst>
          </p:cNvPr>
          <p:cNvPicPr>
            <a:picLocks noChangeAspect="1"/>
          </p:cNvPicPr>
          <p:nvPr/>
        </p:nvPicPr>
        <p:blipFill>
          <a:blip r:embed="rId4"/>
          <a:srcRect b="4531"/>
          <a:stretch/>
        </p:blipFill>
        <p:spPr>
          <a:xfrm>
            <a:off x="9856456" y="4375479"/>
            <a:ext cx="2110718" cy="1569129"/>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0BE344D2-4662-917E-2A51-BFAEDE6F91C0}"/>
              </a:ext>
            </a:extLst>
          </p:cNvPr>
          <p:cNvPicPr>
            <a:picLocks noChangeAspect="1"/>
          </p:cNvPicPr>
          <p:nvPr/>
        </p:nvPicPr>
        <p:blipFill>
          <a:blip r:embed="rId5"/>
          <a:srcRect b="9417"/>
          <a:stretch/>
        </p:blipFill>
        <p:spPr>
          <a:xfrm>
            <a:off x="7350525" y="4415929"/>
            <a:ext cx="2119484" cy="1528189"/>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E49FC0A-85A0-F58D-FBEA-66E9B43234C4}"/>
              </a:ext>
            </a:extLst>
          </p:cNvPr>
          <p:cNvPicPr>
            <a:picLocks noChangeAspect="1"/>
          </p:cNvPicPr>
          <p:nvPr/>
        </p:nvPicPr>
        <p:blipFill>
          <a:blip r:embed="rId6"/>
          <a:stretch>
            <a:fillRect/>
          </a:stretch>
        </p:blipFill>
        <p:spPr>
          <a:xfrm>
            <a:off x="91014" y="4415931"/>
            <a:ext cx="2070100" cy="149549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567A2E8-474E-0B82-0411-CF79A525938B}"/>
              </a:ext>
            </a:extLst>
          </p:cNvPr>
          <p:cNvPicPr>
            <a:picLocks noChangeAspect="1"/>
          </p:cNvPicPr>
          <p:nvPr/>
        </p:nvPicPr>
        <p:blipFill>
          <a:blip r:embed="rId7"/>
          <a:srcRect r="5835" b="8902"/>
          <a:stretch/>
        </p:blipFill>
        <p:spPr>
          <a:xfrm>
            <a:off x="2490903" y="4415930"/>
            <a:ext cx="2070100" cy="1495495"/>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6A70CF88-8E4C-E44C-3EDF-19A5439A589C}"/>
              </a:ext>
            </a:extLst>
          </p:cNvPr>
          <p:cNvSpPr txBox="1"/>
          <p:nvPr/>
        </p:nvSpPr>
        <p:spPr>
          <a:xfrm>
            <a:off x="651351" y="4046599"/>
            <a:ext cx="880269" cy="369332"/>
          </a:xfrm>
          <a:prstGeom prst="rect">
            <a:avLst/>
          </a:prstGeom>
          <a:noFill/>
        </p:spPr>
        <p:txBody>
          <a:bodyPr wrap="square">
            <a:spAutoFit/>
          </a:bodyPr>
          <a:lstStyle/>
          <a:p>
            <a:pPr algn="ctr"/>
            <a:r>
              <a:rPr lang="en-US" dirty="0"/>
              <a:t>2016</a:t>
            </a:r>
          </a:p>
        </p:txBody>
      </p:sp>
      <p:sp>
        <p:nvSpPr>
          <p:cNvPr id="12" name="TextBox 11">
            <a:extLst>
              <a:ext uri="{FF2B5EF4-FFF2-40B4-BE49-F238E27FC236}">
                <a16:creationId xmlns:a16="http://schemas.microsoft.com/office/drawing/2014/main" id="{D82C1FB0-8389-A467-3024-60A288112EF2}"/>
              </a:ext>
            </a:extLst>
          </p:cNvPr>
          <p:cNvSpPr txBox="1"/>
          <p:nvPr/>
        </p:nvSpPr>
        <p:spPr>
          <a:xfrm>
            <a:off x="3104673" y="4046599"/>
            <a:ext cx="880269" cy="369332"/>
          </a:xfrm>
          <a:prstGeom prst="rect">
            <a:avLst/>
          </a:prstGeom>
          <a:noFill/>
        </p:spPr>
        <p:txBody>
          <a:bodyPr wrap="square">
            <a:spAutoFit/>
          </a:bodyPr>
          <a:lstStyle/>
          <a:p>
            <a:pPr algn="ctr"/>
            <a:r>
              <a:rPr lang="en-US" dirty="0"/>
              <a:t>2018</a:t>
            </a:r>
          </a:p>
        </p:txBody>
      </p:sp>
      <p:sp>
        <p:nvSpPr>
          <p:cNvPr id="13" name="TextBox 12">
            <a:extLst>
              <a:ext uri="{FF2B5EF4-FFF2-40B4-BE49-F238E27FC236}">
                <a16:creationId xmlns:a16="http://schemas.microsoft.com/office/drawing/2014/main" id="{6F0A874E-E3D1-50D5-6A81-2C5BFB6A5E54}"/>
              </a:ext>
            </a:extLst>
          </p:cNvPr>
          <p:cNvSpPr txBox="1"/>
          <p:nvPr/>
        </p:nvSpPr>
        <p:spPr>
          <a:xfrm>
            <a:off x="5520286" y="4046599"/>
            <a:ext cx="880269" cy="369332"/>
          </a:xfrm>
          <a:prstGeom prst="rect">
            <a:avLst/>
          </a:prstGeom>
          <a:noFill/>
        </p:spPr>
        <p:txBody>
          <a:bodyPr wrap="square">
            <a:spAutoFit/>
          </a:bodyPr>
          <a:lstStyle/>
          <a:p>
            <a:pPr algn="ctr"/>
            <a:r>
              <a:rPr lang="en-US" dirty="0"/>
              <a:t>2020</a:t>
            </a:r>
          </a:p>
        </p:txBody>
      </p:sp>
      <p:sp>
        <p:nvSpPr>
          <p:cNvPr id="14" name="TextBox 13">
            <a:extLst>
              <a:ext uri="{FF2B5EF4-FFF2-40B4-BE49-F238E27FC236}">
                <a16:creationId xmlns:a16="http://schemas.microsoft.com/office/drawing/2014/main" id="{EAC30A32-5615-E172-FCF0-67E209DE333A}"/>
              </a:ext>
            </a:extLst>
          </p:cNvPr>
          <p:cNvSpPr txBox="1"/>
          <p:nvPr/>
        </p:nvSpPr>
        <p:spPr>
          <a:xfrm>
            <a:off x="7932617" y="4046599"/>
            <a:ext cx="880269" cy="369332"/>
          </a:xfrm>
          <a:prstGeom prst="rect">
            <a:avLst/>
          </a:prstGeom>
          <a:noFill/>
        </p:spPr>
        <p:txBody>
          <a:bodyPr wrap="square">
            <a:spAutoFit/>
          </a:bodyPr>
          <a:lstStyle/>
          <a:p>
            <a:pPr algn="ctr"/>
            <a:r>
              <a:rPr lang="en-US" dirty="0"/>
              <a:t>2022</a:t>
            </a:r>
          </a:p>
        </p:txBody>
      </p:sp>
      <p:sp>
        <p:nvSpPr>
          <p:cNvPr id="15" name="TextBox 14">
            <a:extLst>
              <a:ext uri="{FF2B5EF4-FFF2-40B4-BE49-F238E27FC236}">
                <a16:creationId xmlns:a16="http://schemas.microsoft.com/office/drawing/2014/main" id="{3E747764-5AF4-C7B5-E7FE-AEBD9616FEA5}"/>
              </a:ext>
            </a:extLst>
          </p:cNvPr>
          <p:cNvSpPr txBox="1"/>
          <p:nvPr/>
        </p:nvSpPr>
        <p:spPr>
          <a:xfrm>
            <a:off x="10490055" y="4046599"/>
            <a:ext cx="880269" cy="369332"/>
          </a:xfrm>
          <a:prstGeom prst="rect">
            <a:avLst/>
          </a:prstGeom>
          <a:noFill/>
        </p:spPr>
        <p:txBody>
          <a:bodyPr wrap="square">
            <a:spAutoFit/>
          </a:bodyPr>
          <a:lstStyle/>
          <a:p>
            <a:pPr algn="ctr"/>
            <a:r>
              <a:rPr lang="en-US" dirty="0"/>
              <a:t>2023</a:t>
            </a:r>
          </a:p>
        </p:txBody>
      </p:sp>
      <p:pic>
        <p:nvPicPr>
          <p:cNvPr id="16" name="Picture 15">
            <a:extLst>
              <a:ext uri="{FF2B5EF4-FFF2-40B4-BE49-F238E27FC236}">
                <a16:creationId xmlns:a16="http://schemas.microsoft.com/office/drawing/2014/main" id="{ED59DE88-6C6A-6B09-5580-0DC3BA9E3A14}"/>
              </a:ext>
            </a:extLst>
          </p:cNvPr>
          <p:cNvPicPr>
            <a:picLocks noChangeAspect="1"/>
          </p:cNvPicPr>
          <p:nvPr/>
        </p:nvPicPr>
        <p:blipFill>
          <a:blip r:embed="rId8"/>
          <a:stretch>
            <a:fillRect/>
          </a:stretch>
        </p:blipFill>
        <p:spPr>
          <a:xfrm>
            <a:off x="4914554" y="4403550"/>
            <a:ext cx="2040161" cy="1540568"/>
          </a:xfrm>
          <a:prstGeom prst="rect">
            <a:avLst/>
          </a:prstGeom>
          <a:effectLst>
            <a:outerShdw blurRad="63500" sx="102000" sy="102000" algn="ctr" rotWithShape="0">
              <a:prstClr val="black">
                <a:alpha val="40000"/>
              </a:prstClr>
            </a:outerShdw>
          </a:effectLst>
        </p:spPr>
      </p:pic>
      <p:sp>
        <p:nvSpPr>
          <p:cNvPr id="18" name="Slide Number Placeholder 17">
            <a:extLst>
              <a:ext uri="{FF2B5EF4-FFF2-40B4-BE49-F238E27FC236}">
                <a16:creationId xmlns:a16="http://schemas.microsoft.com/office/drawing/2014/main" id="{97297BDB-3C17-C346-758C-C405043B3077}"/>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a:p>
        </p:txBody>
      </p:sp>
    </p:spTree>
    <p:extLst>
      <p:ext uri="{BB962C8B-B14F-4D97-AF65-F5344CB8AC3E}">
        <p14:creationId xmlns:p14="http://schemas.microsoft.com/office/powerpoint/2010/main" val="222758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a:xfrm>
            <a:off x="838200" y="1514475"/>
            <a:ext cx="5257800" cy="4662488"/>
          </a:xfrm>
        </p:spPr>
        <p:txBody>
          <a:bodyPr/>
          <a:lstStyle/>
          <a:p>
            <a:r>
              <a:rPr lang="en-US" dirty="0"/>
              <a:t>WIKISPAN documents: version of Wikipedia topic </a:t>
            </a:r>
            <a:r>
              <a:rPr lang="en-US" i="1" dirty="0"/>
              <a:t>t</a:t>
            </a:r>
            <a:r>
              <a:rPr lang="en-US" dirty="0"/>
              <a:t> at time </a:t>
            </a:r>
            <a:r>
              <a:rPr lang="en-US" i="1" dirty="0"/>
              <a:t>m</a:t>
            </a:r>
            <a:endParaRPr lang="en-US" dirty="0"/>
          </a:p>
          <a:p>
            <a:endParaRPr lang="en-US" dirty="0"/>
          </a:p>
          <a:p>
            <a:r>
              <a:rPr lang="en-US" dirty="0"/>
              <a:t>Measure perplexity of first </a:t>
            </a:r>
            <a:br>
              <a:rPr lang="en-US" dirty="0"/>
            </a:br>
            <a:r>
              <a:rPr lang="en-US" dirty="0"/>
              <a:t>512 tokens</a:t>
            </a:r>
            <a:r>
              <a:rPr lang="en-US" i="1" dirty="0"/>
              <a:t> </a:t>
            </a:r>
            <a:r>
              <a:rPr lang="en-US" dirty="0"/>
              <a:t>of each document, across all topics and months</a:t>
            </a:r>
          </a:p>
          <a:p>
            <a:endParaRPr lang="en-US" i="1" dirty="0"/>
          </a:p>
          <a:p>
            <a:r>
              <a:rPr lang="en-US" dirty="0"/>
              <a:t>Perform 0-1 normalization over entire time-span</a:t>
            </a:r>
          </a:p>
          <a:p>
            <a:endParaRPr lang="en-US" i="1" dirty="0"/>
          </a:p>
          <a:p>
            <a:pPr lvl="1"/>
            <a:endParaRPr lang="en-US" dirty="0"/>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Extract PPL over time with WIKISPAN</a:t>
            </a:r>
          </a:p>
        </p:txBody>
      </p:sp>
      <p:pic>
        <p:nvPicPr>
          <p:cNvPr id="4" name="Picture 3" descr="A line graph with numbers and a line graph&#10;&#10;Description automatically generated with medium confidence">
            <a:extLst>
              <a:ext uri="{FF2B5EF4-FFF2-40B4-BE49-F238E27FC236}">
                <a16:creationId xmlns:a16="http://schemas.microsoft.com/office/drawing/2014/main" id="{A2ADC006-EFB6-03CE-DAAC-70D50BA2B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302" y="1852282"/>
            <a:ext cx="5455139" cy="3153436"/>
          </a:xfrm>
          <a:prstGeom prst="rect">
            <a:avLst/>
          </a:prstGeom>
        </p:spPr>
      </p:pic>
      <p:sp>
        <p:nvSpPr>
          <p:cNvPr id="5" name="TextBox 4">
            <a:extLst>
              <a:ext uri="{FF2B5EF4-FFF2-40B4-BE49-F238E27FC236}">
                <a16:creationId xmlns:a16="http://schemas.microsoft.com/office/drawing/2014/main" id="{73A936BA-BED3-46BF-321C-B53D191388B3}"/>
              </a:ext>
            </a:extLst>
          </p:cNvPr>
          <p:cNvSpPr txBox="1"/>
          <p:nvPr/>
        </p:nvSpPr>
        <p:spPr>
          <a:xfrm>
            <a:off x="7038710" y="5140898"/>
            <a:ext cx="4274324" cy="830997"/>
          </a:xfrm>
          <a:prstGeom prst="rect">
            <a:avLst/>
          </a:prstGeom>
          <a:noFill/>
        </p:spPr>
        <p:txBody>
          <a:bodyPr wrap="square" rtlCol="0">
            <a:spAutoFit/>
          </a:bodyPr>
          <a:lstStyle/>
          <a:p>
            <a:pPr algn="ctr"/>
            <a:r>
              <a:rPr lang="en-US" sz="1600" dirty="0"/>
              <a:t>Perplexity of the Wikipedia document “Liverpool'' under Pythia-7b. Each point is the perplexity of the document at that time.</a:t>
            </a:r>
          </a:p>
        </p:txBody>
      </p:sp>
      <p:sp>
        <p:nvSpPr>
          <p:cNvPr id="3" name="TextBox 2">
            <a:extLst>
              <a:ext uri="{FF2B5EF4-FFF2-40B4-BE49-F238E27FC236}">
                <a16:creationId xmlns:a16="http://schemas.microsoft.com/office/drawing/2014/main" id="{7556E5D5-F857-31D2-01DA-A03BF761F8BB}"/>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8" name="Slide Number Placeholder 7">
            <a:extLst>
              <a:ext uri="{FF2B5EF4-FFF2-40B4-BE49-F238E27FC236}">
                <a16:creationId xmlns:a16="http://schemas.microsoft.com/office/drawing/2014/main" id="{FC126C43-A388-D5DE-8EEF-1E6BEC18597F}"/>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a:p>
        </p:txBody>
      </p:sp>
    </p:spTree>
    <p:extLst>
      <p:ext uri="{BB962C8B-B14F-4D97-AF65-F5344CB8AC3E}">
        <p14:creationId xmlns:p14="http://schemas.microsoft.com/office/powerpoint/2010/main" val="48977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048EB2-279C-36A5-9273-6CDD2C178A92}"/>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a:p>
        </p:txBody>
      </p:sp>
      <p:sp>
        <p:nvSpPr>
          <p:cNvPr id="4" name="Title 3">
            <a:extLst>
              <a:ext uri="{FF2B5EF4-FFF2-40B4-BE49-F238E27FC236}">
                <a16:creationId xmlns:a16="http://schemas.microsoft.com/office/drawing/2014/main" id="{22924041-AFE0-2E04-F73C-FDD5D836A266}"/>
              </a:ext>
            </a:extLst>
          </p:cNvPr>
          <p:cNvSpPr>
            <a:spLocks noGrp="1"/>
          </p:cNvSpPr>
          <p:nvPr>
            <p:ph type="title"/>
          </p:nvPr>
        </p:nvSpPr>
        <p:spPr/>
        <p:txBody>
          <a:bodyPr/>
          <a:lstStyle/>
          <a:p>
            <a:r>
              <a:rPr lang="en-US" dirty="0"/>
              <a:t>Expectation: which trend would you expect? </a:t>
            </a:r>
          </a:p>
        </p:txBody>
      </p:sp>
      <p:grpSp>
        <p:nvGrpSpPr>
          <p:cNvPr id="18" name="Group 17">
            <a:extLst>
              <a:ext uri="{FF2B5EF4-FFF2-40B4-BE49-F238E27FC236}">
                <a16:creationId xmlns:a16="http://schemas.microsoft.com/office/drawing/2014/main" id="{76B35A03-81AE-C39E-F352-DC916BB40AB1}"/>
              </a:ext>
            </a:extLst>
          </p:cNvPr>
          <p:cNvGrpSpPr/>
          <p:nvPr/>
        </p:nvGrpSpPr>
        <p:grpSpPr>
          <a:xfrm>
            <a:off x="966674" y="3673470"/>
            <a:ext cx="5284312" cy="2617160"/>
            <a:chOff x="361018" y="3673470"/>
            <a:chExt cx="5284312" cy="2617160"/>
          </a:xfrm>
        </p:grpSpPr>
        <p:cxnSp>
          <p:nvCxnSpPr>
            <p:cNvPr id="7" name="Straight Arrow Connector 6">
              <a:extLst>
                <a:ext uri="{FF2B5EF4-FFF2-40B4-BE49-F238E27FC236}">
                  <a16:creationId xmlns:a16="http://schemas.microsoft.com/office/drawing/2014/main" id="{4B671A77-E485-F7C5-4FB0-5CAFB43BD91D}"/>
                </a:ext>
              </a:extLst>
            </p:cNvPr>
            <p:cNvCxnSpPr/>
            <p:nvPr/>
          </p:nvCxnSpPr>
          <p:spPr>
            <a:xfrm>
              <a:off x="830709" y="5858966"/>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C2C5429-6D56-8DD9-C2CA-CCE03628ADF7}"/>
                </a:ext>
              </a:extLst>
            </p:cNvPr>
            <p:cNvCxnSpPr>
              <a:cxnSpLocks/>
            </p:cNvCxnSpPr>
            <p:nvPr/>
          </p:nvCxnSpPr>
          <p:spPr>
            <a:xfrm flipV="1">
              <a:off x="840334" y="3914663"/>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2E16542-307D-A1EF-8170-D656EBF4550A}"/>
                </a:ext>
              </a:extLst>
            </p:cNvPr>
            <p:cNvSpPr txBox="1"/>
            <p:nvPr/>
          </p:nvSpPr>
          <p:spPr>
            <a:xfrm>
              <a:off x="2152184" y="5921298"/>
              <a:ext cx="1248937" cy="369332"/>
            </a:xfrm>
            <a:prstGeom prst="rect">
              <a:avLst/>
            </a:prstGeom>
            <a:noFill/>
          </p:spPr>
          <p:txBody>
            <a:bodyPr wrap="square" rtlCol="0">
              <a:spAutoFit/>
            </a:bodyPr>
            <a:lstStyle/>
            <a:p>
              <a:r>
                <a:rPr lang="en-US" dirty="0"/>
                <a:t>time</a:t>
              </a:r>
            </a:p>
          </p:txBody>
        </p:sp>
        <p:sp>
          <p:nvSpPr>
            <p:cNvPr id="12" name="TextBox 11">
              <a:extLst>
                <a:ext uri="{FF2B5EF4-FFF2-40B4-BE49-F238E27FC236}">
                  <a16:creationId xmlns:a16="http://schemas.microsoft.com/office/drawing/2014/main" id="{2CB614B4-D9C5-B4F4-A5DD-002834140AE1}"/>
                </a:ext>
              </a:extLst>
            </p:cNvPr>
            <p:cNvSpPr txBox="1"/>
            <p:nvPr/>
          </p:nvSpPr>
          <p:spPr>
            <a:xfrm rot="16200000">
              <a:off x="-715167" y="4749655"/>
              <a:ext cx="2521701" cy="369332"/>
            </a:xfrm>
            <a:prstGeom prst="rect">
              <a:avLst/>
            </a:prstGeom>
            <a:noFill/>
          </p:spPr>
          <p:txBody>
            <a:bodyPr wrap="square" rtlCol="0">
              <a:spAutoFit/>
            </a:bodyPr>
            <a:lstStyle/>
            <a:p>
              <a:pPr algn="ctr"/>
              <a:r>
                <a:rPr lang="en-US" dirty="0"/>
                <a:t>(relative) perplexity</a:t>
              </a:r>
            </a:p>
          </p:txBody>
        </p:sp>
        <p:sp>
          <p:nvSpPr>
            <p:cNvPr id="13" name="Explosion 1 12">
              <a:extLst>
                <a:ext uri="{FF2B5EF4-FFF2-40B4-BE49-F238E27FC236}">
                  <a16:creationId xmlns:a16="http://schemas.microsoft.com/office/drawing/2014/main" id="{B1774193-8DF1-6B0B-10B0-F8B2CFDD86B7}"/>
                </a:ext>
              </a:extLst>
            </p:cNvPr>
            <p:cNvSpPr/>
            <p:nvPr/>
          </p:nvSpPr>
          <p:spPr>
            <a:xfrm>
              <a:off x="3695999" y="5655024"/>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ccuracy">
              <a:extLst>
                <a:ext uri="{FF2B5EF4-FFF2-40B4-BE49-F238E27FC236}">
                  <a16:creationId xmlns:a16="http://schemas.microsoft.com/office/drawing/2014/main" id="{9A070790-1348-C1C9-94A4-DAC20676E8E4}"/>
                </a:ext>
              </a:extLst>
            </p:cNvPr>
            <p:cNvSpPr txBox="1"/>
            <p:nvPr/>
          </p:nvSpPr>
          <p:spPr>
            <a:xfrm>
              <a:off x="3438821" y="5337575"/>
              <a:ext cx="220650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17" name="Freeform 16">
              <a:extLst>
                <a:ext uri="{FF2B5EF4-FFF2-40B4-BE49-F238E27FC236}">
                  <a16:creationId xmlns:a16="http://schemas.microsoft.com/office/drawing/2014/main" id="{2353AD87-3C4F-E06C-6FC8-B849DE2A7788}"/>
                </a:ext>
              </a:extLst>
            </p:cNvPr>
            <p:cNvSpPr/>
            <p:nvPr/>
          </p:nvSpPr>
          <p:spPr>
            <a:xfrm>
              <a:off x="1014760" y="4270917"/>
              <a:ext cx="2899317" cy="1070517"/>
            </a:xfrm>
            <a:custGeom>
              <a:avLst/>
              <a:gdLst>
                <a:gd name="connsiteX0" fmla="*/ 2899317 w 2899317"/>
                <a:gd name="connsiteY0" fmla="*/ 1070517 h 1070517"/>
                <a:gd name="connsiteX1" fmla="*/ 1639229 w 2899317"/>
                <a:gd name="connsiteY1" fmla="*/ 959005 h 1070517"/>
                <a:gd name="connsiteX2" fmla="*/ 434898 w 2899317"/>
                <a:gd name="connsiteY2" fmla="*/ 423747 h 1070517"/>
                <a:gd name="connsiteX3" fmla="*/ 0 w 2899317"/>
                <a:gd name="connsiteY3" fmla="*/ 0 h 1070517"/>
                <a:gd name="connsiteX4" fmla="*/ 0 w 2899317"/>
                <a:gd name="connsiteY4" fmla="*/ 0 h 107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9317" h="1070517">
                  <a:moveTo>
                    <a:pt x="2899317" y="1070517"/>
                  </a:moveTo>
                  <a:cubicBezTo>
                    <a:pt x="2474641" y="1068658"/>
                    <a:pt x="2049965" y="1066800"/>
                    <a:pt x="1639229" y="959005"/>
                  </a:cubicBezTo>
                  <a:cubicBezTo>
                    <a:pt x="1228492" y="851210"/>
                    <a:pt x="708103" y="583581"/>
                    <a:pt x="434898" y="423747"/>
                  </a:cubicBezTo>
                  <a:cubicBezTo>
                    <a:pt x="161693" y="263913"/>
                    <a:pt x="0" y="0"/>
                    <a:pt x="0" y="0"/>
                  </a:cubicBezTo>
                  <a:lnTo>
                    <a:pt x="0" y="0"/>
                  </a:ln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0873B28-79EA-544C-970F-794788D399AE}"/>
              </a:ext>
            </a:extLst>
          </p:cNvPr>
          <p:cNvGrpSpPr/>
          <p:nvPr/>
        </p:nvGrpSpPr>
        <p:grpSpPr>
          <a:xfrm>
            <a:off x="6956008" y="3684621"/>
            <a:ext cx="5270024" cy="2617160"/>
            <a:chOff x="6956008" y="3684621"/>
            <a:chExt cx="5270024" cy="2617160"/>
          </a:xfrm>
        </p:grpSpPr>
        <p:sp>
          <p:nvSpPr>
            <p:cNvPr id="23" name="TextBox 22">
              <a:extLst>
                <a:ext uri="{FF2B5EF4-FFF2-40B4-BE49-F238E27FC236}">
                  <a16:creationId xmlns:a16="http://schemas.microsoft.com/office/drawing/2014/main" id="{BB27A972-C501-D93D-1560-C869025CB645}"/>
                </a:ext>
              </a:extLst>
            </p:cNvPr>
            <p:cNvSpPr txBox="1"/>
            <p:nvPr/>
          </p:nvSpPr>
          <p:spPr>
            <a:xfrm rot="16200000">
              <a:off x="5879823" y="4760806"/>
              <a:ext cx="2521701" cy="369332"/>
            </a:xfrm>
            <a:prstGeom prst="rect">
              <a:avLst/>
            </a:prstGeom>
            <a:noFill/>
          </p:spPr>
          <p:txBody>
            <a:bodyPr wrap="square" rtlCol="0">
              <a:spAutoFit/>
            </a:bodyPr>
            <a:lstStyle/>
            <a:p>
              <a:pPr algn="ctr"/>
              <a:r>
                <a:rPr lang="en-US" dirty="0"/>
                <a:t>(relative) perplexity</a:t>
              </a:r>
            </a:p>
          </p:txBody>
        </p:sp>
        <p:grpSp>
          <p:nvGrpSpPr>
            <p:cNvPr id="46" name="Group 45">
              <a:extLst>
                <a:ext uri="{FF2B5EF4-FFF2-40B4-BE49-F238E27FC236}">
                  <a16:creationId xmlns:a16="http://schemas.microsoft.com/office/drawing/2014/main" id="{1EE72C14-6EC4-F429-EA9F-E117E048B569}"/>
                </a:ext>
              </a:extLst>
            </p:cNvPr>
            <p:cNvGrpSpPr/>
            <p:nvPr/>
          </p:nvGrpSpPr>
          <p:grpSpPr>
            <a:xfrm>
              <a:off x="7425699" y="3925814"/>
              <a:ext cx="4800333" cy="2375967"/>
              <a:chOff x="7425699" y="3925814"/>
              <a:chExt cx="4800333" cy="2375967"/>
            </a:xfrm>
          </p:grpSpPr>
          <p:cxnSp>
            <p:nvCxnSpPr>
              <p:cNvPr id="20" name="Straight Arrow Connector 19">
                <a:extLst>
                  <a:ext uri="{FF2B5EF4-FFF2-40B4-BE49-F238E27FC236}">
                    <a16:creationId xmlns:a16="http://schemas.microsoft.com/office/drawing/2014/main" id="{9F649780-8CCB-350A-4EB5-E9D27BAB02E0}"/>
                  </a:ext>
                </a:extLst>
              </p:cNvPr>
              <p:cNvCxnSpPr/>
              <p:nvPr/>
            </p:nvCxnSpPr>
            <p:spPr>
              <a:xfrm>
                <a:off x="7425699" y="5870117"/>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809C618-BD19-5F07-A413-EF1A8D7EA9BD}"/>
                  </a:ext>
                </a:extLst>
              </p:cNvPr>
              <p:cNvCxnSpPr>
                <a:cxnSpLocks/>
              </p:cNvCxnSpPr>
              <p:nvPr/>
            </p:nvCxnSpPr>
            <p:spPr>
              <a:xfrm flipV="1">
                <a:off x="7435324" y="3925814"/>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55AD256-045F-9F82-6F11-AAF00A1095CD}"/>
                  </a:ext>
                </a:extLst>
              </p:cNvPr>
              <p:cNvSpPr txBox="1"/>
              <p:nvPr/>
            </p:nvSpPr>
            <p:spPr>
              <a:xfrm>
                <a:off x="8747174" y="5932449"/>
                <a:ext cx="1248937" cy="369332"/>
              </a:xfrm>
              <a:prstGeom prst="rect">
                <a:avLst/>
              </a:prstGeom>
              <a:noFill/>
            </p:spPr>
            <p:txBody>
              <a:bodyPr wrap="square" rtlCol="0">
                <a:spAutoFit/>
              </a:bodyPr>
              <a:lstStyle/>
              <a:p>
                <a:r>
                  <a:rPr lang="en-US" dirty="0"/>
                  <a:t>time</a:t>
                </a:r>
              </a:p>
            </p:txBody>
          </p:sp>
          <p:sp>
            <p:nvSpPr>
              <p:cNvPr id="24" name="Explosion 1 23">
                <a:extLst>
                  <a:ext uri="{FF2B5EF4-FFF2-40B4-BE49-F238E27FC236}">
                    <a16:creationId xmlns:a16="http://schemas.microsoft.com/office/drawing/2014/main" id="{5CFA94BB-30DC-1A03-55D9-29C893C8431A}"/>
                  </a:ext>
                </a:extLst>
              </p:cNvPr>
              <p:cNvSpPr/>
              <p:nvPr/>
            </p:nvSpPr>
            <p:spPr>
              <a:xfrm>
                <a:off x="10290989" y="5666175"/>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ccuracy">
                <a:extLst>
                  <a:ext uri="{FF2B5EF4-FFF2-40B4-BE49-F238E27FC236}">
                    <a16:creationId xmlns:a16="http://schemas.microsoft.com/office/drawing/2014/main" id="{499ABAA1-34E1-B5A2-22FD-988C9C16A0DD}"/>
                  </a:ext>
                </a:extLst>
              </p:cNvPr>
              <p:cNvSpPr txBox="1"/>
              <p:nvPr/>
            </p:nvSpPr>
            <p:spPr>
              <a:xfrm>
                <a:off x="10019523" y="5348726"/>
                <a:ext cx="220650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28" name="Freeform 27">
                <a:extLst>
                  <a:ext uri="{FF2B5EF4-FFF2-40B4-BE49-F238E27FC236}">
                    <a16:creationId xmlns:a16="http://schemas.microsoft.com/office/drawing/2014/main" id="{3DB0EFD1-BDBB-4DE5-D82B-AD73C3C47E04}"/>
                  </a:ext>
                </a:extLst>
              </p:cNvPr>
              <p:cNvSpPr/>
              <p:nvPr/>
            </p:nvSpPr>
            <p:spPr>
              <a:xfrm>
                <a:off x="7559620" y="4687526"/>
                <a:ext cx="2899317" cy="257946"/>
              </a:xfrm>
              <a:custGeom>
                <a:avLst/>
                <a:gdLst>
                  <a:gd name="connsiteX0" fmla="*/ 2899317 w 2899317"/>
                  <a:gd name="connsiteY0" fmla="*/ 146380 h 257946"/>
                  <a:gd name="connsiteX1" fmla="*/ 2486722 w 2899317"/>
                  <a:gd name="connsiteY1" fmla="*/ 1414 h 257946"/>
                  <a:gd name="connsiteX2" fmla="*/ 2051824 w 2899317"/>
                  <a:gd name="connsiteY2" fmla="*/ 224438 h 257946"/>
                  <a:gd name="connsiteX3" fmla="*/ 1550019 w 2899317"/>
                  <a:gd name="connsiteY3" fmla="*/ 68321 h 257946"/>
                  <a:gd name="connsiteX4" fmla="*/ 1137424 w 2899317"/>
                  <a:gd name="connsiteY4" fmla="*/ 257892 h 257946"/>
                  <a:gd name="connsiteX5" fmla="*/ 713678 w 2899317"/>
                  <a:gd name="connsiteY5" fmla="*/ 46019 h 257946"/>
                  <a:gd name="connsiteX6" fmla="*/ 301083 w 2899317"/>
                  <a:gd name="connsiteY6" fmla="*/ 257892 h 257946"/>
                  <a:gd name="connsiteX7" fmla="*/ 0 w 2899317"/>
                  <a:gd name="connsiteY7" fmla="*/ 46019 h 25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9317" h="257946">
                    <a:moveTo>
                      <a:pt x="2899317" y="146380"/>
                    </a:moveTo>
                    <a:cubicBezTo>
                      <a:pt x="2763644" y="67392"/>
                      <a:pt x="2627971" y="-11596"/>
                      <a:pt x="2486722" y="1414"/>
                    </a:cubicBezTo>
                    <a:cubicBezTo>
                      <a:pt x="2345473" y="14424"/>
                      <a:pt x="2207941" y="213287"/>
                      <a:pt x="2051824" y="224438"/>
                    </a:cubicBezTo>
                    <a:cubicBezTo>
                      <a:pt x="1895707" y="235589"/>
                      <a:pt x="1702419" y="62745"/>
                      <a:pt x="1550019" y="68321"/>
                    </a:cubicBezTo>
                    <a:cubicBezTo>
                      <a:pt x="1397619" y="73897"/>
                      <a:pt x="1276814" y="261609"/>
                      <a:pt x="1137424" y="257892"/>
                    </a:cubicBezTo>
                    <a:cubicBezTo>
                      <a:pt x="998034" y="254175"/>
                      <a:pt x="853068" y="46019"/>
                      <a:pt x="713678" y="46019"/>
                    </a:cubicBezTo>
                    <a:cubicBezTo>
                      <a:pt x="574288" y="46019"/>
                      <a:pt x="420029" y="257892"/>
                      <a:pt x="301083" y="257892"/>
                    </a:cubicBezTo>
                    <a:cubicBezTo>
                      <a:pt x="182137" y="257892"/>
                      <a:pt x="91068" y="151955"/>
                      <a:pt x="0" y="46019"/>
                    </a:cubicBez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2ABBB421-651B-7C43-160E-D7861715BAFA}"/>
              </a:ext>
            </a:extLst>
          </p:cNvPr>
          <p:cNvGrpSpPr/>
          <p:nvPr/>
        </p:nvGrpSpPr>
        <p:grpSpPr>
          <a:xfrm>
            <a:off x="966674" y="1380094"/>
            <a:ext cx="5284312" cy="2617160"/>
            <a:chOff x="361018" y="3673470"/>
            <a:chExt cx="5284312" cy="2617160"/>
          </a:xfrm>
        </p:grpSpPr>
        <p:cxnSp>
          <p:nvCxnSpPr>
            <p:cNvPr id="30" name="Straight Arrow Connector 29">
              <a:extLst>
                <a:ext uri="{FF2B5EF4-FFF2-40B4-BE49-F238E27FC236}">
                  <a16:creationId xmlns:a16="http://schemas.microsoft.com/office/drawing/2014/main" id="{3FF21D5E-0DE8-41E1-34E3-DDD5B4DCAE94}"/>
                </a:ext>
              </a:extLst>
            </p:cNvPr>
            <p:cNvCxnSpPr/>
            <p:nvPr/>
          </p:nvCxnSpPr>
          <p:spPr>
            <a:xfrm>
              <a:off x="830709" y="5858966"/>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B92EDEB-FFA7-EEFA-028C-4DD7CE0B30F2}"/>
                </a:ext>
              </a:extLst>
            </p:cNvPr>
            <p:cNvCxnSpPr>
              <a:cxnSpLocks/>
            </p:cNvCxnSpPr>
            <p:nvPr/>
          </p:nvCxnSpPr>
          <p:spPr>
            <a:xfrm flipV="1">
              <a:off x="840334" y="3914663"/>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2CFF349-9AE6-DA92-CB13-D76BB7004F5B}"/>
                </a:ext>
              </a:extLst>
            </p:cNvPr>
            <p:cNvSpPr txBox="1"/>
            <p:nvPr/>
          </p:nvSpPr>
          <p:spPr>
            <a:xfrm>
              <a:off x="2152184" y="5921298"/>
              <a:ext cx="1248937" cy="369332"/>
            </a:xfrm>
            <a:prstGeom prst="rect">
              <a:avLst/>
            </a:prstGeom>
            <a:noFill/>
          </p:spPr>
          <p:txBody>
            <a:bodyPr wrap="square" rtlCol="0">
              <a:spAutoFit/>
            </a:bodyPr>
            <a:lstStyle/>
            <a:p>
              <a:r>
                <a:rPr lang="en-US" dirty="0"/>
                <a:t>time</a:t>
              </a:r>
            </a:p>
          </p:txBody>
        </p:sp>
        <p:sp>
          <p:nvSpPr>
            <p:cNvPr id="33" name="TextBox 32">
              <a:extLst>
                <a:ext uri="{FF2B5EF4-FFF2-40B4-BE49-F238E27FC236}">
                  <a16:creationId xmlns:a16="http://schemas.microsoft.com/office/drawing/2014/main" id="{479B8AEB-D606-45DE-5964-3525C46FEE2D}"/>
                </a:ext>
              </a:extLst>
            </p:cNvPr>
            <p:cNvSpPr txBox="1"/>
            <p:nvPr/>
          </p:nvSpPr>
          <p:spPr>
            <a:xfrm rot="16200000">
              <a:off x="-715167" y="4749655"/>
              <a:ext cx="2521701" cy="369332"/>
            </a:xfrm>
            <a:prstGeom prst="rect">
              <a:avLst/>
            </a:prstGeom>
            <a:noFill/>
          </p:spPr>
          <p:txBody>
            <a:bodyPr wrap="square" rtlCol="0">
              <a:spAutoFit/>
            </a:bodyPr>
            <a:lstStyle/>
            <a:p>
              <a:pPr algn="ctr"/>
              <a:r>
                <a:rPr lang="en-US" dirty="0"/>
                <a:t>(relative) perplexity</a:t>
              </a:r>
            </a:p>
          </p:txBody>
        </p:sp>
        <p:sp>
          <p:nvSpPr>
            <p:cNvPr id="34" name="Explosion 1 33">
              <a:extLst>
                <a:ext uri="{FF2B5EF4-FFF2-40B4-BE49-F238E27FC236}">
                  <a16:creationId xmlns:a16="http://schemas.microsoft.com/office/drawing/2014/main" id="{2655D385-1B03-2188-BD61-43553086494C}"/>
                </a:ext>
              </a:extLst>
            </p:cNvPr>
            <p:cNvSpPr/>
            <p:nvPr/>
          </p:nvSpPr>
          <p:spPr>
            <a:xfrm>
              <a:off x="3695999" y="5655024"/>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ccuracy">
              <a:extLst>
                <a:ext uri="{FF2B5EF4-FFF2-40B4-BE49-F238E27FC236}">
                  <a16:creationId xmlns:a16="http://schemas.microsoft.com/office/drawing/2014/main" id="{9EF1ECED-5599-4433-DCAC-A2B7F9E326E5}"/>
                </a:ext>
              </a:extLst>
            </p:cNvPr>
            <p:cNvSpPr txBox="1"/>
            <p:nvPr/>
          </p:nvSpPr>
          <p:spPr>
            <a:xfrm>
              <a:off x="3438821" y="5337575"/>
              <a:ext cx="220650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36" name="Freeform 35">
              <a:extLst>
                <a:ext uri="{FF2B5EF4-FFF2-40B4-BE49-F238E27FC236}">
                  <a16:creationId xmlns:a16="http://schemas.microsoft.com/office/drawing/2014/main" id="{07A32454-DFB4-AE74-7AF1-BF010F0968F0}"/>
                </a:ext>
              </a:extLst>
            </p:cNvPr>
            <p:cNvSpPr/>
            <p:nvPr/>
          </p:nvSpPr>
          <p:spPr>
            <a:xfrm rot="19184851">
              <a:off x="1014760" y="4270917"/>
              <a:ext cx="2899317" cy="1070517"/>
            </a:xfrm>
            <a:custGeom>
              <a:avLst/>
              <a:gdLst>
                <a:gd name="connsiteX0" fmla="*/ 2899317 w 2899317"/>
                <a:gd name="connsiteY0" fmla="*/ 1070517 h 1070517"/>
                <a:gd name="connsiteX1" fmla="*/ 1639229 w 2899317"/>
                <a:gd name="connsiteY1" fmla="*/ 959005 h 1070517"/>
                <a:gd name="connsiteX2" fmla="*/ 434898 w 2899317"/>
                <a:gd name="connsiteY2" fmla="*/ 423747 h 1070517"/>
                <a:gd name="connsiteX3" fmla="*/ 0 w 2899317"/>
                <a:gd name="connsiteY3" fmla="*/ 0 h 1070517"/>
                <a:gd name="connsiteX4" fmla="*/ 0 w 2899317"/>
                <a:gd name="connsiteY4" fmla="*/ 0 h 107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9317" h="1070517">
                  <a:moveTo>
                    <a:pt x="2899317" y="1070517"/>
                  </a:moveTo>
                  <a:cubicBezTo>
                    <a:pt x="2474641" y="1068658"/>
                    <a:pt x="2049965" y="1066800"/>
                    <a:pt x="1639229" y="959005"/>
                  </a:cubicBezTo>
                  <a:cubicBezTo>
                    <a:pt x="1228492" y="851210"/>
                    <a:pt x="708103" y="583581"/>
                    <a:pt x="434898" y="423747"/>
                  </a:cubicBezTo>
                  <a:cubicBezTo>
                    <a:pt x="161693" y="263913"/>
                    <a:pt x="0" y="0"/>
                    <a:pt x="0" y="0"/>
                  </a:cubicBezTo>
                  <a:lnTo>
                    <a:pt x="0" y="0"/>
                  </a:ln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94B51450-031D-7D0C-C315-4C6ED4786EDE}"/>
              </a:ext>
            </a:extLst>
          </p:cNvPr>
          <p:cNvGrpSpPr/>
          <p:nvPr/>
        </p:nvGrpSpPr>
        <p:grpSpPr>
          <a:xfrm>
            <a:off x="6951244" y="1393849"/>
            <a:ext cx="5270024" cy="2617160"/>
            <a:chOff x="6951244" y="1393849"/>
            <a:chExt cx="5270024" cy="2617160"/>
          </a:xfrm>
        </p:grpSpPr>
        <p:cxnSp>
          <p:nvCxnSpPr>
            <p:cNvPr id="38" name="Straight Arrow Connector 37">
              <a:extLst>
                <a:ext uri="{FF2B5EF4-FFF2-40B4-BE49-F238E27FC236}">
                  <a16:creationId xmlns:a16="http://schemas.microsoft.com/office/drawing/2014/main" id="{BA350D52-5477-9346-93F8-378EEC4E9263}"/>
                </a:ext>
              </a:extLst>
            </p:cNvPr>
            <p:cNvCxnSpPr/>
            <p:nvPr/>
          </p:nvCxnSpPr>
          <p:spPr>
            <a:xfrm>
              <a:off x="7420935" y="3579345"/>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6C8BBC2-8AE8-F1E7-78CB-D064F5E8E9F3}"/>
                </a:ext>
              </a:extLst>
            </p:cNvPr>
            <p:cNvCxnSpPr>
              <a:cxnSpLocks/>
            </p:cNvCxnSpPr>
            <p:nvPr/>
          </p:nvCxnSpPr>
          <p:spPr>
            <a:xfrm flipV="1">
              <a:off x="7430560" y="1635042"/>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4FF5CA85-8332-D92F-5726-5A3E81525D34}"/>
                </a:ext>
              </a:extLst>
            </p:cNvPr>
            <p:cNvSpPr txBox="1"/>
            <p:nvPr/>
          </p:nvSpPr>
          <p:spPr>
            <a:xfrm>
              <a:off x="8742410" y="3641677"/>
              <a:ext cx="1248937" cy="369332"/>
            </a:xfrm>
            <a:prstGeom prst="rect">
              <a:avLst/>
            </a:prstGeom>
            <a:noFill/>
          </p:spPr>
          <p:txBody>
            <a:bodyPr wrap="square" rtlCol="0">
              <a:spAutoFit/>
            </a:bodyPr>
            <a:lstStyle/>
            <a:p>
              <a:r>
                <a:rPr lang="en-US" dirty="0"/>
                <a:t>time</a:t>
              </a:r>
            </a:p>
          </p:txBody>
        </p:sp>
        <p:sp>
          <p:nvSpPr>
            <p:cNvPr id="41" name="TextBox 40">
              <a:extLst>
                <a:ext uri="{FF2B5EF4-FFF2-40B4-BE49-F238E27FC236}">
                  <a16:creationId xmlns:a16="http://schemas.microsoft.com/office/drawing/2014/main" id="{1A666360-5BF8-F8E5-F1E4-730B6585D2DA}"/>
                </a:ext>
              </a:extLst>
            </p:cNvPr>
            <p:cNvSpPr txBox="1"/>
            <p:nvPr/>
          </p:nvSpPr>
          <p:spPr>
            <a:xfrm rot="16200000">
              <a:off x="5875059" y="2470034"/>
              <a:ext cx="2521701" cy="369332"/>
            </a:xfrm>
            <a:prstGeom prst="rect">
              <a:avLst/>
            </a:prstGeom>
            <a:noFill/>
          </p:spPr>
          <p:txBody>
            <a:bodyPr wrap="square" rtlCol="0">
              <a:spAutoFit/>
            </a:bodyPr>
            <a:lstStyle/>
            <a:p>
              <a:pPr algn="ctr"/>
              <a:r>
                <a:rPr lang="en-US" dirty="0"/>
                <a:t>(relative) perplexity</a:t>
              </a:r>
            </a:p>
          </p:txBody>
        </p:sp>
        <p:sp>
          <p:nvSpPr>
            <p:cNvPr id="42" name="Explosion 1 41">
              <a:extLst>
                <a:ext uri="{FF2B5EF4-FFF2-40B4-BE49-F238E27FC236}">
                  <a16:creationId xmlns:a16="http://schemas.microsoft.com/office/drawing/2014/main" id="{D5BD5F7D-BA78-7164-8622-C8DF7BBDBD58}"/>
                </a:ext>
              </a:extLst>
            </p:cNvPr>
            <p:cNvSpPr/>
            <p:nvPr/>
          </p:nvSpPr>
          <p:spPr>
            <a:xfrm>
              <a:off x="10286225" y="3375403"/>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ccuracy">
              <a:extLst>
                <a:ext uri="{FF2B5EF4-FFF2-40B4-BE49-F238E27FC236}">
                  <a16:creationId xmlns:a16="http://schemas.microsoft.com/office/drawing/2014/main" id="{57CB3CAB-27B5-A4E1-6399-123074A55D67}"/>
                </a:ext>
              </a:extLst>
            </p:cNvPr>
            <p:cNvSpPr txBox="1"/>
            <p:nvPr/>
          </p:nvSpPr>
          <p:spPr>
            <a:xfrm>
              <a:off x="10014759" y="3057954"/>
              <a:ext cx="220650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45" name="Freeform 44">
              <a:extLst>
                <a:ext uri="{FF2B5EF4-FFF2-40B4-BE49-F238E27FC236}">
                  <a16:creationId xmlns:a16="http://schemas.microsoft.com/office/drawing/2014/main" id="{7A71A212-B6E7-4B6A-6DC2-02C854A7A9F9}"/>
                </a:ext>
              </a:extLst>
            </p:cNvPr>
            <p:cNvSpPr/>
            <p:nvPr/>
          </p:nvSpPr>
          <p:spPr>
            <a:xfrm>
              <a:off x="7558088" y="2000250"/>
              <a:ext cx="2828925" cy="1221759"/>
            </a:xfrm>
            <a:custGeom>
              <a:avLst/>
              <a:gdLst>
                <a:gd name="connsiteX0" fmla="*/ 2828925 w 2828925"/>
                <a:gd name="connsiteY0" fmla="*/ 657225 h 1221759"/>
                <a:gd name="connsiteX1" fmla="*/ 1514475 w 2828925"/>
                <a:gd name="connsiteY1" fmla="*/ 1200150 h 1221759"/>
                <a:gd name="connsiteX2" fmla="*/ 0 w 2828925"/>
                <a:gd name="connsiteY2" fmla="*/ 0 h 1221759"/>
              </a:gdLst>
              <a:ahLst/>
              <a:cxnLst>
                <a:cxn ang="0">
                  <a:pos x="connsiteX0" y="connsiteY0"/>
                </a:cxn>
                <a:cxn ang="0">
                  <a:pos x="connsiteX1" y="connsiteY1"/>
                </a:cxn>
                <a:cxn ang="0">
                  <a:pos x="connsiteX2" y="connsiteY2"/>
                </a:cxn>
              </a:cxnLst>
              <a:rect l="l" t="t" r="r" b="b"/>
              <a:pathLst>
                <a:path w="2828925" h="1221759">
                  <a:moveTo>
                    <a:pt x="2828925" y="657225"/>
                  </a:moveTo>
                  <a:cubicBezTo>
                    <a:pt x="2407443" y="983456"/>
                    <a:pt x="1985962" y="1309688"/>
                    <a:pt x="1514475" y="1200150"/>
                  </a:cubicBezTo>
                  <a:cubicBezTo>
                    <a:pt x="1042987" y="1090613"/>
                    <a:pt x="521493" y="545306"/>
                    <a:pt x="0" y="0"/>
                  </a:cubicBez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6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A6392-FB9F-5BC0-2101-88703CE97DC4}"/>
              </a:ext>
            </a:extLst>
          </p:cNvPr>
          <p:cNvSpPr txBox="1"/>
          <p:nvPr/>
        </p:nvSpPr>
        <p:spPr>
          <a:xfrm>
            <a:off x="957627" y="2243494"/>
            <a:ext cx="10404640" cy="3539430"/>
          </a:xfrm>
          <a:prstGeom prst="rect">
            <a:avLst/>
          </a:prstGeom>
          <a:noFill/>
        </p:spPr>
        <p:txBody>
          <a:bodyPr wrap="square" rtlCol="0">
            <a:spAutoFit/>
          </a:bodyPr>
          <a:lstStyle/>
          <a:p>
            <a:r>
              <a:rPr lang="en-US" sz="3200" b="1" dirty="0" err="1"/>
              <a:t>RedPajamas</a:t>
            </a:r>
            <a:r>
              <a:rPr lang="en-US" sz="3200" b="1" dirty="0"/>
              <a:t> </a:t>
            </a:r>
            <a:r>
              <a:rPr lang="en-US" sz="3200" dirty="0"/>
              <a:t>(Together Computer)</a:t>
            </a:r>
          </a:p>
          <a:p>
            <a:endParaRPr lang="en-US" sz="3200" b="1" dirty="0"/>
          </a:p>
          <a:p>
            <a:r>
              <a:rPr lang="en-US" sz="3200" i="1" dirty="0"/>
              <a:t>“We use the Wikipedia dataset available on </a:t>
            </a:r>
            <a:r>
              <a:rPr lang="en-US" sz="3200" i="1" dirty="0" err="1"/>
              <a:t>Huggingface</a:t>
            </a:r>
            <a:r>
              <a:rPr lang="en-US" sz="3200" i="1" dirty="0"/>
              <a:t>, which is based on the Wikipedia dump from </a:t>
            </a:r>
            <a:r>
              <a:rPr lang="en-US" sz="3200" i="1" dirty="0">
                <a:highlight>
                  <a:srgbClr val="00FF00"/>
                </a:highlight>
              </a:rPr>
              <a:t>2023-03-20</a:t>
            </a:r>
            <a:r>
              <a:rPr lang="en-US" sz="3200" i="1" dirty="0"/>
              <a:t> and contains text in 20 different languages. The dataset comes in preprocessed format, so that hyperlinks, comments and other formatting boilerplate has been removed.”</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PPL of </a:t>
            </a:r>
            <a:r>
              <a:rPr lang="en-US" dirty="0" err="1"/>
              <a:t>RedPejamas</a:t>
            </a:r>
            <a:r>
              <a:rPr lang="en-US" dirty="0"/>
              <a:t> over time</a:t>
            </a:r>
          </a:p>
        </p:txBody>
      </p:sp>
      <p:sp>
        <p:nvSpPr>
          <p:cNvPr id="4" name="TextBox 3">
            <a:extLst>
              <a:ext uri="{FF2B5EF4-FFF2-40B4-BE49-F238E27FC236}">
                <a16:creationId xmlns:a16="http://schemas.microsoft.com/office/drawing/2014/main" id="{FFDBDE10-3532-AAFB-53B3-1A3F3B97E852}"/>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5" name="Slide Number Placeholder 4">
            <a:extLst>
              <a:ext uri="{FF2B5EF4-FFF2-40B4-BE49-F238E27FC236}">
                <a16:creationId xmlns:a16="http://schemas.microsoft.com/office/drawing/2014/main" id="{B2A25E3F-6750-357A-AD59-57BCE6B97525}"/>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a:p>
        </p:txBody>
      </p:sp>
    </p:spTree>
    <p:extLst>
      <p:ext uri="{BB962C8B-B14F-4D97-AF65-F5344CB8AC3E}">
        <p14:creationId xmlns:p14="http://schemas.microsoft.com/office/powerpoint/2010/main" val="284862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53FA-4BA9-E9E4-551E-DBD6C00BD4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65B89BC-2CEB-F1C9-C394-689E90E5353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B03D44-F252-9367-3544-A3FD33BDED4C}"/>
              </a:ext>
            </a:extLst>
          </p:cNvPr>
          <p:cNvPicPr>
            <a:picLocks noChangeAspect="1"/>
          </p:cNvPicPr>
          <p:nvPr/>
        </p:nvPicPr>
        <p:blipFill>
          <a:blip r:embed="rId3"/>
          <a:stretch>
            <a:fillRect/>
          </a:stretch>
        </p:blipFill>
        <p:spPr>
          <a:xfrm>
            <a:off x="1039612" y="767607"/>
            <a:ext cx="10112775" cy="5409356"/>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59166152-7051-C81C-9C97-A7315EE526AD}"/>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a:p>
        </p:txBody>
      </p:sp>
    </p:spTree>
    <p:extLst>
      <p:ext uri="{BB962C8B-B14F-4D97-AF65-F5344CB8AC3E}">
        <p14:creationId xmlns:p14="http://schemas.microsoft.com/office/powerpoint/2010/main" val="256421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349E-F93B-0307-96CC-D96C1DEBF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61A4D-7496-89F5-A487-58F1F8CB54D3}"/>
              </a:ext>
            </a:extLst>
          </p:cNvPr>
          <p:cNvSpPr>
            <a:spLocks noGrp="1"/>
          </p:cNvSpPr>
          <p:nvPr>
            <p:ph type="title"/>
          </p:nvPr>
        </p:nvSpPr>
        <p:spPr/>
        <p:txBody>
          <a:bodyPr/>
          <a:lstStyle/>
          <a:p>
            <a:r>
              <a:rPr lang="en-US" dirty="0"/>
              <a:t>PPL of </a:t>
            </a:r>
            <a:r>
              <a:rPr lang="en-US" dirty="0" err="1"/>
              <a:t>RedPejamas</a:t>
            </a:r>
            <a:r>
              <a:rPr lang="en-US" dirty="0"/>
              <a:t> over time</a:t>
            </a:r>
          </a:p>
        </p:txBody>
      </p:sp>
      <p:pic>
        <p:nvPicPr>
          <p:cNvPr id="5" name="Picture 4">
            <a:extLst>
              <a:ext uri="{FF2B5EF4-FFF2-40B4-BE49-F238E27FC236}">
                <a16:creationId xmlns:a16="http://schemas.microsoft.com/office/drawing/2014/main" id="{2417C42E-B36F-6B60-7A34-69D3ED084895}"/>
              </a:ext>
            </a:extLst>
          </p:cNvPr>
          <p:cNvPicPr>
            <a:picLocks noChangeAspect="1"/>
          </p:cNvPicPr>
          <p:nvPr/>
        </p:nvPicPr>
        <p:blipFill>
          <a:blip r:embed="rId3"/>
          <a:stretch>
            <a:fillRect/>
          </a:stretch>
        </p:blipFill>
        <p:spPr>
          <a:xfrm>
            <a:off x="1360831" y="1937151"/>
            <a:ext cx="9531061" cy="3674813"/>
          </a:xfrm>
          <a:prstGeom prst="rect">
            <a:avLst/>
          </a:prstGeom>
        </p:spPr>
      </p:pic>
      <p:sp>
        <p:nvSpPr>
          <p:cNvPr id="11" name="Explosion 1 10">
            <a:extLst>
              <a:ext uri="{FF2B5EF4-FFF2-40B4-BE49-F238E27FC236}">
                <a16:creationId xmlns:a16="http://schemas.microsoft.com/office/drawing/2014/main" id="{1382E27A-D378-AC4E-6970-6F8DB0CECF55}"/>
              </a:ext>
            </a:extLst>
          </p:cNvPr>
          <p:cNvSpPr/>
          <p:nvPr/>
        </p:nvSpPr>
        <p:spPr>
          <a:xfrm>
            <a:off x="10391761" y="1752169"/>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curacy">
            <a:extLst>
              <a:ext uri="{FF2B5EF4-FFF2-40B4-BE49-F238E27FC236}">
                <a16:creationId xmlns:a16="http://schemas.microsoft.com/office/drawing/2014/main" id="{004116E1-D99E-9584-AFE1-C155FC5D5E66}"/>
              </a:ext>
            </a:extLst>
          </p:cNvPr>
          <p:cNvSpPr txBox="1"/>
          <p:nvPr/>
        </p:nvSpPr>
        <p:spPr>
          <a:xfrm>
            <a:off x="9762076" y="1385888"/>
            <a:ext cx="162384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sp>
        <p:nvSpPr>
          <p:cNvPr id="3" name="TextBox 2">
            <a:extLst>
              <a:ext uri="{FF2B5EF4-FFF2-40B4-BE49-F238E27FC236}">
                <a16:creationId xmlns:a16="http://schemas.microsoft.com/office/drawing/2014/main" id="{A8B5405E-AE32-DF6C-DBC4-78A522B9A349}"/>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4A9870A7-6F74-31C6-25A9-05F7BAACDB11}"/>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a:p>
        </p:txBody>
      </p:sp>
      <p:sp>
        <p:nvSpPr>
          <p:cNvPr id="6" name="Rectangle 5">
            <a:extLst>
              <a:ext uri="{FF2B5EF4-FFF2-40B4-BE49-F238E27FC236}">
                <a16:creationId xmlns:a16="http://schemas.microsoft.com/office/drawing/2014/main" id="{5EFFC8B3-1933-D968-25A6-B6479F3616EB}"/>
              </a:ext>
            </a:extLst>
          </p:cNvPr>
          <p:cNvSpPr/>
          <p:nvPr/>
        </p:nvSpPr>
        <p:spPr>
          <a:xfrm>
            <a:off x="5754029" y="2018370"/>
            <a:ext cx="490654" cy="2732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42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9D9B-D379-0EBC-E0E2-151CFF871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33CAE-5BFE-F7F5-F561-B04B1B9BD0E0}"/>
              </a:ext>
            </a:extLst>
          </p:cNvPr>
          <p:cNvSpPr>
            <a:spLocks noGrp="1"/>
          </p:cNvSpPr>
          <p:nvPr>
            <p:ph type="title"/>
          </p:nvPr>
        </p:nvSpPr>
        <p:spPr/>
        <p:txBody>
          <a:bodyPr/>
          <a:lstStyle/>
          <a:p>
            <a:r>
              <a:rPr lang="en-US" dirty="0"/>
              <a:t>“Effective Cutoff” </a:t>
            </a:r>
          </a:p>
        </p:txBody>
      </p:sp>
      <p:pic>
        <p:nvPicPr>
          <p:cNvPr id="5" name="Picture 4">
            <a:extLst>
              <a:ext uri="{FF2B5EF4-FFF2-40B4-BE49-F238E27FC236}">
                <a16:creationId xmlns:a16="http://schemas.microsoft.com/office/drawing/2014/main" id="{6CB5BB15-FC16-F18F-DD8B-F0BCA9F7FA1B}"/>
              </a:ext>
            </a:extLst>
          </p:cNvPr>
          <p:cNvPicPr>
            <a:picLocks noChangeAspect="1"/>
          </p:cNvPicPr>
          <p:nvPr/>
        </p:nvPicPr>
        <p:blipFill>
          <a:blip r:embed="rId3"/>
          <a:stretch>
            <a:fillRect/>
          </a:stretch>
        </p:blipFill>
        <p:spPr>
          <a:xfrm>
            <a:off x="2189821" y="1430369"/>
            <a:ext cx="7850457" cy="3026836"/>
          </a:xfrm>
          <a:prstGeom prst="rect">
            <a:avLst/>
          </a:prstGeom>
        </p:spPr>
      </p:pic>
      <p:sp>
        <p:nvSpPr>
          <p:cNvPr id="3" name="TextBox 2">
            <a:extLst>
              <a:ext uri="{FF2B5EF4-FFF2-40B4-BE49-F238E27FC236}">
                <a16:creationId xmlns:a16="http://schemas.microsoft.com/office/drawing/2014/main" id="{48CCB0D8-418A-82D0-BACA-3B0CD692BFD3}"/>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97855420-E6BA-6E13-5ED5-504721C0F3F9}"/>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a:p>
        </p:txBody>
      </p:sp>
      <p:sp>
        <p:nvSpPr>
          <p:cNvPr id="7" name="Rectangle: Rounded Corners 9">
            <a:extLst>
              <a:ext uri="{FF2B5EF4-FFF2-40B4-BE49-F238E27FC236}">
                <a16:creationId xmlns:a16="http://schemas.microsoft.com/office/drawing/2014/main" id="{81436150-FC3D-7E6B-E044-5FFCE617FDC1}"/>
              </a:ext>
            </a:extLst>
          </p:cNvPr>
          <p:cNvSpPr/>
          <p:nvPr/>
        </p:nvSpPr>
        <p:spPr>
          <a:xfrm>
            <a:off x="258281" y="4722104"/>
            <a:ext cx="11673524" cy="1441752"/>
          </a:xfrm>
          <a:prstGeom prst="roundRect">
            <a:avLst/>
          </a:prstGeom>
          <a:solidFill>
            <a:srgbClr val="C6D6F5">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The </a:t>
            </a:r>
            <a:r>
              <a:rPr lang="en-US" sz="3200" i="1" u="sng" dirty="0">
                <a:solidFill>
                  <a:schemeClr val="bg2">
                    <a:lumMod val="10000"/>
                  </a:schemeClr>
                </a:solidFill>
                <a:latin typeface="Avenir Book" panose="02000503020000020003" pitchFamily="2" charset="0"/>
              </a:rPr>
              <a:t>effective cutoff </a:t>
            </a:r>
            <a:r>
              <a:rPr lang="en-US" sz="3200" dirty="0">
                <a:solidFill>
                  <a:schemeClr val="bg2">
                    <a:lumMod val="10000"/>
                  </a:schemeClr>
                </a:solidFill>
                <a:latin typeface="Avenir Book" panose="02000503020000020003" pitchFamily="2" charset="0"/>
              </a:rPr>
              <a:t>of an LLM with respect to a resource is the date that matches the LLM’s </a:t>
            </a:r>
            <a:r>
              <a:rPr lang="en-US" sz="3200" dirty="0">
                <a:solidFill>
                  <a:srgbClr val="C00000"/>
                </a:solidFill>
                <a:latin typeface="Avenir Book" panose="02000503020000020003" pitchFamily="2" charset="0"/>
              </a:rPr>
              <a:t>best </a:t>
            </a:r>
            <a:r>
              <a:rPr lang="en-US" sz="3200" dirty="0">
                <a:solidFill>
                  <a:schemeClr val="bg2">
                    <a:lumMod val="10000"/>
                  </a:schemeClr>
                </a:solidFill>
                <a:latin typeface="Avenir Book" panose="02000503020000020003" pitchFamily="2" charset="0"/>
              </a:rPr>
              <a:t>knowledge of that resource.</a:t>
            </a:r>
            <a:endParaRPr lang="en-US" sz="3200" i="1" dirty="0">
              <a:solidFill>
                <a:schemeClr val="bg2">
                  <a:lumMod val="10000"/>
                </a:schemeClr>
              </a:solidFill>
              <a:latin typeface="Avenir Book" panose="02000503020000020003" pitchFamily="2" charset="0"/>
            </a:endParaRPr>
          </a:p>
        </p:txBody>
      </p:sp>
    </p:spTree>
    <p:extLst>
      <p:ext uri="{BB962C8B-B14F-4D97-AF65-F5344CB8AC3E}">
        <p14:creationId xmlns:p14="http://schemas.microsoft.com/office/powerpoint/2010/main" val="22112960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23EA-6AB2-4A67-8671-1F7402455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07384-15BB-5E58-6109-5CBC52D8D976}"/>
              </a:ext>
            </a:extLst>
          </p:cNvPr>
          <p:cNvSpPr>
            <a:spLocks noGrp="1"/>
          </p:cNvSpPr>
          <p:nvPr>
            <p:ph type="title"/>
          </p:nvPr>
        </p:nvSpPr>
        <p:spPr/>
        <p:txBody>
          <a:bodyPr/>
          <a:lstStyle/>
          <a:p>
            <a:r>
              <a:rPr lang="en-US" dirty="0"/>
              <a:t>“Effective Cutoff” in other models </a:t>
            </a:r>
          </a:p>
        </p:txBody>
      </p:sp>
      <p:sp>
        <p:nvSpPr>
          <p:cNvPr id="3" name="TextBox 2">
            <a:extLst>
              <a:ext uri="{FF2B5EF4-FFF2-40B4-BE49-F238E27FC236}">
                <a16:creationId xmlns:a16="http://schemas.microsoft.com/office/drawing/2014/main" id="{B39C1226-A184-2BCA-60FB-8A13CD840EDA}"/>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651D9B0B-9F59-DDEC-B7BB-ECD2F704F510}"/>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a:p>
        </p:txBody>
      </p:sp>
      <p:pic>
        <p:nvPicPr>
          <p:cNvPr id="5" name="Picture 4">
            <a:extLst>
              <a:ext uri="{FF2B5EF4-FFF2-40B4-BE49-F238E27FC236}">
                <a16:creationId xmlns:a16="http://schemas.microsoft.com/office/drawing/2014/main" id="{27DF9B5C-BF1B-7A45-250C-40C8BECF93B5}"/>
              </a:ext>
            </a:extLst>
          </p:cNvPr>
          <p:cNvPicPr>
            <a:picLocks noChangeAspect="1"/>
          </p:cNvPicPr>
          <p:nvPr/>
        </p:nvPicPr>
        <p:blipFill>
          <a:blip r:embed="rId3"/>
          <a:stretch>
            <a:fillRect/>
          </a:stretch>
        </p:blipFill>
        <p:spPr>
          <a:xfrm>
            <a:off x="1360831" y="1937151"/>
            <a:ext cx="9531061" cy="3674813"/>
          </a:xfrm>
          <a:prstGeom prst="rect">
            <a:avLst/>
          </a:prstGeom>
        </p:spPr>
      </p:pic>
    </p:spTree>
    <p:extLst>
      <p:ext uri="{BB962C8B-B14F-4D97-AF65-F5344CB8AC3E}">
        <p14:creationId xmlns:p14="http://schemas.microsoft.com/office/powerpoint/2010/main" val="420714223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5ECC-C599-B954-A1B9-BECE3DA4D74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661A7EE-CBCD-87E1-9224-2BB62AD1E658}"/>
              </a:ext>
            </a:extLst>
          </p:cNvPr>
          <p:cNvPicPr>
            <a:picLocks noChangeAspect="1"/>
          </p:cNvPicPr>
          <p:nvPr/>
        </p:nvPicPr>
        <p:blipFill>
          <a:blip r:embed="rId3"/>
          <a:stretch>
            <a:fillRect/>
          </a:stretch>
        </p:blipFill>
        <p:spPr>
          <a:xfrm>
            <a:off x="1350711" y="1937151"/>
            <a:ext cx="9510820" cy="3674813"/>
          </a:xfrm>
          <a:prstGeom prst="rect">
            <a:avLst/>
          </a:prstGeom>
        </p:spPr>
      </p:pic>
      <p:pic>
        <p:nvPicPr>
          <p:cNvPr id="6" name="Picture 5">
            <a:extLst>
              <a:ext uri="{FF2B5EF4-FFF2-40B4-BE49-F238E27FC236}">
                <a16:creationId xmlns:a16="http://schemas.microsoft.com/office/drawing/2014/main" id="{F73E178C-4258-DAC0-6F82-75D97AEB4636}"/>
              </a:ext>
            </a:extLst>
          </p:cNvPr>
          <p:cNvPicPr>
            <a:picLocks noChangeAspect="1"/>
          </p:cNvPicPr>
          <p:nvPr/>
        </p:nvPicPr>
        <p:blipFill>
          <a:blip r:embed="rId4"/>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50F38329-ABBA-B981-C106-A1192CAEA4ED}"/>
              </a:ext>
            </a:extLst>
          </p:cNvPr>
          <p:cNvSpPr>
            <a:spLocks noGrp="1"/>
          </p:cNvSpPr>
          <p:nvPr>
            <p:ph type="title"/>
          </p:nvPr>
        </p:nvSpPr>
        <p:spPr/>
        <p:txBody>
          <a:bodyPr/>
          <a:lstStyle/>
          <a:p>
            <a:r>
              <a:rPr lang="en-US" dirty="0"/>
              <a:t>“Effective Cutoff” in other models </a:t>
            </a:r>
          </a:p>
        </p:txBody>
      </p:sp>
      <p:sp>
        <p:nvSpPr>
          <p:cNvPr id="3" name="TextBox 2">
            <a:extLst>
              <a:ext uri="{FF2B5EF4-FFF2-40B4-BE49-F238E27FC236}">
                <a16:creationId xmlns:a16="http://schemas.microsoft.com/office/drawing/2014/main" id="{42B95428-0D63-395E-2D95-B088C0DC02C8}"/>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5C7A6133-598F-B6C1-5CA0-C54DD4BC5205}"/>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a:p>
        </p:txBody>
      </p:sp>
    </p:spTree>
    <p:extLst>
      <p:ext uri="{BB962C8B-B14F-4D97-AF65-F5344CB8AC3E}">
        <p14:creationId xmlns:p14="http://schemas.microsoft.com/office/powerpoint/2010/main" val="7171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74D29-0571-29EA-1AF0-A37C4F457EC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ED69958-1C98-3810-C7D3-C18EB33B33C9}"/>
              </a:ext>
            </a:extLst>
          </p:cNvPr>
          <p:cNvPicPr>
            <a:picLocks noChangeAspect="1"/>
          </p:cNvPicPr>
          <p:nvPr/>
        </p:nvPicPr>
        <p:blipFill>
          <a:blip r:embed="rId3"/>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F7938F50-A7CF-A27C-F511-15DE61370E65}"/>
              </a:ext>
            </a:extLst>
          </p:cNvPr>
          <p:cNvSpPr>
            <a:spLocks noGrp="1"/>
          </p:cNvSpPr>
          <p:nvPr>
            <p:ph type="title"/>
          </p:nvPr>
        </p:nvSpPr>
        <p:spPr/>
        <p:txBody>
          <a:bodyPr/>
          <a:lstStyle/>
          <a:p>
            <a:r>
              <a:rPr lang="en-US" dirty="0"/>
              <a:t>“Effective Cutoff” in other models </a:t>
            </a:r>
          </a:p>
        </p:txBody>
      </p:sp>
      <p:sp>
        <p:nvSpPr>
          <p:cNvPr id="3" name="TextBox 2">
            <a:extLst>
              <a:ext uri="{FF2B5EF4-FFF2-40B4-BE49-F238E27FC236}">
                <a16:creationId xmlns:a16="http://schemas.microsoft.com/office/drawing/2014/main" id="{4F5E16E0-A969-7186-4D7C-E83BC2E6B616}"/>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00DD1EC7-F8DD-50C3-D0BD-864D0B8C3A7C}"/>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a:p>
        </p:txBody>
      </p:sp>
    </p:spTree>
    <p:extLst>
      <p:ext uri="{BB962C8B-B14F-4D97-AF65-F5344CB8AC3E}">
        <p14:creationId xmlns:p14="http://schemas.microsoft.com/office/powerpoint/2010/main" val="1943767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8F1-BA17-E9E0-DFFD-D1022C1D61DC}"/>
              </a:ext>
            </a:extLst>
          </p:cNvPr>
          <p:cNvSpPr>
            <a:spLocks noGrp="1"/>
          </p:cNvSpPr>
          <p:nvPr>
            <p:ph type="ctrTitle"/>
          </p:nvPr>
        </p:nvSpPr>
        <p:spPr>
          <a:xfrm>
            <a:off x="1600200" y="2228777"/>
            <a:ext cx="9441179" cy="1909762"/>
          </a:xfrm>
        </p:spPr>
        <p:txBody>
          <a:bodyPr/>
          <a:lstStyle/>
          <a:p>
            <a:r>
              <a:rPr lang="en-US" sz="4200" b="0" dirty="0"/>
              <a:t>Why such discrepancies exist between </a:t>
            </a:r>
            <a:r>
              <a:rPr lang="en-US" sz="4200" dirty="0"/>
              <a:t>effective</a:t>
            </a:r>
            <a:r>
              <a:rPr lang="en-US" sz="4200" b="0" i="1" dirty="0"/>
              <a:t> </a:t>
            </a:r>
            <a:r>
              <a:rPr lang="en-US" sz="4200" b="0" dirty="0"/>
              <a:t>vs. </a:t>
            </a:r>
            <a:r>
              <a:rPr lang="en-US" sz="4200" dirty="0"/>
              <a:t>reported cutoffs</a:t>
            </a:r>
            <a:r>
              <a:rPr lang="en-US" sz="4200" b="0" dirty="0"/>
              <a:t>?</a:t>
            </a:r>
          </a:p>
        </p:txBody>
      </p:sp>
    </p:spTree>
    <p:extLst>
      <p:ext uri="{BB962C8B-B14F-4D97-AF65-F5344CB8AC3E}">
        <p14:creationId xmlns:p14="http://schemas.microsoft.com/office/powerpoint/2010/main" val="4083989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B9F6C6-2DC2-6101-A3C1-3610398A80E0}"/>
              </a:ext>
            </a:extLst>
          </p:cNvPr>
          <p:cNvSpPr/>
          <p:nvPr/>
        </p:nvSpPr>
        <p:spPr>
          <a:xfrm>
            <a:off x="10399681" y="3631822"/>
            <a:ext cx="836859" cy="1092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57B1A35-91B3-76DB-C91E-417657AC09D4}"/>
              </a:ext>
            </a:extLst>
          </p:cNvPr>
          <p:cNvPicPr>
            <a:picLocks noGrp="1" noChangeAspect="1"/>
          </p:cNvPicPr>
          <p:nvPr>
            <p:ph idx="1"/>
          </p:nvPr>
        </p:nvPicPr>
        <p:blipFill>
          <a:blip r:embed="rId3"/>
          <a:stretch>
            <a:fillRect/>
          </a:stretch>
        </p:blipFill>
        <p:spPr>
          <a:xfrm>
            <a:off x="426379" y="2007120"/>
            <a:ext cx="11419071" cy="3696256"/>
          </a:xfrm>
        </p:spPr>
      </p:pic>
      <p:sp>
        <p:nvSpPr>
          <p:cNvPr id="11" name="accuracy">
            <a:extLst>
              <a:ext uri="{FF2B5EF4-FFF2-40B4-BE49-F238E27FC236}">
                <a16:creationId xmlns:a16="http://schemas.microsoft.com/office/drawing/2014/main" id="{21C7F0F6-6063-1400-8627-2D69F089F68E}"/>
              </a:ext>
            </a:extLst>
          </p:cNvPr>
          <p:cNvSpPr txBox="1"/>
          <p:nvPr/>
        </p:nvSpPr>
        <p:spPr>
          <a:xfrm rot="16200000">
            <a:off x="-491019" y="3187450"/>
            <a:ext cx="1675139"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10" name="Rectangle 9">
            <a:extLst>
              <a:ext uri="{FF2B5EF4-FFF2-40B4-BE49-F238E27FC236}">
                <a16:creationId xmlns:a16="http://schemas.microsoft.com/office/drawing/2014/main" id="{1F9B9942-DD3E-BA0B-7DFB-31A6E6BBE2A1}"/>
              </a:ext>
            </a:extLst>
          </p:cNvPr>
          <p:cNvSpPr/>
          <p:nvPr/>
        </p:nvSpPr>
        <p:spPr>
          <a:xfrm>
            <a:off x="10670225" y="4289630"/>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0F05F7-D0FB-8CD8-248B-5F91C7D013B1}"/>
              </a:ext>
            </a:extLst>
          </p:cNvPr>
          <p:cNvSpPr/>
          <p:nvPr/>
        </p:nvSpPr>
        <p:spPr>
          <a:xfrm>
            <a:off x="9555760" y="4299156"/>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1 15">
            <a:extLst>
              <a:ext uri="{FF2B5EF4-FFF2-40B4-BE49-F238E27FC236}">
                <a16:creationId xmlns:a16="http://schemas.microsoft.com/office/drawing/2014/main" id="{B7D47F87-8775-AD5E-828C-B52ED7920825}"/>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ccuracy">
            <a:extLst>
              <a:ext uri="{FF2B5EF4-FFF2-40B4-BE49-F238E27FC236}">
                <a16:creationId xmlns:a16="http://schemas.microsoft.com/office/drawing/2014/main" id="{842E693B-F346-FE42-B146-91D2080A963A}"/>
              </a:ext>
            </a:extLst>
          </p:cNvPr>
          <p:cNvSpPr txBox="1"/>
          <p:nvPr/>
        </p:nvSpPr>
        <p:spPr>
          <a:xfrm>
            <a:off x="9762077" y="4229227"/>
            <a:ext cx="162384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pic>
        <p:nvPicPr>
          <p:cNvPr id="22" name="Picture 21">
            <a:extLst>
              <a:ext uri="{FF2B5EF4-FFF2-40B4-BE49-F238E27FC236}">
                <a16:creationId xmlns:a16="http://schemas.microsoft.com/office/drawing/2014/main" id="{F465657C-C41D-AC3C-F0F8-0FDAC23F5CAB}"/>
              </a:ext>
            </a:extLst>
          </p:cNvPr>
          <p:cNvPicPr>
            <a:picLocks noChangeAspect="1"/>
          </p:cNvPicPr>
          <p:nvPr/>
        </p:nvPicPr>
        <p:blipFill>
          <a:blip r:embed="rId4"/>
          <a:stretch>
            <a:fillRect/>
          </a:stretch>
        </p:blipFill>
        <p:spPr>
          <a:xfrm>
            <a:off x="5274958" y="2133600"/>
            <a:ext cx="1721912" cy="426881"/>
          </a:xfrm>
          <a:prstGeom prst="rect">
            <a:avLst/>
          </a:prstGeom>
        </p:spPr>
      </p:pic>
      <p:sp>
        <p:nvSpPr>
          <p:cNvPr id="3" name="TextBox 2">
            <a:extLst>
              <a:ext uri="{FF2B5EF4-FFF2-40B4-BE49-F238E27FC236}">
                <a16:creationId xmlns:a16="http://schemas.microsoft.com/office/drawing/2014/main" id="{CC04D68F-F981-4552-E6CB-C1271B6BAF4B}"/>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13" name="Slide Number Placeholder 12">
            <a:extLst>
              <a:ext uri="{FF2B5EF4-FFF2-40B4-BE49-F238E27FC236}">
                <a16:creationId xmlns:a16="http://schemas.microsoft.com/office/drawing/2014/main" id="{7D633C52-726A-669A-5140-45361B279D64}"/>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a:p>
        </p:txBody>
      </p:sp>
      <p:sp>
        <p:nvSpPr>
          <p:cNvPr id="14" name="Title 13">
            <a:extLst>
              <a:ext uri="{FF2B5EF4-FFF2-40B4-BE49-F238E27FC236}">
                <a16:creationId xmlns:a16="http://schemas.microsoft.com/office/drawing/2014/main" id="{0DDCCA42-2CF2-6386-EDFB-A978A7E74C9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16059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a:t>Pre-training data contain lots of old/stale data </a:t>
            </a:r>
          </a:p>
        </p:txBody>
      </p:sp>
      <p:sp>
        <p:nvSpPr>
          <p:cNvPr id="5" name="TextBox 4">
            <a:extLst>
              <a:ext uri="{FF2B5EF4-FFF2-40B4-BE49-F238E27FC236}">
                <a16:creationId xmlns:a16="http://schemas.microsoft.com/office/drawing/2014/main" id="{7BAAB5A9-27BA-B18D-5453-FA43762337A5}"/>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pic>
        <p:nvPicPr>
          <p:cNvPr id="8" name="Content Placeholder 7">
            <a:extLst>
              <a:ext uri="{FF2B5EF4-FFF2-40B4-BE49-F238E27FC236}">
                <a16:creationId xmlns:a16="http://schemas.microsoft.com/office/drawing/2014/main" id="{9DCD8421-74EF-D491-D106-5AAE453AB045}"/>
              </a:ext>
            </a:extLst>
          </p:cNvPr>
          <p:cNvPicPr>
            <a:picLocks noGrp="1" noChangeAspect="1"/>
          </p:cNvPicPr>
          <p:nvPr>
            <p:ph idx="1"/>
          </p:nvPr>
        </p:nvPicPr>
        <p:blipFill>
          <a:blip r:embed="rId3"/>
          <a:stretch>
            <a:fillRect/>
          </a:stretch>
        </p:blipFill>
        <p:spPr>
          <a:xfrm>
            <a:off x="409649" y="2007064"/>
            <a:ext cx="11455155" cy="3707936"/>
          </a:xfrm>
        </p:spPr>
      </p:pic>
      <p:sp>
        <p:nvSpPr>
          <p:cNvPr id="9" name="accuracy">
            <a:extLst>
              <a:ext uri="{FF2B5EF4-FFF2-40B4-BE49-F238E27FC236}">
                <a16:creationId xmlns:a16="http://schemas.microsoft.com/office/drawing/2014/main" id="{58D8C6AD-6A5F-763C-4F30-7C6C22DEE089}"/>
              </a:ext>
            </a:extLst>
          </p:cNvPr>
          <p:cNvSpPr txBox="1"/>
          <p:nvPr/>
        </p:nvSpPr>
        <p:spPr>
          <a:xfrm rot="16200000">
            <a:off x="-491019" y="3187450"/>
            <a:ext cx="1675139"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10" name="Explosion 1 9">
            <a:extLst>
              <a:ext uri="{FF2B5EF4-FFF2-40B4-BE49-F238E27FC236}">
                <a16:creationId xmlns:a16="http://schemas.microsoft.com/office/drawing/2014/main" id="{3E33880D-68AC-D60F-BA89-0D4289CA841B}"/>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ccuracy">
            <a:extLst>
              <a:ext uri="{FF2B5EF4-FFF2-40B4-BE49-F238E27FC236}">
                <a16:creationId xmlns:a16="http://schemas.microsoft.com/office/drawing/2014/main" id="{F2D35C49-593F-B82C-A9AB-4A7702498C0F}"/>
              </a:ext>
            </a:extLst>
          </p:cNvPr>
          <p:cNvSpPr txBox="1"/>
          <p:nvPr/>
        </p:nvSpPr>
        <p:spPr>
          <a:xfrm>
            <a:off x="9762077" y="4229227"/>
            <a:ext cx="162384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C00000"/>
                </a:solidFill>
              </a:rPr>
              <a:t>claimed cutoff</a:t>
            </a:r>
            <a:endParaRPr sz="2000" b="0">
              <a:solidFill>
                <a:srgbClr val="C00000"/>
              </a:solidFill>
            </a:endParaRPr>
          </a:p>
        </p:txBody>
      </p:sp>
      <p:sp>
        <p:nvSpPr>
          <p:cNvPr id="12" name="Rounded Rectangular Callout 11">
            <a:extLst>
              <a:ext uri="{FF2B5EF4-FFF2-40B4-BE49-F238E27FC236}">
                <a16:creationId xmlns:a16="http://schemas.microsoft.com/office/drawing/2014/main" id="{ACE21DB1-7E8E-85EC-A21A-791F027492FE}"/>
              </a:ext>
            </a:extLst>
          </p:cNvPr>
          <p:cNvSpPr/>
          <p:nvPr/>
        </p:nvSpPr>
        <p:spPr>
          <a:xfrm>
            <a:off x="3055619" y="2323910"/>
            <a:ext cx="5528311" cy="810074"/>
          </a:xfrm>
          <a:prstGeom prst="wedgeRoundRectCallout">
            <a:avLst>
              <a:gd name="adj1" fmla="val 4722"/>
              <a:gd name="adj2" fmla="val 92076"/>
              <a:gd name="adj3" fmla="val 16667"/>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Avenir Book" panose="02000503020000020003" pitchFamily="2" charset="0"/>
              </a:rPr>
              <a:t>The distribution of older/stale [Wikipedia] data in C4 which is popularly used as part of pre-training. </a:t>
            </a:r>
          </a:p>
        </p:txBody>
      </p:sp>
      <p:sp>
        <p:nvSpPr>
          <p:cNvPr id="3" name="Slide Number Placeholder 2">
            <a:extLst>
              <a:ext uri="{FF2B5EF4-FFF2-40B4-BE49-F238E27FC236}">
                <a16:creationId xmlns:a16="http://schemas.microsoft.com/office/drawing/2014/main" id="{E8F6D0FD-3A8D-C72A-C8A6-C3010EACC8B0}"/>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a:p>
        </p:txBody>
      </p:sp>
    </p:spTree>
    <p:extLst>
      <p:ext uri="{BB962C8B-B14F-4D97-AF65-F5344CB8AC3E}">
        <p14:creationId xmlns:p14="http://schemas.microsoft.com/office/powerpoint/2010/main" val="120563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3C5412-09F9-ACF7-DBED-E646BCA9985B}"/>
              </a:ext>
            </a:extLst>
          </p:cNvPr>
          <p:cNvSpPr>
            <a:spLocks noGrp="1"/>
          </p:cNvSpPr>
          <p:nvPr>
            <p:ph idx="1"/>
          </p:nvPr>
        </p:nvSpPr>
        <p:spPr>
          <a:xfrm>
            <a:off x="200025" y="1411605"/>
            <a:ext cx="11675600" cy="4662488"/>
          </a:xfrm>
        </p:spPr>
        <p:txBody>
          <a:bodyPr/>
          <a:lstStyle/>
          <a:p>
            <a:r>
              <a:rPr lang="en-US" dirty="0"/>
              <a:t>Effective cutoffs of </a:t>
            </a:r>
            <a:r>
              <a:rPr lang="en-US" dirty="0">
                <a:solidFill>
                  <a:srgbClr val="C00000"/>
                </a:solidFill>
              </a:rPr>
              <a:t>recent</a:t>
            </a:r>
            <a:r>
              <a:rPr lang="en-US" dirty="0"/>
              <a:t> LLMs are </a:t>
            </a:r>
            <a:r>
              <a:rPr lang="en-US" dirty="0">
                <a:solidFill>
                  <a:srgbClr val="C00000"/>
                </a:solidFill>
              </a:rPr>
              <a:t>years earlier</a:t>
            </a:r>
            <a:r>
              <a:rPr lang="en-US" dirty="0"/>
              <a:t> than reported cutoff</a:t>
            </a:r>
          </a:p>
          <a:p>
            <a:pPr lvl="1"/>
            <a:r>
              <a:rPr lang="en-US" dirty="0"/>
              <a:t>CommonCrawl dumps include older versions of resources</a:t>
            </a:r>
          </a:p>
          <a:p>
            <a:pPr lvl="1"/>
            <a:r>
              <a:rPr lang="en-US" dirty="0"/>
              <a:t>Not explained by scaling ”laws”!</a:t>
            </a:r>
          </a:p>
          <a:p>
            <a:pPr marL="0" indent="0">
              <a:buNone/>
            </a:pPr>
            <a:endParaRPr lang="en-US" dirty="0"/>
          </a:p>
          <a:p>
            <a:r>
              <a:rPr lang="en-US" dirty="0"/>
              <a:t>There are exceptions: </a:t>
            </a:r>
          </a:p>
          <a:p>
            <a:pPr lvl="1"/>
            <a:r>
              <a:rPr lang="en-US" dirty="0"/>
              <a:t>Effective cutoffs of Pile-derived models matches their reported cutoff</a:t>
            </a:r>
          </a:p>
          <a:p>
            <a:pPr lvl="1"/>
            <a:r>
              <a:rPr lang="en-US" dirty="0"/>
              <a:t>Small amount of </a:t>
            </a:r>
            <a:r>
              <a:rPr lang="en-US" dirty="0" err="1"/>
              <a:t>CommonCrawl</a:t>
            </a:r>
            <a:r>
              <a:rPr lang="en-US" dirty="0"/>
              <a:t> used (&lt; 25% of one CC dump) </a:t>
            </a:r>
            <a:br>
              <a:rPr lang="en-US" dirty="0"/>
            </a:br>
            <a:endParaRPr lang="en-US" dirty="0"/>
          </a:p>
          <a:p>
            <a:r>
              <a:rPr lang="en-US" dirty="0"/>
              <a:t>Open question: what is the implication for applications? </a:t>
            </a:r>
          </a:p>
          <a:p>
            <a:pPr marL="0" indent="0">
              <a:buNone/>
            </a:pPr>
            <a:endParaRPr lang="en-US" dirty="0"/>
          </a:p>
        </p:txBody>
      </p:sp>
      <p:sp>
        <p:nvSpPr>
          <p:cNvPr id="2" name="Title 1">
            <a:extLst>
              <a:ext uri="{FF2B5EF4-FFF2-40B4-BE49-F238E27FC236}">
                <a16:creationId xmlns:a16="http://schemas.microsoft.com/office/drawing/2014/main" id="{BDFAA8B8-7927-02BB-8CE1-05E5DA5DD961}"/>
              </a:ext>
            </a:extLst>
          </p:cNvPr>
          <p:cNvSpPr>
            <a:spLocks noGrp="1"/>
          </p:cNvSpPr>
          <p:nvPr>
            <p:ph type="title"/>
          </p:nvPr>
        </p:nvSpPr>
        <p:spPr/>
        <p:txBody>
          <a:bodyPr/>
          <a:lstStyle/>
          <a:p>
            <a:r>
              <a:rPr lang="en-US" dirty="0"/>
              <a:t>Summary thus far </a:t>
            </a:r>
          </a:p>
        </p:txBody>
      </p:sp>
      <p:sp>
        <p:nvSpPr>
          <p:cNvPr id="4" name="Slide Number Placeholder 3">
            <a:extLst>
              <a:ext uri="{FF2B5EF4-FFF2-40B4-BE49-F238E27FC236}">
                <a16:creationId xmlns:a16="http://schemas.microsoft.com/office/drawing/2014/main" id="{F87865C4-CCF9-9F71-5A6C-CDEABC22DD81}"/>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a:p>
        </p:txBody>
      </p:sp>
      <p:sp>
        <p:nvSpPr>
          <p:cNvPr id="5" name="Rectangle 4">
            <a:extLst>
              <a:ext uri="{FF2B5EF4-FFF2-40B4-BE49-F238E27FC236}">
                <a16:creationId xmlns:a16="http://schemas.microsoft.com/office/drawing/2014/main" id="{8FCFFC47-FB5A-DB4A-2EA1-43AC2546F2C1}"/>
              </a:ext>
            </a:extLst>
          </p:cNvPr>
          <p:cNvSpPr/>
          <p:nvPr/>
        </p:nvSpPr>
        <p:spPr>
          <a:xfrm>
            <a:off x="251980" y="1390906"/>
            <a:ext cx="11559250" cy="141668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 name="Rectangle 5">
            <a:extLst>
              <a:ext uri="{FF2B5EF4-FFF2-40B4-BE49-F238E27FC236}">
                <a16:creationId xmlns:a16="http://schemas.microsoft.com/office/drawing/2014/main" id="{F87DFC5B-B3BA-7060-C7DD-E6066AA507F8}"/>
              </a:ext>
            </a:extLst>
          </p:cNvPr>
          <p:cNvSpPr/>
          <p:nvPr/>
        </p:nvSpPr>
        <p:spPr>
          <a:xfrm>
            <a:off x="148509" y="3116648"/>
            <a:ext cx="11559250" cy="157122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456FDF71-F433-654B-A681-12D5C44F56EB}"/>
              </a:ext>
            </a:extLst>
          </p:cNvPr>
          <p:cNvSpPr/>
          <p:nvPr/>
        </p:nvSpPr>
        <p:spPr>
          <a:xfrm>
            <a:off x="200464" y="4861770"/>
            <a:ext cx="11184459" cy="785611"/>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39600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a:xfrm>
            <a:off x="0" y="379413"/>
            <a:ext cx="12192000" cy="1006475"/>
          </a:xfrm>
        </p:spPr>
        <p:txBody>
          <a:bodyPr/>
          <a:lstStyle/>
          <a:p>
            <a:r>
              <a:rPr lang="en-US"/>
              <a:t>Long-tail of problems: </a:t>
            </a:r>
            <a:br>
              <a:rPr lang="en-US"/>
            </a:br>
            <a:r>
              <a:rPr lang="en-US"/>
              <a:t>There are many infrequent concepts/problems </a:t>
            </a:r>
          </a:p>
        </p:txBody>
      </p:sp>
      <p:sp>
        <p:nvSpPr>
          <p:cNvPr id="3" name="Content Placeholder 2">
            <a:extLst>
              <a:ext uri="{FF2B5EF4-FFF2-40B4-BE49-F238E27FC236}">
                <a16:creationId xmlns:a16="http://schemas.microsoft.com/office/drawing/2014/main" id="{A814991E-E298-0806-FBF8-86FAA3E58178}"/>
              </a:ext>
            </a:extLst>
          </p:cNvPr>
          <p:cNvSpPr>
            <a:spLocks noGrp="1"/>
          </p:cNvSpPr>
          <p:nvPr>
            <p:ph idx="1"/>
          </p:nvPr>
        </p:nvSpPr>
        <p:spPr/>
        <p:txBody>
          <a:bodyPr/>
          <a:lstStyle/>
          <a:p>
            <a:endParaRPr lang="en-US"/>
          </a:p>
        </p:txBody>
      </p:sp>
      <p:pic>
        <p:nvPicPr>
          <p:cNvPr id="13" name="Picture 2" descr="Recognize Strategic Opportunities with Long-Tail Data">
            <a:extLst>
              <a:ext uri="{FF2B5EF4-FFF2-40B4-BE49-F238E27FC236}">
                <a16:creationId xmlns:a16="http://schemas.microsoft.com/office/drawing/2014/main" id="{4D1983C6-7C0B-DEEA-7629-B947F563B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992136" y="1860260"/>
            <a:ext cx="9387915" cy="46281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49D1910-BFE6-B7FC-4419-5BFBE74B0E82}"/>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a:p>
        </p:txBody>
      </p:sp>
    </p:spTree>
    <p:extLst>
      <p:ext uri="{BB962C8B-B14F-4D97-AF65-F5344CB8AC3E}">
        <p14:creationId xmlns:p14="http://schemas.microsoft.com/office/powerpoint/2010/main" val="847412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55A2-EF62-E5FC-1D42-591214D82ACE}"/>
              </a:ext>
            </a:extLst>
          </p:cNvPr>
          <p:cNvSpPr>
            <a:spLocks noGrp="1"/>
          </p:cNvSpPr>
          <p:nvPr>
            <p:ph type="title"/>
          </p:nvPr>
        </p:nvSpPr>
        <p:spPr>
          <a:xfrm>
            <a:off x="200025" y="254721"/>
            <a:ext cx="11830050" cy="1006475"/>
          </a:xfrm>
        </p:spPr>
        <p:txBody>
          <a:bodyPr/>
          <a:lstStyle/>
          <a:p>
            <a:r>
              <a:rPr lang="en-US" dirty="0"/>
              <a:t>Inference-time reasoning!!! </a:t>
            </a:r>
          </a:p>
        </p:txBody>
      </p:sp>
      <p:sp>
        <p:nvSpPr>
          <p:cNvPr id="3" name="Content Placeholder 2">
            <a:extLst>
              <a:ext uri="{FF2B5EF4-FFF2-40B4-BE49-F238E27FC236}">
                <a16:creationId xmlns:a16="http://schemas.microsoft.com/office/drawing/2014/main" id="{E80674F8-B535-1C06-CFB3-F8D999431BDF}"/>
              </a:ext>
            </a:extLst>
          </p:cNvPr>
          <p:cNvSpPr>
            <a:spLocks noGrp="1"/>
          </p:cNvSpPr>
          <p:nvPr>
            <p:ph idx="1"/>
          </p:nvPr>
        </p:nvSpPr>
        <p:spPr/>
        <p:txBody>
          <a:bodyPr/>
          <a:lstStyle/>
          <a:p>
            <a:endParaRPr lang="en-US"/>
          </a:p>
        </p:txBody>
      </p:sp>
      <p:sp>
        <p:nvSpPr>
          <p:cNvPr id="6" name="Rounded Rectangle 5">
            <a:extLst>
              <a:ext uri="{FF2B5EF4-FFF2-40B4-BE49-F238E27FC236}">
                <a16:creationId xmlns:a16="http://schemas.microsoft.com/office/drawing/2014/main" id="{1FA00389-DC65-CB02-1FE9-59E17847F4A5}"/>
              </a:ext>
            </a:extLst>
          </p:cNvPr>
          <p:cNvSpPr/>
          <p:nvPr/>
        </p:nvSpPr>
        <p:spPr>
          <a:xfrm>
            <a:off x="7525257" y="5838247"/>
            <a:ext cx="4191264" cy="911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We just didn’t have the right representation. </a:t>
            </a:r>
          </a:p>
        </p:txBody>
      </p:sp>
      <p:pic>
        <p:nvPicPr>
          <p:cNvPr id="7" name="Picture 6">
            <a:extLst>
              <a:ext uri="{FF2B5EF4-FFF2-40B4-BE49-F238E27FC236}">
                <a16:creationId xmlns:a16="http://schemas.microsoft.com/office/drawing/2014/main" id="{5A4B7C21-B734-3AD7-6A31-34A387805A7D}"/>
              </a:ext>
            </a:extLst>
          </p:cNvPr>
          <p:cNvPicPr>
            <a:picLocks noChangeAspect="1"/>
          </p:cNvPicPr>
          <p:nvPr/>
        </p:nvPicPr>
        <p:blipFill>
          <a:blip r:embed="rId3"/>
          <a:srcRect l="3342" t="11494" r="5098"/>
          <a:stretch/>
        </p:blipFill>
        <p:spPr>
          <a:xfrm>
            <a:off x="5582652" y="1322331"/>
            <a:ext cx="6497053" cy="3364894"/>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B7108C82-A8A1-04F7-E71D-6699D2B0616B}"/>
              </a:ext>
            </a:extLst>
          </p:cNvPr>
          <p:cNvPicPr>
            <a:picLocks noChangeAspect="1"/>
          </p:cNvPicPr>
          <p:nvPr/>
        </p:nvPicPr>
        <p:blipFill>
          <a:blip r:embed="rId4"/>
          <a:srcRect l="2783" t="2730" r="1612"/>
          <a:stretch/>
        </p:blipFill>
        <p:spPr>
          <a:xfrm>
            <a:off x="132346" y="2310064"/>
            <a:ext cx="5979695" cy="3391206"/>
          </a:xfrm>
          <a:prstGeom prst="rect">
            <a:avLst/>
          </a:prstGeom>
          <a:effectLst>
            <a:outerShdw blurRad="63500" sx="102000" sy="102000" algn="ctr" rotWithShape="0">
              <a:prstClr val="black">
                <a:alpha val="40000"/>
              </a:prstClr>
            </a:outerShdw>
          </a:effectLst>
        </p:spPr>
      </p:pic>
      <p:sp>
        <p:nvSpPr>
          <p:cNvPr id="9" name="Slide Number Placeholder 8">
            <a:extLst>
              <a:ext uri="{FF2B5EF4-FFF2-40B4-BE49-F238E27FC236}">
                <a16:creationId xmlns:a16="http://schemas.microsoft.com/office/drawing/2014/main" id="{1C315B1F-63B6-EECC-0766-4C39016DA54E}"/>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a:p>
        </p:txBody>
      </p:sp>
      <p:sp>
        <p:nvSpPr>
          <p:cNvPr id="11" name="Rounded Rectangle 10">
            <a:extLst>
              <a:ext uri="{FF2B5EF4-FFF2-40B4-BE49-F238E27FC236}">
                <a16:creationId xmlns:a16="http://schemas.microsoft.com/office/drawing/2014/main" id="{2305582E-DE1D-0E71-CE39-5F31D38EB514}"/>
              </a:ext>
            </a:extLst>
          </p:cNvPr>
          <p:cNvSpPr/>
          <p:nvPr/>
        </p:nvSpPr>
        <p:spPr>
          <a:xfrm>
            <a:off x="698791" y="5838247"/>
            <a:ext cx="5702010" cy="911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Besides “reasoning”, another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motivation was ”general-</a:t>
            </a:r>
            <a:r>
              <a:rPr lang="en-US" sz="2400" dirty="0" err="1">
                <a:solidFill>
                  <a:schemeClr val="tx1"/>
                </a:solidFill>
                <a:latin typeface="Avenir Book" panose="02000503020000020003" pitchFamily="2" charset="0"/>
              </a:rPr>
              <a:t>purposeness</a:t>
            </a:r>
            <a:r>
              <a:rPr lang="en-US" sz="2400" dirty="0">
                <a:solidFill>
                  <a:schemeClr val="tx1"/>
                </a:solidFill>
                <a:latin typeface="Avenir Book" panose="02000503020000020003" pitchFamily="2" charset="0"/>
              </a:rPr>
              <a:t>”.</a:t>
            </a:r>
          </a:p>
        </p:txBody>
      </p:sp>
    </p:spTree>
    <p:extLst>
      <p:ext uri="{BB962C8B-B14F-4D97-AF65-F5344CB8AC3E}">
        <p14:creationId xmlns:p14="http://schemas.microsoft.com/office/powerpoint/2010/main" val="55498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1CAD-CBC3-05B8-28B8-8F07CA1CC5C3}"/>
              </a:ext>
            </a:extLst>
          </p:cNvPr>
          <p:cNvSpPr>
            <a:spLocks noGrp="1"/>
          </p:cNvSpPr>
          <p:nvPr>
            <p:ph type="title"/>
          </p:nvPr>
        </p:nvSpPr>
        <p:spPr/>
        <p:txBody>
          <a:bodyPr/>
          <a:lstStyle/>
          <a:p>
            <a:r>
              <a:rPr lang="en-US" dirty="0"/>
              <a:t>Example: The long-tail of languages</a:t>
            </a:r>
          </a:p>
        </p:txBody>
      </p:sp>
      <p:sp>
        <p:nvSpPr>
          <p:cNvPr id="5" name="TextBox 4">
            <a:extLst>
              <a:ext uri="{FF2B5EF4-FFF2-40B4-BE49-F238E27FC236}">
                <a16:creationId xmlns:a16="http://schemas.microsoft.com/office/drawing/2014/main" id="{187F79D5-8B14-1CC3-A35A-82EA7C551DC4}"/>
              </a:ext>
            </a:extLst>
          </p:cNvPr>
          <p:cNvSpPr txBox="1"/>
          <p:nvPr/>
        </p:nvSpPr>
        <p:spPr>
          <a:xfrm>
            <a:off x="6375043" y="6190698"/>
            <a:ext cx="5396898" cy="584775"/>
          </a:xfrm>
          <a:prstGeom prst="rect">
            <a:avLst/>
          </a:prstGeom>
          <a:noFill/>
        </p:spPr>
        <p:txBody>
          <a:bodyPr wrap="square">
            <a:spAutoFit/>
          </a:bodyPr>
          <a:lstStyle/>
          <a:p>
            <a:pPr algn="ctr"/>
            <a:r>
              <a:rPr lang="en-US" sz="1600" dirty="0">
                <a:latin typeface="Avenir Book" panose="02000503020000020003" pitchFamily="2" charset="0"/>
              </a:rPr>
              <a:t>The Language Barrier: Dissecting Safety Challenges of LLMs in Multilingual Context. (Shen et al. </a:t>
            </a:r>
            <a:r>
              <a:rPr lang="en-US" sz="1600" i="1" dirty="0">
                <a:latin typeface="Avenir Book" panose="02000503020000020003" pitchFamily="2" charset="0"/>
              </a:rPr>
              <a:t>ACL </a:t>
            </a:r>
            <a:r>
              <a:rPr lang="en-US" sz="1600" dirty="0">
                <a:latin typeface="Avenir Book" panose="02000503020000020003" pitchFamily="2" charset="0"/>
              </a:rPr>
              <a:t>2024)</a:t>
            </a:r>
          </a:p>
        </p:txBody>
      </p:sp>
      <p:pic>
        <p:nvPicPr>
          <p:cNvPr id="3076" name="Picture 4">
            <a:extLst>
              <a:ext uri="{FF2B5EF4-FFF2-40B4-BE49-F238E27FC236}">
                <a16:creationId xmlns:a16="http://schemas.microsoft.com/office/drawing/2014/main" id="{E9E75C67-D9F6-6355-3A25-847AFE1F67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859" b="5320"/>
          <a:stretch/>
        </p:blipFill>
        <p:spPr bwMode="auto">
          <a:xfrm>
            <a:off x="6734250" y="1652805"/>
            <a:ext cx="4822813" cy="357762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Brace 15">
            <a:extLst>
              <a:ext uri="{FF2B5EF4-FFF2-40B4-BE49-F238E27FC236}">
                <a16:creationId xmlns:a16="http://schemas.microsoft.com/office/drawing/2014/main" id="{2E05A76A-7553-8B7F-263C-2FEF6A02460C}"/>
              </a:ext>
            </a:extLst>
          </p:cNvPr>
          <p:cNvSpPr/>
          <p:nvPr/>
        </p:nvSpPr>
        <p:spPr>
          <a:xfrm rot="5400000">
            <a:off x="8139038" y="4289653"/>
            <a:ext cx="231925" cy="1992119"/>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7" name="Right Brace 16">
            <a:extLst>
              <a:ext uri="{FF2B5EF4-FFF2-40B4-BE49-F238E27FC236}">
                <a16:creationId xmlns:a16="http://schemas.microsoft.com/office/drawing/2014/main" id="{1AB2A8B0-3B65-00C6-57B7-D8DF12E53995}"/>
              </a:ext>
            </a:extLst>
          </p:cNvPr>
          <p:cNvSpPr/>
          <p:nvPr/>
        </p:nvSpPr>
        <p:spPr>
          <a:xfrm rot="5400000">
            <a:off x="10184399" y="4285869"/>
            <a:ext cx="231925" cy="1992119"/>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uracy">
            <a:extLst>
              <a:ext uri="{FF2B5EF4-FFF2-40B4-BE49-F238E27FC236}">
                <a16:creationId xmlns:a16="http://schemas.microsoft.com/office/drawing/2014/main" id="{AF110710-0E96-6F17-8F96-601B8FBF7FA5}"/>
              </a:ext>
            </a:extLst>
          </p:cNvPr>
          <p:cNvSpPr txBox="1"/>
          <p:nvPr/>
        </p:nvSpPr>
        <p:spPr>
          <a:xfrm>
            <a:off x="7494758" y="5305891"/>
            <a:ext cx="157094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lang="en-US" sz="2000" b="0">
                <a:solidFill>
                  <a:srgbClr val="00B050"/>
                </a:solidFill>
              </a:rPr>
              <a:t>high-resource</a:t>
            </a:r>
          </a:p>
          <a:p>
            <a:pPr algn="ctr"/>
            <a:r>
              <a:rPr lang="en-US" sz="2000" b="0">
                <a:solidFill>
                  <a:srgbClr val="00B050"/>
                </a:solidFill>
              </a:rPr>
              <a:t>(head)</a:t>
            </a:r>
          </a:p>
        </p:txBody>
      </p:sp>
      <p:sp>
        <p:nvSpPr>
          <p:cNvPr id="21" name="accuracy">
            <a:extLst>
              <a:ext uri="{FF2B5EF4-FFF2-40B4-BE49-F238E27FC236}">
                <a16:creationId xmlns:a16="http://schemas.microsoft.com/office/drawing/2014/main" id="{78704A0A-AC16-6F18-F8E2-4D39912D6E21}"/>
              </a:ext>
            </a:extLst>
          </p:cNvPr>
          <p:cNvSpPr txBox="1"/>
          <p:nvPr/>
        </p:nvSpPr>
        <p:spPr>
          <a:xfrm>
            <a:off x="9515453" y="5305278"/>
            <a:ext cx="148117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pPr algn="ctr"/>
            <a:r>
              <a:rPr lang="en-US" sz="2000" b="0">
                <a:solidFill>
                  <a:srgbClr val="C00000"/>
                </a:solidFill>
              </a:rPr>
              <a:t>low-resource</a:t>
            </a:r>
          </a:p>
          <a:p>
            <a:pPr algn="ctr"/>
            <a:r>
              <a:rPr lang="en-US" sz="2000" b="0">
                <a:solidFill>
                  <a:srgbClr val="C00000"/>
                </a:solidFill>
              </a:rPr>
              <a:t>(tail)</a:t>
            </a:r>
            <a:endParaRPr sz="2000" b="0">
              <a:solidFill>
                <a:srgbClr val="C00000"/>
              </a:solidFill>
            </a:endParaRPr>
          </a:p>
        </p:txBody>
      </p:sp>
      <p:sp>
        <p:nvSpPr>
          <p:cNvPr id="3" name="Slide Number Placeholder 2">
            <a:extLst>
              <a:ext uri="{FF2B5EF4-FFF2-40B4-BE49-F238E27FC236}">
                <a16:creationId xmlns:a16="http://schemas.microsoft.com/office/drawing/2014/main" id="{F176348A-E233-CC60-6166-442EBE76C1FD}"/>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a:p>
        </p:txBody>
      </p:sp>
      <p:sp>
        <p:nvSpPr>
          <p:cNvPr id="6" name="TextBox 5">
            <a:extLst>
              <a:ext uri="{FF2B5EF4-FFF2-40B4-BE49-F238E27FC236}">
                <a16:creationId xmlns:a16="http://schemas.microsoft.com/office/drawing/2014/main" id="{891EAF9F-A1B7-09EC-08C2-8D2153620390}"/>
              </a:ext>
            </a:extLst>
          </p:cNvPr>
          <p:cNvSpPr txBox="1"/>
          <p:nvPr/>
        </p:nvSpPr>
        <p:spPr>
          <a:xfrm>
            <a:off x="4192486" y="2235750"/>
            <a:ext cx="1054078" cy="369332"/>
          </a:xfrm>
          <a:prstGeom prst="rect">
            <a:avLst/>
          </a:prstGeom>
          <a:noFill/>
        </p:spPr>
        <p:txBody>
          <a:bodyPr wrap="square">
            <a:spAutoFit/>
          </a:bodyPr>
          <a:lstStyle/>
          <a:p>
            <a:pPr algn="ctr"/>
            <a:r>
              <a:rPr lang="en-US" dirty="0">
                <a:solidFill>
                  <a:srgbClr val="C00000"/>
                </a:solidFill>
                <a:latin typeface="Avenir Book" panose="02000503020000020003" pitchFamily="2" charset="0"/>
              </a:rPr>
              <a:t>Swahili </a:t>
            </a:r>
          </a:p>
        </p:txBody>
      </p:sp>
      <p:sp>
        <p:nvSpPr>
          <p:cNvPr id="7" name="Oval 6">
            <a:extLst>
              <a:ext uri="{FF2B5EF4-FFF2-40B4-BE49-F238E27FC236}">
                <a16:creationId xmlns:a16="http://schemas.microsoft.com/office/drawing/2014/main" id="{1C660CF1-D0E5-609A-89DB-1268016A9CF5}"/>
              </a:ext>
            </a:extLst>
          </p:cNvPr>
          <p:cNvSpPr/>
          <p:nvPr/>
        </p:nvSpPr>
        <p:spPr>
          <a:xfrm>
            <a:off x="851901" y="2112651"/>
            <a:ext cx="3141318" cy="3065662"/>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English</a:t>
            </a:r>
          </a:p>
        </p:txBody>
      </p:sp>
      <p:sp>
        <p:nvSpPr>
          <p:cNvPr id="8" name="Oval 7">
            <a:extLst>
              <a:ext uri="{FF2B5EF4-FFF2-40B4-BE49-F238E27FC236}">
                <a16:creationId xmlns:a16="http://schemas.microsoft.com/office/drawing/2014/main" id="{70111135-77E9-C241-F7CB-E74B22952EB7}"/>
              </a:ext>
            </a:extLst>
          </p:cNvPr>
          <p:cNvSpPr/>
          <p:nvPr/>
        </p:nvSpPr>
        <p:spPr>
          <a:xfrm>
            <a:off x="4187244" y="3089696"/>
            <a:ext cx="914400" cy="911770"/>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Italian</a:t>
            </a:r>
          </a:p>
        </p:txBody>
      </p:sp>
      <p:sp>
        <p:nvSpPr>
          <p:cNvPr id="9" name="Oval 8">
            <a:extLst>
              <a:ext uri="{FF2B5EF4-FFF2-40B4-BE49-F238E27FC236}">
                <a16:creationId xmlns:a16="http://schemas.microsoft.com/office/drawing/2014/main" id="{C5A28E0B-548E-7F23-134F-E20CF5FF2220}"/>
              </a:ext>
            </a:extLst>
          </p:cNvPr>
          <p:cNvSpPr/>
          <p:nvPr/>
        </p:nvSpPr>
        <p:spPr>
          <a:xfrm>
            <a:off x="4016183" y="4118913"/>
            <a:ext cx="595753" cy="54738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schemeClr val="tx1"/>
                </a:solidFill>
              </a:rPr>
              <a:t>Chinese</a:t>
            </a:r>
          </a:p>
        </p:txBody>
      </p:sp>
      <p:sp>
        <p:nvSpPr>
          <p:cNvPr id="10" name="Oval 9">
            <a:extLst>
              <a:ext uri="{FF2B5EF4-FFF2-40B4-BE49-F238E27FC236}">
                <a16:creationId xmlns:a16="http://schemas.microsoft.com/office/drawing/2014/main" id="{23B4B52A-1BE6-B284-4210-7062E0C30AB6}"/>
              </a:ext>
            </a:extLst>
          </p:cNvPr>
          <p:cNvSpPr/>
          <p:nvPr/>
        </p:nvSpPr>
        <p:spPr>
          <a:xfrm flipH="1">
            <a:off x="4164384" y="2976432"/>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4B0E42F-9FC0-7030-0CFB-0B9666CE6E98}"/>
              </a:ext>
            </a:extLst>
          </p:cNvPr>
          <p:cNvCxnSpPr/>
          <p:nvPr/>
        </p:nvCxnSpPr>
        <p:spPr>
          <a:xfrm flipH="1">
            <a:off x="4284766" y="2564432"/>
            <a:ext cx="327170" cy="3355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398367-D54B-A685-65F7-A10FA3B014E7}"/>
              </a:ext>
            </a:extLst>
          </p:cNvPr>
          <p:cNvSpPr txBox="1"/>
          <p:nvPr/>
        </p:nvSpPr>
        <p:spPr>
          <a:xfrm>
            <a:off x="-5108" y="6169079"/>
            <a:ext cx="4803820" cy="646331"/>
          </a:xfrm>
          <a:prstGeom prst="rect">
            <a:avLst/>
          </a:prstGeom>
          <a:noFill/>
        </p:spPr>
        <p:txBody>
          <a:bodyPr wrap="square">
            <a:spAutoFit/>
          </a:bodyPr>
          <a:lstStyle/>
          <a:p>
            <a:pPr algn="ctr"/>
            <a:r>
              <a:rPr lang="en-US" dirty="0">
                <a:latin typeface="Avenir Book" panose="02000503020000020003" pitchFamily="2" charset="0"/>
              </a:rPr>
              <a:t>Tokens of pretraining</a:t>
            </a:r>
            <a:br>
              <a:rPr lang="en-US" dirty="0">
                <a:latin typeface="Avenir Book" panose="02000503020000020003" pitchFamily="2" charset="0"/>
              </a:rPr>
            </a:br>
            <a:r>
              <a:rPr lang="en-US" dirty="0">
                <a:latin typeface="Avenir Book" panose="02000503020000020003" pitchFamily="2" charset="0"/>
              </a:rPr>
              <a:t>data by language in mC4  (Xue+ 2024)</a:t>
            </a:r>
          </a:p>
        </p:txBody>
      </p:sp>
    </p:spTree>
    <p:extLst>
      <p:ext uri="{BB962C8B-B14F-4D97-AF65-F5344CB8AC3E}">
        <p14:creationId xmlns:p14="http://schemas.microsoft.com/office/powerpoint/2010/main" val="416679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27CA6-580F-FC00-3CCE-3FDBC640706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12C71D2-8589-3B7A-ACF6-FA4145EAE7CA}"/>
                  </a:ext>
                </a:extLst>
              </p:cNvPr>
              <p:cNvSpPr txBox="1"/>
              <p:nvPr/>
            </p:nvSpPr>
            <p:spPr>
              <a:xfrm>
                <a:off x="7867370" y="4069551"/>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p:sp>
            <p:nvSpPr>
              <p:cNvPr id="15" name="TextBox 14">
                <a:extLst>
                  <a:ext uri="{FF2B5EF4-FFF2-40B4-BE49-F238E27FC236}">
                    <a16:creationId xmlns:a16="http://schemas.microsoft.com/office/drawing/2014/main" id="{712C71D2-8589-3B7A-ACF6-FA4145EAE7CA}"/>
                  </a:ext>
                </a:extLst>
              </p:cNvPr>
              <p:cNvSpPr txBox="1">
                <a:spLocks noRot="1" noChangeAspect="1" noMove="1" noResize="1" noEditPoints="1" noAdjustHandles="1" noChangeArrowheads="1" noChangeShapeType="1" noTextEdit="1"/>
              </p:cNvSpPr>
              <p:nvPr/>
            </p:nvSpPr>
            <p:spPr>
              <a:xfrm>
                <a:off x="7867370" y="4069551"/>
                <a:ext cx="4871277" cy="830997"/>
              </a:xfrm>
              <a:prstGeom prst="rect">
                <a:avLst/>
              </a:prstGeom>
              <a:blipFill>
                <a:blip r:embed="rId2"/>
                <a:stretch>
                  <a:fillRect l="-5714" t="-16667" b="-393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4B2CCA4-3208-A191-A8A7-60E554F32178}"/>
              </a:ext>
            </a:extLst>
          </p:cNvPr>
          <p:cNvSpPr>
            <a:spLocks noGrp="1"/>
          </p:cNvSpPr>
          <p:nvPr>
            <p:ph type="title"/>
          </p:nvPr>
        </p:nvSpPr>
        <p:spPr>
          <a:xfrm>
            <a:off x="0" y="379413"/>
            <a:ext cx="12192000" cy="1006475"/>
          </a:xfrm>
        </p:spPr>
        <p:txBody>
          <a:bodyPr/>
          <a:lstStyle/>
          <a:p>
            <a:r>
              <a:rPr lang="en-US" dirty="0"/>
              <a:t>How should we [pre-]train on </a:t>
            </a:r>
            <a:r>
              <a:rPr lang="en-US" b="1" dirty="0"/>
              <a:t>imbalanced</a:t>
            </a:r>
            <a:r>
              <a:rPr lang="en-US" dirty="0"/>
              <a:t> data?</a:t>
            </a:r>
          </a:p>
        </p:txBody>
      </p:sp>
      <p:sp>
        <p:nvSpPr>
          <p:cNvPr id="5" name="Oval 4">
            <a:extLst>
              <a:ext uri="{FF2B5EF4-FFF2-40B4-BE49-F238E27FC236}">
                <a16:creationId xmlns:a16="http://schemas.microsoft.com/office/drawing/2014/main" id="{601BE460-A0D9-268D-F63B-387097A1A442}"/>
              </a:ext>
            </a:extLst>
          </p:cNvPr>
          <p:cNvSpPr/>
          <p:nvPr/>
        </p:nvSpPr>
        <p:spPr>
          <a:xfrm>
            <a:off x="4351421" y="1334231"/>
            <a:ext cx="1863804" cy="1862000"/>
          </a:xfrm>
          <a:prstGeom prst="ellipse">
            <a:avLst/>
          </a:prstGeom>
          <a:solidFill>
            <a:srgbClr val="FFD2C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6" name="Oval 5">
            <a:extLst>
              <a:ext uri="{FF2B5EF4-FFF2-40B4-BE49-F238E27FC236}">
                <a16:creationId xmlns:a16="http://schemas.microsoft.com/office/drawing/2014/main" id="{DC6740F0-CDD3-12DB-4041-C44468D5E334}"/>
              </a:ext>
            </a:extLst>
          </p:cNvPr>
          <p:cNvSpPr/>
          <p:nvPr/>
        </p:nvSpPr>
        <p:spPr>
          <a:xfrm>
            <a:off x="6496429" y="1820027"/>
            <a:ext cx="983223" cy="9381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7" name="Picture 6">
            <a:extLst>
              <a:ext uri="{FF2B5EF4-FFF2-40B4-BE49-F238E27FC236}">
                <a16:creationId xmlns:a16="http://schemas.microsoft.com/office/drawing/2014/main" id="{682FC9BD-B69F-382B-68FE-049C27E1A3FA}"/>
              </a:ext>
            </a:extLst>
          </p:cNvPr>
          <p:cNvPicPr>
            <a:picLocks noChangeAspect="1"/>
          </p:cNvPicPr>
          <p:nvPr/>
        </p:nvPicPr>
        <p:blipFill>
          <a:blip r:embed="rId3"/>
          <a:stretch>
            <a:fillRect/>
          </a:stretch>
        </p:blipFill>
        <p:spPr>
          <a:xfrm>
            <a:off x="5092490" y="1975329"/>
            <a:ext cx="508000" cy="393700"/>
          </a:xfrm>
          <a:prstGeom prst="rect">
            <a:avLst/>
          </a:prstGeom>
        </p:spPr>
      </p:pic>
      <p:pic>
        <p:nvPicPr>
          <p:cNvPr id="8" name="Picture 7">
            <a:extLst>
              <a:ext uri="{FF2B5EF4-FFF2-40B4-BE49-F238E27FC236}">
                <a16:creationId xmlns:a16="http://schemas.microsoft.com/office/drawing/2014/main" id="{1F52B288-9390-E14C-A0B3-3FF2F020FC6D}"/>
              </a:ext>
            </a:extLst>
          </p:cNvPr>
          <p:cNvPicPr>
            <a:picLocks noChangeAspect="1"/>
          </p:cNvPicPr>
          <p:nvPr/>
        </p:nvPicPr>
        <p:blipFill>
          <a:blip r:embed="rId4"/>
          <a:stretch>
            <a:fillRect/>
          </a:stretch>
        </p:blipFill>
        <p:spPr>
          <a:xfrm>
            <a:off x="6737481" y="2093433"/>
            <a:ext cx="520700" cy="39370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737C241-8887-C89E-A79E-D3C61859AEF5}"/>
                  </a:ext>
                </a:extLst>
              </p:cNvPr>
              <p:cNvSpPr txBox="1"/>
              <p:nvPr/>
            </p:nvSpPr>
            <p:spPr>
              <a:xfrm>
                <a:off x="1377404" y="4063534"/>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p:sp>
            <p:nvSpPr>
              <p:cNvPr id="14" name="TextBox 13">
                <a:extLst>
                  <a:ext uri="{FF2B5EF4-FFF2-40B4-BE49-F238E27FC236}">
                    <a16:creationId xmlns:a16="http://schemas.microsoft.com/office/drawing/2014/main" id="{8737C241-8887-C89E-A79E-D3C61859AEF5}"/>
                  </a:ext>
                </a:extLst>
              </p:cNvPr>
              <p:cNvSpPr txBox="1">
                <a:spLocks noRot="1" noChangeAspect="1" noMove="1" noResize="1" noEditPoints="1" noAdjustHandles="1" noChangeArrowheads="1" noChangeShapeType="1" noTextEdit="1"/>
              </p:cNvSpPr>
              <p:nvPr/>
            </p:nvSpPr>
            <p:spPr>
              <a:xfrm>
                <a:off x="1377404" y="4063534"/>
                <a:ext cx="4871277" cy="830997"/>
              </a:xfrm>
              <a:prstGeom prst="rect">
                <a:avLst/>
              </a:prstGeom>
              <a:blipFill>
                <a:blip r:embed="rId5"/>
                <a:stretch>
                  <a:fillRect l="-5714" t="-18182" b="-378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80087B6-B963-2496-8121-583B26C79F45}"/>
                  </a:ext>
                </a:extLst>
              </p:cNvPr>
              <p:cNvSpPr txBox="1"/>
              <p:nvPr/>
            </p:nvSpPr>
            <p:spPr>
              <a:xfrm>
                <a:off x="1521801" y="4969653"/>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p:sp>
            <p:nvSpPr>
              <p:cNvPr id="19" name="TextBox 18">
                <a:extLst>
                  <a:ext uri="{FF2B5EF4-FFF2-40B4-BE49-F238E27FC236}">
                    <a16:creationId xmlns:a16="http://schemas.microsoft.com/office/drawing/2014/main" id="{080087B6-B963-2496-8121-583B26C79F45}"/>
                  </a:ext>
                </a:extLst>
              </p:cNvPr>
              <p:cNvSpPr txBox="1">
                <a:spLocks noRot="1" noChangeAspect="1" noMove="1" noResize="1" noEditPoints="1" noAdjustHandles="1" noChangeArrowheads="1" noChangeShapeType="1" noTextEdit="1"/>
              </p:cNvSpPr>
              <p:nvPr/>
            </p:nvSpPr>
            <p:spPr>
              <a:xfrm>
                <a:off x="1521801" y="4969653"/>
                <a:ext cx="4795839" cy="523220"/>
              </a:xfrm>
              <a:prstGeom prst="rect">
                <a:avLst/>
              </a:prstGeom>
              <a:blipFill>
                <a:blip r:embed="rId6"/>
                <a:stretch>
                  <a:fillRect l="-2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411373B-53E3-B9A4-4FA4-0D8B89ECF873}"/>
                  </a:ext>
                </a:extLst>
              </p:cNvPr>
              <p:cNvSpPr txBox="1"/>
              <p:nvPr/>
            </p:nvSpPr>
            <p:spPr>
              <a:xfrm>
                <a:off x="1483958" y="5535370"/>
                <a:ext cx="4119488" cy="804387"/>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1" i="1" smtClean="0">
                            <a:solidFill>
                              <a:srgbClr val="2064DE"/>
                            </a:solidFill>
                            <a:latin typeface="Cambria Math" panose="02040503050406030204" pitchFamily="18" charset="0"/>
                          </a:rPr>
                          <m:t>𝟐</m:t>
                        </m:r>
                      </m:num>
                      <m:den>
                        <m:r>
                          <a:rPr lang="en-US" sz="3200" b="0" i="1" smtClean="0">
                            <a:solidFill>
                              <a:srgbClr val="2064DE"/>
                            </a:solidFill>
                            <a:latin typeface="Cambria Math" panose="02040503050406030204" pitchFamily="18" charset="0"/>
                          </a:rPr>
                          <m:t>6</m:t>
                        </m:r>
                      </m:den>
                    </m:f>
                  </m:oMath>
                </a14:m>
                <a:endParaRPr lang="en-US" sz="3200" dirty="0"/>
              </a:p>
            </p:txBody>
          </p:sp>
        </mc:Choice>
        <mc:Fallback>
          <p:sp>
            <p:nvSpPr>
              <p:cNvPr id="20" name="TextBox 19">
                <a:extLst>
                  <a:ext uri="{FF2B5EF4-FFF2-40B4-BE49-F238E27FC236}">
                    <a16:creationId xmlns:a16="http://schemas.microsoft.com/office/drawing/2014/main" id="{6411373B-53E3-B9A4-4FA4-0D8B89ECF873}"/>
                  </a:ext>
                </a:extLst>
              </p:cNvPr>
              <p:cNvSpPr txBox="1">
                <a:spLocks noRot="1" noChangeAspect="1" noMove="1" noResize="1" noEditPoints="1" noAdjustHandles="1" noChangeArrowheads="1" noChangeShapeType="1" noTextEdit="1"/>
              </p:cNvSpPr>
              <p:nvPr/>
            </p:nvSpPr>
            <p:spPr>
              <a:xfrm>
                <a:off x="1483958" y="5535370"/>
                <a:ext cx="4119488" cy="804387"/>
              </a:xfrm>
              <a:prstGeom prst="rect">
                <a:avLst/>
              </a:prstGeom>
              <a:blipFill>
                <a:blip r:embed="rId7"/>
                <a:stretch>
                  <a:fillRect b="-4615"/>
                </a:stretch>
              </a:blipFill>
            </p:spPr>
            <p:txBody>
              <a:bodyPr/>
              <a:lstStyle/>
              <a:p>
                <a:r>
                  <a:rPr lang="en-US">
                    <a:noFill/>
                  </a:rPr>
                  <a:t> </a:t>
                </a:r>
              </a:p>
            </p:txBody>
          </p:sp>
        </mc:Fallback>
      </mc:AlternateContent>
      <p:cxnSp>
        <p:nvCxnSpPr>
          <p:cNvPr id="22" name="Curved Connector 21">
            <a:extLst>
              <a:ext uri="{FF2B5EF4-FFF2-40B4-BE49-F238E27FC236}">
                <a16:creationId xmlns:a16="http://schemas.microsoft.com/office/drawing/2014/main" id="{3813E73D-815D-D876-7496-A4FAC88ED46A}"/>
              </a:ext>
            </a:extLst>
          </p:cNvPr>
          <p:cNvCxnSpPr>
            <a:cxnSpLocks/>
            <a:stCxn id="5" idx="3"/>
            <a:endCxn id="23" idx="7"/>
          </p:cNvCxnSpPr>
          <p:nvPr/>
        </p:nvCxnSpPr>
        <p:spPr>
          <a:xfrm rot="5400000">
            <a:off x="3292973" y="2748825"/>
            <a:ext cx="1156675" cy="1506118"/>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A2780D5-A391-8842-DB41-26DEE7A8112C}"/>
              </a:ext>
            </a:extLst>
          </p:cNvPr>
          <p:cNvSpPr/>
          <p:nvPr/>
        </p:nvSpPr>
        <p:spPr>
          <a:xfrm>
            <a:off x="3010311" y="4060971"/>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CB828B9-D151-16C3-EF5A-433685DF37D0}"/>
              </a:ext>
            </a:extLst>
          </p:cNvPr>
          <p:cNvSpPr/>
          <p:nvPr/>
        </p:nvSpPr>
        <p:spPr>
          <a:xfrm>
            <a:off x="2772830"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124A044-2391-9248-9367-4F8E2EF21D23}"/>
              </a:ext>
            </a:extLst>
          </p:cNvPr>
          <p:cNvSpPr/>
          <p:nvPr/>
        </p:nvSpPr>
        <p:spPr>
          <a:xfrm>
            <a:off x="3713900" y="411723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D63B3A5A-4885-C8D3-F844-A435C2291F9F}"/>
              </a:ext>
            </a:extLst>
          </p:cNvPr>
          <p:cNvCxnSpPr>
            <a:cxnSpLocks/>
            <a:stCxn id="6" idx="3"/>
            <a:endCxn id="39" idx="7"/>
          </p:cNvCxnSpPr>
          <p:nvPr/>
        </p:nvCxnSpPr>
        <p:spPr>
          <a:xfrm rot="5400000">
            <a:off x="5189244" y="2674876"/>
            <a:ext cx="1505274" cy="1397077"/>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154AFCD-1FEA-0448-A34E-54122A5C1652}"/>
              </a:ext>
            </a:extLst>
          </p:cNvPr>
          <p:cNvSpPr/>
          <p:nvPr/>
        </p:nvSpPr>
        <p:spPr>
          <a:xfrm>
            <a:off x="5135402" y="4106800"/>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220AB855-5EC9-2BED-D16F-162DF271735E}"/>
                  </a:ext>
                </a:extLst>
              </p:cNvPr>
              <p:cNvSpPr txBox="1"/>
              <p:nvPr/>
            </p:nvSpPr>
            <p:spPr>
              <a:xfrm>
                <a:off x="-165824" y="4036054"/>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1</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p:sp>
            <p:nvSpPr>
              <p:cNvPr id="47" name="TextBox 46">
                <a:extLst>
                  <a:ext uri="{FF2B5EF4-FFF2-40B4-BE49-F238E27FC236}">
                    <a16:creationId xmlns:a16="http://schemas.microsoft.com/office/drawing/2014/main" id="{220AB855-5EC9-2BED-D16F-162DF271735E}"/>
                  </a:ext>
                </a:extLst>
              </p:cNvPr>
              <p:cNvSpPr txBox="1">
                <a:spLocks noRot="1" noChangeAspect="1" noMove="1" noResize="1" noEditPoints="1" noAdjustHandles="1" noChangeArrowheads="1" noChangeShapeType="1" noTextEdit="1"/>
              </p:cNvSpPr>
              <p:nvPr/>
            </p:nvSpPr>
            <p:spPr>
              <a:xfrm>
                <a:off x="-165824" y="4036054"/>
                <a:ext cx="1736633" cy="923330"/>
              </a:xfrm>
              <a:prstGeom prst="rect">
                <a:avLst/>
              </a:prstGeom>
              <a:blipFill>
                <a:blip r:embed="rId8"/>
                <a:stretch>
                  <a:fillRect l="-2920" b="-67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B5EA1E78-813A-35AB-3A65-3E27417D602B}"/>
                  </a:ext>
                </a:extLst>
              </p:cNvPr>
              <p:cNvSpPr txBox="1"/>
              <p:nvPr/>
            </p:nvSpPr>
            <p:spPr>
              <a:xfrm>
                <a:off x="6282359" y="4060886"/>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2</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p:sp>
            <p:nvSpPr>
              <p:cNvPr id="48" name="TextBox 47">
                <a:extLst>
                  <a:ext uri="{FF2B5EF4-FFF2-40B4-BE49-F238E27FC236}">
                    <a16:creationId xmlns:a16="http://schemas.microsoft.com/office/drawing/2014/main" id="{B5EA1E78-813A-35AB-3A65-3E27417D602B}"/>
                  </a:ext>
                </a:extLst>
              </p:cNvPr>
              <p:cNvSpPr txBox="1">
                <a:spLocks noRot="1" noChangeAspect="1" noMove="1" noResize="1" noEditPoints="1" noAdjustHandles="1" noChangeArrowheads="1" noChangeShapeType="1" noTextEdit="1"/>
              </p:cNvSpPr>
              <p:nvPr/>
            </p:nvSpPr>
            <p:spPr>
              <a:xfrm>
                <a:off x="6282359" y="4060886"/>
                <a:ext cx="1736633" cy="923330"/>
              </a:xfrm>
              <a:prstGeom prst="rect">
                <a:avLst/>
              </a:prstGeom>
              <a:blipFill>
                <a:blip r:embed="rId9"/>
                <a:stretch>
                  <a:fillRect l="-2899" b="-6757"/>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9F884169-9933-BA51-9803-D9F7AD0DDAB8}"/>
              </a:ext>
            </a:extLst>
          </p:cNvPr>
          <p:cNvSpPr txBox="1"/>
          <p:nvPr/>
        </p:nvSpPr>
        <p:spPr>
          <a:xfrm>
            <a:off x="-126638" y="1773551"/>
            <a:ext cx="4192759" cy="1384995"/>
          </a:xfrm>
          <a:prstGeom prst="rect">
            <a:avLst/>
          </a:prstGeom>
          <a:noFill/>
        </p:spPr>
        <p:txBody>
          <a:bodyPr wrap="square">
            <a:spAutoFit/>
          </a:bodyPr>
          <a:lstStyle/>
          <a:p>
            <a:pPr algn="ctr"/>
            <a:r>
              <a:rPr lang="en-US" sz="2800" b="1" dirty="0"/>
              <a:t>Scalarization</a:t>
            </a:r>
            <a:br>
              <a:rPr lang="en-US" sz="2800" b="1" dirty="0"/>
            </a:br>
            <a:r>
              <a:rPr lang="en-US" sz="2800" dirty="0"/>
              <a:t>(sample </a:t>
            </a:r>
            <a:r>
              <a:rPr lang="en-US" sz="2800" b="1" dirty="0"/>
              <a:t>uniformly</a:t>
            </a:r>
            <a:r>
              <a:rPr lang="en-US" sz="2800" dirty="0"/>
              <a:t>; </a:t>
            </a:r>
            <a:r>
              <a:rPr lang="en-US" sz="2800" b="1" dirty="0"/>
              <a:t>upweight</a:t>
            </a:r>
            <a:r>
              <a:rPr lang="en-US" sz="2800" dirty="0"/>
              <a:t> small domain)</a:t>
            </a:r>
          </a:p>
        </p:txBody>
      </p:sp>
      <p:sp>
        <p:nvSpPr>
          <p:cNvPr id="51" name="TextBox 50">
            <a:extLst>
              <a:ext uri="{FF2B5EF4-FFF2-40B4-BE49-F238E27FC236}">
                <a16:creationId xmlns:a16="http://schemas.microsoft.com/office/drawing/2014/main" id="{04B81932-267B-EA86-019E-C1C17BC4E8C0}"/>
              </a:ext>
            </a:extLst>
          </p:cNvPr>
          <p:cNvSpPr txBox="1"/>
          <p:nvPr/>
        </p:nvSpPr>
        <p:spPr>
          <a:xfrm>
            <a:off x="7927666" y="1710085"/>
            <a:ext cx="4347100" cy="1384995"/>
          </a:xfrm>
          <a:prstGeom prst="rect">
            <a:avLst/>
          </a:prstGeom>
          <a:noFill/>
        </p:spPr>
        <p:txBody>
          <a:bodyPr wrap="square">
            <a:spAutoFit/>
          </a:bodyPr>
          <a:lstStyle/>
          <a:p>
            <a:pPr algn="ctr"/>
            <a:r>
              <a:rPr lang="en-US" sz="2800" b="1" dirty="0"/>
              <a:t>Sampling</a:t>
            </a:r>
            <a:br>
              <a:rPr lang="en-US" sz="2800" b="1" dirty="0"/>
            </a:br>
            <a:r>
              <a:rPr lang="en-US" sz="2800" dirty="0"/>
              <a:t>(</a:t>
            </a:r>
            <a:r>
              <a:rPr lang="en-US" sz="2800" b="1" dirty="0"/>
              <a:t>oversample</a:t>
            </a:r>
            <a:r>
              <a:rPr lang="en-US" sz="2800" dirty="0"/>
              <a:t> small domain; average </a:t>
            </a:r>
            <a:r>
              <a:rPr lang="en-US" sz="2800" b="1" dirty="0"/>
              <a:t>uniformly</a:t>
            </a:r>
            <a:r>
              <a:rPr lang="en-US" sz="2800" dirty="0"/>
              <a:t>)</a:t>
            </a:r>
          </a:p>
        </p:txBody>
      </p:sp>
      <p:cxnSp>
        <p:nvCxnSpPr>
          <p:cNvPr id="52" name="Curved Connector 51">
            <a:extLst>
              <a:ext uri="{FF2B5EF4-FFF2-40B4-BE49-F238E27FC236}">
                <a16:creationId xmlns:a16="http://schemas.microsoft.com/office/drawing/2014/main" id="{A2616F22-0D13-93E3-3CC0-AEF751AE74F7}"/>
              </a:ext>
            </a:extLst>
          </p:cNvPr>
          <p:cNvCxnSpPr>
            <a:cxnSpLocks/>
            <a:stCxn id="6" idx="5"/>
            <a:endCxn id="54" idx="0"/>
          </p:cNvCxnSpPr>
          <p:nvPr/>
        </p:nvCxnSpPr>
        <p:spPr>
          <a:xfrm rot="16200000" flipH="1">
            <a:off x="8570460" y="1385978"/>
            <a:ext cx="1481219" cy="3950815"/>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8D94E48-2E81-BD58-0424-C58753FD3553}"/>
              </a:ext>
            </a:extLst>
          </p:cNvPr>
          <p:cNvSpPr/>
          <p:nvPr/>
        </p:nvSpPr>
        <p:spPr>
          <a:xfrm>
            <a:off x="11223247"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2478B1E-9463-BCF5-6E84-BB547A557481}"/>
              </a:ext>
            </a:extLst>
          </p:cNvPr>
          <p:cNvSpPr/>
          <p:nvPr/>
        </p:nvSpPr>
        <p:spPr>
          <a:xfrm>
            <a:off x="10265087" y="4143063"/>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54974CE-CB1B-7FF6-5FBB-AAF32C2CC3B4}"/>
              </a:ext>
            </a:extLst>
          </p:cNvPr>
          <p:cNvSpPr/>
          <p:nvPr/>
        </p:nvSpPr>
        <p:spPr>
          <a:xfrm>
            <a:off x="9258219" y="414710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FAA18BE-E2E3-3877-BB38-A329F2373071}"/>
              </a:ext>
            </a:extLst>
          </p:cNvPr>
          <p:cNvSpPr/>
          <p:nvPr/>
        </p:nvSpPr>
        <p:spPr>
          <a:xfrm>
            <a:off x="8874129" y="4098874"/>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urved Connector 67">
            <a:extLst>
              <a:ext uri="{FF2B5EF4-FFF2-40B4-BE49-F238E27FC236}">
                <a16:creationId xmlns:a16="http://schemas.microsoft.com/office/drawing/2014/main" id="{D9A4EE60-864E-92BB-DCDB-039370CEF3C5}"/>
              </a:ext>
            </a:extLst>
          </p:cNvPr>
          <p:cNvCxnSpPr>
            <a:cxnSpLocks/>
            <a:stCxn id="5" idx="5"/>
            <a:endCxn id="59" idx="1"/>
          </p:cNvCxnSpPr>
          <p:nvPr/>
        </p:nvCxnSpPr>
        <p:spPr>
          <a:xfrm rot="16200000" flipH="1">
            <a:off x="6820173" y="2045650"/>
            <a:ext cx="1194578" cy="2950371"/>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9567D9-ED32-A406-2F44-981EE880B424}"/>
              </a:ext>
            </a:extLst>
          </p:cNvPr>
          <p:cNvSpPr txBox="1"/>
          <p:nvPr/>
        </p:nvSpPr>
        <p:spPr>
          <a:xfrm>
            <a:off x="4811009" y="2470480"/>
            <a:ext cx="1087475" cy="369332"/>
          </a:xfrm>
          <a:prstGeom prst="rect">
            <a:avLst/>
          </a:prstGeom>
          <a:noFill/>
        </p:spPr>
        <p:txBody>
          <a:bodyPr wrap="square">
            <a:spAutoFit/>
          </a:bodyPr>
          <a:lstStyle/>
          <a:p>
            <a:r>
              <a:rPr lang="en-US" sz="1800" dirty="0"/>
              <a:t>4x larger</a:t>
            </a:r>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8613CA7-A24D-3218-4414-A857EB296A37}"/>
                  </a:ext>
                </a:extLst>
              </p:cNvPr>
              <p:cNvSpPr txBox="1"/>
              <p:nvPr/>
            </p:nvSpPr>
            <p:spPr>
              <a:xfrm>
                <a:off x="8061955" y="4991424"/>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p:sp>
            <p:nvSpPr>
              <p:cNvPr id="16" name="TextBox 15">
                <a:extLst>
                  <a:ext uri="{FF2B5EF4-FFF2-40B4-BE49-F238E27FC236}">
                    <a16:creationId xmlns:a16="http://schemas.microsoft.com/office/drawing/2014/main" id="{B8613CA7-A24D-3218-4414-A857EB296A37}"/>
                  </a:ext>
                </a:extLst>
              </p:cNvPr>
              <p:cNvSpPr txBox="1">
                <a:spLocks noRot="1" noChangeAspect="1" noMove="1" noResize="1" noEditPoints="1" noAdjustHandles="1" noChangeArrowheads="1" noChangeShapeType="1" noTextEdit="1"/>
              </p:cNvSpPr>
              <p:nvPr/>
            </p:nvSpPr>
            <p:spPr>
              <a:xfrm>
                <a:off x="8061955" y="4991424"/>
                <a:ext cx="4795839"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9A430C3-90D1-EEE6-3E61-C4E5C47D37AD}"/>
                  </a:ext>
                </a:extLst>
              </p:cNvPr>
              <p:cNvSpPr txBox="1"/>
              <p:nvPr/>
            </p:nvSpPr>
            <p:spPr>
              <a:xfrm>
                <a:off x="8063303" y="5609393"/>
                <a:ext cx="4119488" cy="792140"/>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0" i="1" smtClean="0">
                            <a:solidFill>
                              <a:srgbClr val="2064DE"/>
                            </a:solidFill>
                            <a:latin typeface="Cambria Math" panose="02040503050406030204" pitchFamily="18" charset="0"/>
                          </a:rPr>
                          <m:t>1</m:t>
                        </m:r>
                      </m:num>
                      <m:den>
                        <m:r>
                          <a:rPr lang="en-US" sz="3200" b="0" i="1" smtClean="0">
                            <a:solidFill>
                              <a:srgbClr val="2064DE"/>
                            </a:solidFill>
                            <a:latin typeface="Cambria Math" panose="02040503050406030204" pitchFamily="18" charset="0"/>
                          </a:rPr>
                          <m:t>5</m:t>
                        </m:r>
                      </m:den>
                    </m:f>
                  </m:oMath>
                </a14:m>
                <a:endParaRPr lang="en-US" sz="3200" dirty="0"/>
              </a:p>
            </p:txBody>
          </p:sp>
        </mc:Choice>
        <mc:Fallback>
          <p:sp>
            <p:nvSpPr>
              <p:cNvPr id="21" name="TextBox 20">
                <a:extLst>
                  <a:ext uri="{FF2B5EF4-FFF2-40B4-BE49-F238E27FC236}">
                    <a16:creationId xmlns:a16="http://schemas.microsoft.com/office/drawing/2014/main" id="{29A430C3-90D1-EEE6-3E61-C4E5C47D37AD}"/>
                  </a:ext>
                </a:extLst>
              </p:cNvPr>
              <p:cNvSpPr txBox="1">
                <a:spLocks noRot="1" noChangeAspect="1" noMove="1" noResize="1" noEditPoints="1" noAdjustHandles="1" noChangeArrowheads="1" noChangeShapeType="1" noTextEdit="1"/>
              </p:cNvSpPr>
              <p:nvPr/>
            </p:nvSpPr>
            <p:spPr>
              <a:xfrm>
                <a:off x="8063303" y="5609393"/>
                <a:ext cx="4119488" cy="792140"/>
              </a:xfrm>
              <a:prstGeom prst="rect">
                <a:avLst/>
              </a:prstGeom>
              <a:blipFill>
                <a:blip r:embed="rId10"/>
                <a:stretch>
                  <a:fillRect l="-308" b="-3125"/>
                </a:stretch>
              </a:blipFill>
            </p:spPr>
            <p:txBody>
              <a:bodyPr/>
              <a:lstStyle/>
              <a:p>
                <a:r>
                  <a:rPr lang="en-US">
                    <a:noFill/>
                  </a:rPr>
                  <a:t> </a:t>
                </a:r>
              </a:p>
            </p:txBody>
          </p:sp>
        </mc:Fallback>
      </mc:AlternateContent>
      <p:sp>
        <p:nvSpPr>
          <p:cNvPr id="24" name="Slide Number Placeholder 23">
            <a:extLst>
              <a:ext uri="{FF2B5EF4-FFF2-40B4-BE49-F238E27FC236}">
                <a16:creationId xmlns:a16="http://schemas.microsoft.com/office/drawing/2014/main" id="{FFD01D29-0D28-FE95-8D9B-63F1FA58DFE3}"/>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a:p>
        </p:txBody>
      </p:sp>
    </p:spTree>
    <p:extLst>
      <p:ext uri="{BB962C8B-B14F-4D97-AF65-F5344CB8AC3E}">
        <p14:creationId xmlns:p14="http://schemas.microsoft.com/office/powerpoint/2010/main" val="327132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9" grpId="0"/>
      <p:bldP spid="20" grpId="0"/>
      <p:bldP spid="47" grpId="0"/>
      <p:bldP spid="48" grpId="0"/>
      <p:bldP spid="50" grpId="0"/>
      <p:bldP spid="51" grpId="0"/>
      <p:bldP spid="16"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67E5A10-39B3-E997-0A69-ACB3DFECC479}"/>
            </a:ext>
          </a:extLst>
        </p:cNvPr>
        <p:cNvGrpSpPr/>
        <p:nvPr/>
      </p:nvGrpSpPr>
      <p:grpSpPr>
        <a:xfrm>
          <a:off x="0" y="0"/>
          <a:ext cx="0" cy="0"/>
          <a:chOff x="0" y="0"/>
          <a:chExt cx="0" cy="0"/>
        </a:xfrm>
      </p:grpSpPr>
      <p:sp>
        <p:nvSpPr>
          <p:cNvPr id="204" name="Google Shape;204;p37">
            <a:extLst>
              <a:ext uri="{FF2B5EF4-FFF2-40B4-BE49-F238E27FC236}">
                <a16:creationId xmlns:a16="http://schemas.microsoft.com/office/drawing/2014/main" id="{BE7ABBF9-B994-11A1-F477-30C7619173D2}"/>
              </a:ext>
            </a:extLst>
          </p:cNvPr>
          <p:cNvSpPr txBox="1">
            <a:spLocks noGrp="1"/>
          </p:cNvSpPr>
          <p:nvPr>
            <p:ph type="ctrTitle"/>
          </p:nvPr>
        </p:nvSpPr>
        <p:spPr>
          <a:xfrm>
            <a:off x="200465" y="978918"/>
            <a:ext cx="11737910" cy="1680000"/>
          </a:xfrm>
          <a:prstGeom prst="rect">
            <a:avLst/>
          </a:prstGeom>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4000" dirty="0" err="1"/>
              <a:t>Upsample</a:t>
            </a:r>
            <a:r>
              <a:rPr lang="en-US" sz="4000" dirty="0"/>
              <a:t> or Upweight? </a:t>
            </a:r>
            <a:br>
              <a:rPr lang="en-US" sz="4000" dirty="0"/>
            </a:br>
            <a:r>
              <a:rPr lang="en-US" sz="4000" dirty="0"/>
              <a:t>Balanced Training on Heavily Imbalanced Datasets</a:t>
            </a:r>
            <a:endParaRPr lang="en-US" sz="4000" dirty="0">
              <a:solidFill>
                <a:schemeClr val="tx2"/>
              </a:solidFill>
            </a:endParaRPr>
          </a:p>
        </p:txBody>
      </p:sp>
      <p:sp>
        <p:nvSpPr>
          <p:cNvPr id="205" name="Google Shape;205;p37">
            <a:extLst>
              <a:ext uri="{FF2B5EF4-FFF2-40B4-BE49-F238E27FC236}">
                <a16:creationId xmlns:a16="http://schemas.microsoft.com/office/drawing/2014/main" id="{A2A888DA-69A3-A206-EC51-8A3042481CCC}"/>
              </a:ext>
            </a:extLst>
          </p:cNvPr>
          <p:cNvSpPr txBox="1">
            <a:spLocks noGrp="1"/>
          </p:cNvSpPr>
          <p:nvPr>
            <p:ph type="subTitle" idx="1"/>
          </p:nvPr>
        </p:nvSpPr>
        <p:spPr>
          <a:xfrm>
            <a:off x="476367" y="2558975"/>
            <a:ext cx="11360800" cy="10568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US" sz="2400" dirty="0" err="1"/>
              <a:t>Tianjian</a:t>
            </a:r>
            <a:r>
              <a:rPr lang="en-US" sz="2400" dirty="0"/>
              <a:t> Li, </a:t>
            </a:r>
            <a:r>
              <a:rPr lang="en-US" sz="2400" dirty="0" err="1"/>
              <a:t>Haoran</a:t>
            </a:r>
            <a:r>
              <a:rPr lang="en-US" sz="2400" dirty="0"/>
              <a:t> Xu, </a:t>
            </a:r>
            <a:r>
              <a:rPr lang="en-US" sz="2400" dirty="0" err="1"/>
              <a:t>Weiting</a:t>
            </a:r>
            <a:r>
              <a:rPr lang="en-US" sz="2400" dirty="0"/>
              <a:t> Tan, </a:t>
            </a:r>
          </a:p>
          <a:p>
            <a:r>
              <a:rPr lang="en-US" sz="2400" dirty="0"/>
              <a:t>Kenton Murray and Daniel Khashabi.</a:t>
            </a:r>
          </a:p>
        </p:txBody>
      </p:sp>
      <p:pic>
        <p:nvPicPr>
          <p:cNvPr id="2" name="Picture 1">
            <a:extLst>
              <a:ext uri="{FF2B5EF4-FFF2-40B4-BE49-F238E27FC236}">
                <a16:creationId xmlns:a16="http://schemas.microsoft.com/office/drawing/2014/main" id="{A278273B-9AFD-77A8-80CA-74C770F4A328}"/>
              </a:ext>
            </a:extLst>
          </p:cNvPr>
          <p:cNvPicPr>
            <a:picLocks noChangeAspect="1"/>
          </p:cNvPicPr>
          <p:nvPr/>
        </p:nvPicPr>
        <p:blipFill rotWithShape="1">
          <a:blip r:embed="rId3"/>
          <a:srcRect l="33365" t="19048" r="23530" b="24280"/>
          <a:stretch/>
        </p:blipFill>
        <p:spPr>
          <a:xfrm rot="5400000">
            <a:off x="5264514" y="4110529"/>
            <a:ext cx="1611454" cy="1589071"/>
          </a:xfrm>
          <a:prstGeom prst="rect">
            <a:avLst/>
          </a:prstGeom>
          <a:ln>
            <a:solidFill>
              <a:schemeClr val="tx1"/>
            </a:solidFill>
          </a:ln>
          <a:effectLst/>
        </p:spPr>
      </p:pic>
      <p:sp>
        <p:nvSpPr>
          <p:cNvPr id="4" name="TextBox 3">
            <a:extLst>
              <a:ext uri="{FF2B5EF4-FFF2-40B4-BE49-F238E27FC236}">
                <a16:creationId xmlns:a16="http://schemas.microsoft.com/office/drawing/2014/main" id="{B2EB6B5A-2C4F-01E7-617E-7510B5880C79}"/>
              </a:ext>
            </a:extLst>
          </p:cNvPr>
          <p:cNvSpPr txBox="1"/>
          <p:nvPr/>
        </p:nvSpPr>
        <p:spPr>
          <a:xfrm>
            <a:off x="2770926" y="5973343"/>
            <a:ext cx="6771682" cy="461665"/>
          </a:xfrm>
          <a:prstGeom prst="rect">
            <a:avLst/>
          </a:prstGeom>
          <a:noFill/>
        </p:spPr>
        <p:txBody>
          <a:bodyPr wrap="square">
            <a:spAutoFit/>
          </a:bodyPr>
          <a:lstStyle/>
          <a:p>
            <a:pPr algn="ctr"/>
            <a:r>
              <a:rPr lang="en-US" sz="2400" b="1" dirty="0">
                <a:solidFill>
                  <a:schemeClr val="tx2"/>
                </a:solidFill>
                <a:latin typeface="Avenir Book" panose="02000503020000020003" pitchFamily="2" charset="0"/>
                <a:cs typeface="Consolas" panose="020B0609020204030204" pitchFamily="49" charset="0"/>
              </a:rPr>
              <a:t>To appear in NAACL ‘25 (next week!!)</a:t>
            </a:r>
          </a:p>
        </p:txBody>
      </p:sp>
    </p:spTree>
    <p:extLst>
      <p:ext uri="{BB962C8B-B14F-4D97-AF65-F5344CB8AC3E}">
        <p14:creationId xmlns:p14="http://schemas.microsoft.com/office/powerpoint/2010/main" val="83365926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3EA43-7BC2-B887-7522-75C677236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F4C15-0FF1-4440-A81A-0AB55C80D390}"/>
              </a:ext>
            </a:extLst>
          </p:cNvPr>
          <p:cNvSpPr>
            <a:spLocks noGrp="1"/>
          </p:cNvSpPr>
          <p:nvPr>
            <p:ph type="title"/>
          </p:nvPr>
        </p:nvSpPr>
        <p:spPr/>
        <p:txBody>
          <a:bodyPr/>
          <a:lstStyle/>
          <a:p>
            <a:r>
              <a:rPr lang="en-US" dirty="0"/>
              <a:t>Training on a collection of “domains” </a:t>
            </a:r>
          </a:p>
        </p:txBody>
      </p:sp>
      <p:sp>
        <p:nvSpPr>
          <p:cNvPr id="7" name="Content Placeholder 6">
            <a:extLst>
              <a:ext uri="{FF2B5EF4-FFF2-40B4-BE49-F238E27FC236}">
                <a16:creationId xmlns:a16="http://schemas.microsoft.com/office/drawing/2014/main" id="{26B3A4CE-E797-80A2-F9B3-838AD16B5B8E}"/>
              </a:ext>
            </a:extLst>
          </p:cNvPr>
          <p:cNvSpPr>
            <a:spLocks noGrp="1"/>
          </p:cNvSpPr>
          <p:nvPr>
            <p:ph idx="1"/>
          </p:nvPr>
        </p:nvSpPr>
        <p:spPr/>
        <p:txBody>
          <a:bodyPr/>
          <a:lstStyle/>
          <a:p>
            <a:r>
              <a:rPr lang="en-US" dirty="0"/>
              <a:t>Consider training a model on a collection     domains: </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17" name="Picture 16">
            <a:extLst>
              <a:ext uri="{FF2B5EF4-FFF2-40B4-BE49-F238E27FC236}">
                <a16:creationId xmlns:a16="http://schemas.microsoft.com/office/drawing/2014/main" id="{E2BF089F-1375-C8DD-2FC6-E80DADCCFD60}"/>
              </a:ext>
            </a:extLst>
          </p:cNvPr>
          <p:cNvPicPr>
            <a:picLocks noChangeAspect="1"/>
          </p:cNvPicPr>
          <p:nvPr/>
        </p:nvPicPr>
        <p:blipFill>
          <a:blip r:embed="rId3"/>
          <a:stretch>
            <a:fillRect/>
          </a:stretch>
        </p:blipFill>
        <p:spPr>
          <a:xfrm>
            <a:off x="7820900" y="1592676"/>
            <a:ext cx="356974" cy="287882"/>
          </a:xfrm>
          <a:prstGeom prst="rect">
            <a:avLst/>
          </a:prstGeom>
        </p:spPr>
      </p:pic>
      <p:sp>
        <p:nvSpPr>
          <p:cNvPr id="3" name="Oval 2">
            <a:extLst>
              <a:ext uri="{FF2B5EF4-FFF2-40B4-BE49-F238E27FC236}">
                <a16:creationId xmlns:a16="http://schemas.microsoft.com/office/drawing/2014/main" id="{E8370DFA-3D86-09BF-7A2E-A74772F7DBDE}"/>
              </a:ext>
            </a:extLst>
          </p:cNvPr>
          <p:cNvSpPr/>
          <p:nvPr/>
        </p:nvSpPr>
        <p:spPr>
          <a:xfrm>
            <a:off x="3153508" y="2407940"/>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5" name="Oval 4">
            <a:extLst>
              <a:ext uri="{FF2B5EF4-FFF2-40B4-BE49-F238E27FC236}">
                <a16:creationId xmlns:a16="http://schemas.microsoft.com/office/drawing/2014/main" id="{A568EA10-7951-AE28-3D07-6008C202CE9D}"/>
              </a:ext>
            </a:extLst>
          </p:cNvPr>
          <p:cNvSpPr/>
          <p:nvPr/>
        </p:nvSpPr>
        <p:spPr>
          <a:xfrm>
            <a:off x="5025357" y="2562332"/>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9BB4F5B1-C7A5-E4BF-BC02-32FE357DFCFD}"/>
              </a:ext>
            </a:extLst>
          </p:cNvPr>
          <p:cNvSpPr/>
          <p:nvPr/>
        </p:nvSpPr>
        <p:spPr>
          <a:xfrm>
            <a:off x="7599027" y="2975305"/>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3" name="Picture 12">
            <a:extLst>
              <a:ext uri="{FF2B5EF4-FFF2-40B4-BE49-F238E27FC236}">
                <a16:creationId xmlns:a16="http://schemas.microsoft.com/office/drawing/2014/main" id="{DA16FE40-3AF1-AA55-7887-C41BCEA2328E}"/>
              </a:ext>
            </a:extLst>
          </p:cNvPr>
          <p:cNvPicPr>
            <a:picLocks noChangeAspect="1"/>
          </p:cNvPicPr>
          <p:nvPr/>
        </p:nvPicPr>
        <p:blipFill>
          <a:blip r:embed="rId4"/>
          <a:stretch>
            <a:fillRect/>
          </a:stretch>
        </p:blipFill>
        <p:spPr>
          <a:xfrm>
            <a:off x="3713101" y="2992100"/>
            <a:ext cx="508000" cy="393700"/>
          </a:xfrm>
          <a:prstGeom prst="rect">
            <a:avLst/>
          </a:prstGeom>
        </p:spPr>
      </p:pic>
      <p:pic>
        <p:nvPicPr>
          <p:cNvPr id="15" name="Picture 14">
            <a:extLst>
              <a:ext uri="{FF2B5EF4-FFF2-40B4-BE49-F238E27FC236}">
                <a16:creationId xmlns:a16="http://schemas.microsoft.com/office/drawing/2014/main" id="{47C4EAC2-697A-B238-E10B-A0210B21A77E}"/>
              </a:ext>
            </a:extLst>
          </p:cNvPr>
          <p:cNvPicPr>
            <a:picLocks noChangeAspect="1"/>
          </p:cNvPicPr>
          <p:nvPr/>
        </p:nvPicPr>
        <p:blipFill>
          <a:blip r:embed="rId5"/>
          <a:stretch>
            <a:fillRect/>
          </a:stretch>
        </p:blipFill>
        <p:spPr>
          <a:xfrm>
            <a:off x="5371155" y="2979574"/>
            <a:ext cx="520700" cy="393700"/>
          </a:xfrm>
          <a:prstGeom prst="rect">
            <a:avLst/>
          </a:prstGeom>
        </p:spPr>
      </p:pic>
      <p:pic>
        <p:nvPicPr>
          <p:cNvPr id="18" name="Picture 17">
            <a:extLst>
              <a:ext uri="{FF2B5EF4-FFF2-40B4-BE49-F238E27FC236}">
                <a16:creationId xmlns:a16="http://schemas.microsoft.com/office/drawing/2014/main" id="{58D141AD-5758-BEEE-CA11-9D16F259F833}"/>
              </a:ext>
            </a:extLst>
          </p:cNvPr>
          <p:cNvPicPr>
            <a:picLocks noChangeAspect="1"/>
          </p:cNvPicPr>
          <p:nvPr/>
        </p:nvPicPr>
        <p:blipFill>
          <a:blip r:embed="rId6"/>
          <a:stretch>
            <a:fillRect/>
          </a:stretch>
        </p:blipFill>
        <p:spPr>
          <a:xfrm>
            <a:off x="8076219" y="3007363"/>
            <a:ext cx="660400" cy="393700"/>
          </a:xfrm>
          <a:prstGeom prst="rect">
            <a:avLst/>
          </a:prstGeom>
        </p:spPr>
      </p:pic>
      <p:sp>
        <p:nvSpPr>
          <p:cNvPr id="19" name="TextBox 18">
            <a:extLst>
              <a:ext uri="{FF2B5EF4-FFF2-40B4-BE49-F238E27FC236}">
                <a16:creationId xmlns:a16="http://schemas.microsoft.com/office/drawing/2014/main" id="{279A46DD-256C-2D3F-0386-82392476E7A4}"/>
              </a:ext>
            </a:extLst>
          </p:cNvPr>
          <p:cNvSpPr txBox="1"/>
          <p:nvPr/>
        </p:nvSpPr>
        <p:spPr>
          <a:xfrm>
            <a:off x="6397395" y="2598723"/>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20" name="Picture 19">
            <a:extLst>
              <a:ext uri="{FF2B5EF4-FFF2-40B4-BE49-F238E27FC236}">
                <a16:creationId xmlns:a16="http://schemas.microsoft.com/office/drawing/2014/main" id="{2669D670-CE85-60BB-1EED-71B863BCA327}"/>
              </a:ext>
            </a:extLst>
          </p:cNvPr>
          <p:cNvPicPr>
            <a:picLocks noChangeAspect="1"/>
          </p:cNvPicPr>
          <p:nvPr/>
        </p:nvPicPr>
        <p:blipFill>
          <a:blip r:embed="rId7"/>
          <a:stretch>
            <a:fillRect/>
          </a:stretch>
        </p:blipFill>
        <p:spPr>
          <a:xfrm>
            <a:off x="2921000" y="4342354"/>
            <a:ext cx="6350000" cy="469900"/>
          </a:xfrm>
          <a:prstGeom prst="rect">
            <a:avLst/>
          </a:prstGeom>
        </p:spPr>
      </p:pic>
      <p:pic>
        <p:nvPicPr>
          <p:cNvPr id="32" name="Picture 31">
            <a:extLst>
              <a:ext uri="{FF2B5EF4-FFF2-40B4-BE49-F238E27FC236}">
                <a16:creationId xmlns:a16="http://schemas.microsoft.com/office/drawing/2014/main" id="{43341084-EA31-2222-F6F8-9BC3F8B19D3E}"/>
              </a:ext>
            </a:extLst>
          </p:cNvPr>
          <p:cNvPicPr>
            <a:picLocks noChangeAspect="1"/>
          </p:cNvPicPr>
          <p:nvPr/>
        </p:nvPicPr>
        <p:blipFill>
          <a:blip r:embed="rId8"/>
          <a:stretch>
            <a:fillRect/>
          </a:stretch>
        </p:blipFill>
        <p:spPr>
          <a:xfrm>
            <a:off x="2208042" y="5111124"/>
            <a:ext cx="7658100" cy="1397000"/>
          </a:xfrm>
          <a:prstGeom prst="rect">
            <a:avLst/>
          </a:prstGeom>
        </p:spPr>
      </p:pic>
      <p:sp>
        <p:nvSpPr>
          <p:cNvPr id="33" name="Rounded Rectangular Callout 32">
            <a:extLst>
              <a:ext uri="{FF2B5EF4-FFF2-40B4-BE49-F238E27FC236}">
                <a16:creationId xmlns:a16="http://schemas.microsoft.com/office/drawing/2014/main" id="{FF050E34-187D-D3DC-3D81-2F814B348E48}"/>
              </a:ext>
            </a:extLst>
          </p:cNvPr>
          <p:cNvSpPr/>
          <p:nvPr/>
        </p:nvSpPr>
        <p:spPr>
          <a:xfrm>
            <a:off x="91536" y="5292033"/>
            <a:ext cx="1721766" cy="884930"/>
          </a:xfrm>
          <a:prstGeom prst="wedgeRoundRectCallout">
            <a:avLst>
              <a:gd name="adj1" fmla="val 63560"/>
              <a:gd name="adj2" fmla="val 16381"/>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A batch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of data</a:t>
            </a:r>
          </a:p>
        </p:txBody>
      </p:sp>
      <p:sp>
        <p:nvSpPr>
          <p:cNvPr id="34" name="Rounded Rectangular Callout 33">
            <a:extLst>
              <a:ext uri="{FF2B5EF4-FFF2-40B4-BE49-F238E27FC236}">
                <a16:creationId xmlns:a16="http://schemas.microsoft.com/office/drawing/2014/main" id="{4490E3F4-2963-D72C-D5C2-9BD7A4490F03}"/>
              </a:ext>
            </a:extLst>
          </p:cNvPr>
          <p:cNvSpPr/>
          <p:nvPr/>
        </p:nvSpPr>
        <p:spPr>
          <a:xfrm>
            <a:off x="91536" y="4152550"/>
            <a:ext cx="1721766" cy="884930"/>
          </a:xfrm>
          <a:prstGeom prst="wedgeRoundRectCallout">
            <a:avLst>
              <a:gd name="adj1" fmla="val 63560"/>
              <a:gd name="adj2" fmla="val 16381"/>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The whole data</a:t>
            </a:r>
          </a:p>
        </p:txBody>
      </p:sp>
      <p:sp>
        <p:nvSpPr>
          <p:cNvPr id="6" name="Rounded Rectangular Callout 5">
            <a:extLst>
              <a:ext uri="{FF2B5EF4-FFF2-40B4-BE49-F238E27FC236}">
                <a16:creationId xmlns:a16="http://schemas.microsoft.com/office/drawing/2014/main" id="{F12F43BD-87BD-4F0E-CF7D-76E36DFB252C}"/>
              </a:ext>
            </a:extLst>
          </p:cNvPr>
          <p:cNvSpPr/>
          <p:nvPr/>
        </p:nvSpPr>
        <p:spPr>
          <a:xfrm>
            <a:off x="7081389" y="5266505"/>
            <a:ext cx="284261" cy="264038"/>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8" name="Rounded Rectangular Callout 7">
            <a:extLst>
              <a:ext uri="{FF2B5EF4-FFF2-40B4-BE49-F238E27FC236}">
                <a16:creationId xmlns:a16="http://schemas.microsoft.com/office/drawing/2014/main" id="{4D2368A6-ECAF-6EF8-25B5-4AF62B2B5BFC}"/>
              </a:ext>
            </a:extLst>
          </p:cNvPr>
          <p:cNvSpPr/>
          <p:nvPr/>
        </p:nvSpPr>
        <p:spPr>
          <a:xfrm>
            <a:off x="7456896" y="5912925"/>
            <a:ext cx="284261" cy="264038"/>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861CA5FF-0004-EA14-B3A5-298B2EE9FC9C}"/>
              </a:ext>
            </a:extLst>
          </p:cNvPr>
          <p:cNvSpPr/>
          <p:nvPr/>
        </p:nvSpPr>
        <p:spPr>
          <a:xfrm>
            <a:off x="2622432" y="5664337"/>
            <a:ext cx="354258" cy="339647"/>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11" name="Slide Number Placeholder 10">
            <a:extLst>
              <a:ext uri="{FF2B5EF4-FFF2-40B4-BE49-F238E27FC236}">
                <a16:creationId xmlns:a16="http://schemas.microsoft.com/office/drawing/2014/main" id="{5E0E1DD3-CC48-36FD-5B23-5B2B9771364C}"/>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a:p>
        </p:txBody>
      </p:sp>
    </p:spTree>
    <p:extLst>
      <p:ext uri="{BB962C8B-B14F-4D97-AF65-F5344CB8AC3E}">
        <p14:creationId xmlns:p14="http://schemas.microsoft.com/office/powerpoint/2010/main" val="410784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6"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D4A52-8877-4A94-131A-3CF5DB7D266D}"/>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1C2E833-789A-9F54-FF55-6E6E3B543F1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dirty="0"/>
              <a:t>             uniform sampling from the whole data.</a:t>
            </a:r>
          </a:p>
          <a:p>
            <a:r>
              <a:rPr lang="en-US" dirty="0"/>
              <a:t>             oversamples smaller domains.</a:t>
            </a:r>
          </a:p>
          <a:p>
            <a:r>
              <a:rPr lang="en-US" dirty="0"/>
              <a:t>                samples equal number from each domain. </a:t>
            </a:r>
          </a:p>
          <a:p>
            <a:endParaRPr lang="en-US" dirty="0"/>
          </a:p>
        </p:txBody>
      </p:sp>
      <p:sp>
        <p:nvSpPr>
          <p:cNvPr id="2" name="Title 1">
            <a:extLst>
              <a:ext uri="{FF2B5EF4-FFF2-40B4-BE49-F238E27FC236}">
                <a16:creationId xmlns:a16="http://schemas.microsoft.com/office/drawing/2014/main" id="{624CFADF-0586-8783-52DE-58EF3C3ABB08}"/>
              </a:ext>
            </a:extLst>
          </p:cNvPr>
          <p:cNvSpPr>
            <a:spLocks noGrp="1"/>
          </p:cNvSpPr>
          <p:nvPr>
            <p:ph type="title"/>
          </p:nvPr>
        </p:nvSpPr>
        <p:spPr/>
        <p:txBody>
          <a:bodyPr/>
          <a:lstStyle/>
          <a:p>
            <a:r>
              <a:rPr lang="en-US" dirty="0"/>
              <a:t>Training on a collection of “domains” </a:t>
            </a:r>
          </a:p>
        </p:txBody>
      </p:sp>
      <p:sp>
        <p:nvSpPr>
          <p:cNvPr id="3" name="Oval 2">
            <a:extLst>
              <a:ext uri="{FF2B5EF4-FFF2-40B4-BE49-F238E27FC236}">
                <a16:creationId xmlns:a16="http://schemas.microsoft.com/office/drawing/2014/main" id="{C3FFCF36-07EA-6716-22BF-8136C4F583D9}"/>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5" name="Oval 4">
            <a:extLst>
              <a:ext uri="{FF2B5EF4-FFF2-40B4-BE49-F238E27FC236}">
                <a16:creationId xmlns:a16="http://schemas.microsoft.com/office/drawing/2014/main" id="{19FDB16C-40F9-2E4A-83E6-15C687B6636C}"/>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FC20F450-CB0A-9128-F9BA-A5953988B9DA}"/>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3" name="Picture 12">
            <a:extLst>
              <a:ext uri="{FF2B5EF4-FFF2-40B4-BE49-F238E27FC236}">
                <a16:creationId xmlns:a16="http://schemas.microsoft.com/office/drawing/2014/main" id="{A4E1B54D-6DBF-7E5C-B0FE-A6C0AFC3347B}"/>
              </a:ext>
            </a:extLst>
          </p:cNvPr>
          <p:cNvPicPr>
            <a:picLocks noChangeAspect="1"/>
          </p:cNvPicPr>
          <p:nvPr/>
        </p:nvPicPr>
        <p:blipFill>
          <a:blip r:embed="rId3"/>
          <a:stretch>
            <a:fillRect/>
          </a:stretch>
        </p:blipFill>
        <p:spPr>
          <a:xfrm>
            <a:off x="3713101" y="2124195"/>
            <a:ext cx="508000" cy="393700"/>
          </a:xfrm>
          <a:prstGeom prst="rect">
            <a:avLst/>
          </a:prstGeom>
        </p:spPr>
      </p:pic>
      <p:pic>
        <p:nvPicPr>
          <p:cNvPr id="15" name="Picture 14">
            <a:extLst>
              <a:ext uri="{FF2B5EF4-FFF2-40B4-BE49-F238E27FC236}">
                <a16:creationId xmlns:a16="http://schemas.microsoft.com/office/drawing/2014/main" id="{A5FCA892-25B3-E217-B0AC-5C6E523F6AD4}"/>
              </a:ext>
            </a:extLst>
          </p:cNvPr>
          <p:cNvPicPr>
            <a:picLocks noChangeAspect="1"/>
          </p:cNvPicPr>
          <p:nvPr/>
        </p:nvPicPr>
        <p:blipFill>
          <a:blip r:embed="rId4"/>
          <a:stretch>
            <a:fillRect/>
          </a:stretch>
        </p:blipFill>
        <p:spPr>
          <a:xfrm>
            <a:off x="5371155" y="2111669"/>
            <a:ext cx="520700" cy="393700"/>
          </a:xfrm>
          <a:prstGeom prst="rect">
            <a:avLst/>
          </a:prstGeom>
        </p:spPr>
      </p:pic>
      <p:pic>
        <p:nvPicPr>
          <p:cNvPr id="18" name="Picture 17">
            <a:extLst>
              <a:ext uri="{FF2B5EF4-FFF2-40B4-BE49-F238E27FC236}">
                <a16:creationId xmlns:a16="http://schemas.microsoft.com/office/drawing/2014/main" id="{08C2F108-C60A-CF69-1589-B6B029F380B4}"/>
              </a:ext>
            </a:extLst>
          </p:cNvPr>
          <p:cNvPicPr>
            <a:picLocks noChangeAspect="1"/>
          </p:cNvPicPr>
          <p:nvPr/>
        </p:nvPicPr>
        <p:blipFill>
          <a:blip r:embed="rId5"/>
          <a:stretch>
            <a:fillRect/>
          </a:stretch>
        </p:blipFill>
        <p:spPr>
          <a:xfrm>
            <a:off x="8076219" y="2139458"/>
            <a:ext cx="660400" cy="393700"/>
          </a:xfrm>
          <a:prstGeom prst="rect">
            <a:avLst/>
          </a:prstGeom>
        </p:spPr>
      </p:pic>
      <p:sp>
        <p:nvSpPr>
          <p:cNvPr id="19" name="TextBox 18">
            <a:extLst>
              <a:ext uri="{FF2B5EF4-FFF2-40B4-BE49-F238E27FC236}">
                <a16:creationId xmlns:a16="http://schemas.microsoft.com/office/drawing/2014/main" id="{258F5C85-74AB-F969-5A61-DB2E0301D00A}"/>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32" name="Picture 31">
            <a:extLst>
              <a:ext uri="{FF2B5EF4-FFF2-40B4-BE49-F238E27FC236}">
                <a16:creationId xmlns:a16="http://schemas.microsoft.com/office/drawing/2014/main" id="{39EFEF39-8D42-B5AD-87B3-7CD74AC2883B}"/>
              </a:ext>
            </a:extLst>
          </p:cNvPr>
          <p:cNvPicPr>
            <a:picLocks noChangeAspect="1"/>
          </p:cNvPicPr>
          <p:nvPr/>
        </p:nvPicPr>
        <p:blipFill>
          <a:blip r:embed="rId6"/>
          <a:stretch>
            <a:fillRect/>
          </a:stretch>
        </p:blipFill>
        <p:spPr>
          <a:xfrm>
            <a:off x="3248997" y="3424421"/>
            <a:ext cx="5247647" cy="957282"/>
          </a:xfrm>
          <a:prstGeom prst="rect">
            <a:avLst/>
          </a:prstGeom>
        </p:spPr>
      </p:pic>
      <p:pic>
        <p:nvPicPr>
          <p:cNvPr id="10" name="Picture 9">
            <a:extLst>
              <a:ext uri="{FF2B5EF4-FFF2-40B4-BE49-F238E27FC236}">
                <a16:creationId xmlns:a16="http://schemas.microsoft.com/office/drawing/2014/main" id="{A344A5A5-6757-4006-70DA-F17EB2CD4142}"/>
              </a:ext>
            </a:extLst>
          </p:cNvPr>
          <p:cNvPicPr>
            <a:picLocks noChangeAspect="1"/>
          </p:cNvPicPr>
          <p:nvPr/>
        </p:nvPicPr>
        <p:blipFill>
          <a:blip r:embed="rId7"/>
          <a:stretch>
            <a:fillRect/>
          </a:stretch>
        </p:blipFill>
        <p:spPr>
          <a:xfrm>
            <a:off x="1240787" y="4634854"/>
            <a:ext cx="942644" cy="295286"/>
          </a:xfrm>
          <a:prstGeom prst="rect">
            <a:avLst/>
          </a:prstGeom>
        </p:spPr>
      </p:pic>
      <p:pic>
        <p:nvPicPr>
          <p:cNvPr id="11" name="Picture 10">
            <a:extLst>
              <a:ext uri="{FF2B5EF4-FFF2-40B4-BE49-F238E27FC236}">
                <a16:creationId xmlns:a16="http://schemas.microsoft.com/office/drawing/2014/main" id="{B5775F61-C74D-22DD-09F2-CCD2969DA683}"/>
              </a:ext>
            </a:extLst>
          </p:cNvPr>
          <p:cNvPicPr>
            <a:picLocks noChangeAspect="1"/>
          </p:cNvPicPr>
          <p:nvPr/>
        </p:nvPicPr>
        <p:blipFill>
          <a:blip r:embed="rId8"/>
          <a:stretch>
            <a:fillRect/>
          </a:stretch>
        </p:blipFill>
        <p:spPr>
          <a:xfrm>
            <a:off x="1240787" y="5127276"/>
            <a:ext cx="942644" cy="306643"/>
          </a:xfrm>
          <a:prstGeom prst="rect">
            <a:avLst/>
          </a:prstGeom>
        </p:spPr>
      </p:pic>
      <p:pic>
        <p:nvPicPr>
          <p:cNvPr id="12" name="Picture 11">
            <a:extLst>
              <a:ext uri="{FF2B5EF4-FFF2-40B4-BE49-F238E27FC236}">
                <a16:creationId xmlns:a16="http://schemas.microsoft.com/office/drawing/2014/main" id="{19F0CA26-05CB-A410-1E7E-FB1483810812}"/>
              </a:ext>
            </a:extLst>
          </p:cNvPr>
          <p:cNvPicPr>
            <a:picLocks noChangeAspect="1"/>
          </p:cNvPicPr>
          <p:nvPr/>
        </p:nvPicPr>
        <p:blipFill>
          <a:blip r:embed="rId9"/>
          <a:stretch>
            <a:fillRect/>
          </a:stretch>
        </p:blipFill>
        <p:spPr>
          <a:xfrm>
            <a:off x="1240788" y="5698133"/>
            <a:ext cx="1246000" cy="228624"/>
          </a:xfrm>
          <a:prstGeom prst="rect">
            <a:avLst/>
          </a:prstGeom>
        </p:spPr>
      </p:pic>
      <p:sp>
        <p:nvSpPr>
          <p:cNvPr id="16" name="Slide Number Placeholder 15">
            <a:extLst>
              <a:ext uri="{FF2B5EF4-FFF2-40B4-BE49-F238E27FC236}">
                <a16:creationId xmlns:a16="http://schemas.microsoft.com/office/drawing/2014/main" id="{B38F2367-2D05-20B0-AFD5-A8468AAEFB1F}"/>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a:p>
        </p:txBody>
      </p:sp>
    </p:spTree>
    <p:extLst>
      <p:ext uri="{BB962C8B-B14F-4D97-AF65-F5344CB8AC3E}">
        <p14:creationId xmlns:p14="http://schemas.microsoft.com/office/powerpoint/2010/main" val="72058277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animEffect transition="in" filter="fade">
                                      <p:cBhvr>
                                        <p:cTn id="15" dur="500"/>
                                        <p:tgtEl>
                                          <p:spTgt spid="8">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141FD-DD81-6964-2970-FB4802039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E1DEF-4788-4404-0BA6-8C346177FE2C}"/>
              </a:ext>
            </a:extLst>
          </p:cNvPr>
          <p:cNvSpPr>
            <a:spLocks noGrp="1"/>
          </p:cNvSpPr>
          <p:nvPr>
            <p:ph type="title"/>
          </p:nvPr>
        </p:nvSpPr>
        <p:spPr/>
        <p:txBody>
          <a:bodyPr/>
          <a:lstStyle/>
          <a:p>
            <a:r>
              <a:rPr lang="en-US" b="1" dirty="0"/>
              <a:t>Temperature Sampling (TS)</a:t>
            </a:r>
          </a:p>
        </p:txBody>
      </p:sp>
      <p:sp>
        <p:nvSpPr>
          <p:cNvPr id="26" name="Rounded Rectangular Callout 25">
            <a:extLst>
              <a:ext uri="{FF2B5EF4-FFF2-40B4-BE49-F238E27FC236}">
                <a16:creationId xmlns:a16="http://schemas.microsoft.com/office/drawing/2014/main" id="{6F1DF611-BF1D-53BF-78B2-CA45562BE783}"/>
              </a:ext>
            </a:extLst>
          </p:cNvPr>
          <p:cNvSpPr/>
          <p:nvPr/>
        </p:nvSpPr>
        <p:spPr>
          <a:xfrm>
            <a:off x="2600325" y="5409451"/>
            <a:ext cx="7729536" cy="872601"/>
          </a:xfrm>
          <a:prstGeom prst="wedgeRoundRectCallout">
            <a:avLst>
              <a:gd name="adj1" fmla="val 10206"/>
              <a:gd name="adj2" fmla="val -80722"/>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venir Book" panose="02000503020000020003" pitchFamily="2" charset="0"/>
              </a:rPr>
              <a:t>With                oversample</a:t>
            </a:r>
            <a:r>
              <a:rPr lang="en-US" sz="2400" dirty="0">
                <a:solidFill>
                  <a:schemeClr val="tx1"/>
                </a:solidFill>
                <a:latin typeface="Avenir Book" panose="02000503020000020003" pitchFamily="2" charset="0"/>
              </a:rPr>
              <a:t> infrequent domains,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effectively </a:t>
            </a:r>
            <a:r>
              <a:rPr lang="en-US" sz="2400" b="1" dirty="0">
                <a:solidFill>
                  <a:schemeClr val="tx1"/>
                </a:solidFill>
                <a:latin typeface="Avenir Book" panose="02000503020000020003" pitchFamily="2" charset="0"/>
              </a:rPr>
              <a:t>duplicating</a:t>
            </a:r>
            <a:r>
              <a:rPr lang="en-US" sz="2400" dirty="0">
                <a:solidFill>
                  <a:schemeClr val="tx1"/>
                </a:solidFill>
                <a:latin typeface="Avenir Book" panose="02000503020000020003" pitchFamily="2" charset="0"/>
              </a:rPr>
              <a:t> the data multiple times.</a:t>
            </a:r>
          </a:p>
        </p:txBody>
      </p:sp>
      <p:pic>
        <p:nvPicPr>
          <p:cNvPr id="21" name="Picture 20">
            <a:extLst>
              <a:ext uri="{FF2B5EF4-FFF2-40B4-BE49-F238E27FC236}">
                <a16:creationId xmlns:a16="http://schemas.microsoft.com/office/drawing/2014/main" id="{7D14DFA3-17FF-95FE-14B8-27F88AAB679B}"/>
              </a:ext>
            </a:extLst>
          </p:cNvPr>
          <p:cNvPicPr>
            <a:picLocks noChangeAspect="1"/>
          </p:cNvPicPr>
          <p:nvPr/>
        </p:nvPicPr>
        <p:blipFill>
          <a:blip r:embed="rId3"/>
          <a:stretch>
            <a:fillRect/>
          </a:stretch>
        </p:blipFill>
        <p:spPr>
          <a:xfrm>
            <a:off x="3657596" y="3828001"/>
            <a:ext cx="4419600" cy="1193800"/>
          </a:xfrm>
          <a:prstGeom prst="rect">
            <a:avLst/>
          </a:prstGeom>
        </p:spPr>
      </p:pic>
      <p:pic>
        <p:nvPicPr>
          <p:cNvPr id="22" name="Picture 21">
            <a:extLst>
              <a:ext uri="{FF2B5EF4-FFF2-40B4-BE49-F238E27FC236}">
                <a16:creationId xmlns:a16="http://schemas.microsoft.com/office/drawing/2014/main" id="{F445C64D-55AF-780C-AC96-99EAC148BA79}"/>
              </a:ext>
            </a:extLst>
          </p:cNvPr>
          <p:cNvPicPr>
            <a:picLocks noChangeAspect="1"/>
          </p:cNvPicPr>
          <p:nvPr/>
        </p:nvPicPr>
        <p:blipFill>
          <a:blip r:embed="rId4"/>
          <a:stretch>
            <a:fillRect/>
          </a:stretch>
        </p:blipFill>
        <p:spPr>
          <a:xfrm>
            <a:off x="4088669" y="5452776"/>
            <a:ext cx="942644" cy="306643"/>
          </a:xfrm>
          <a:prstGeom prst="rect">
            <a:avLst/>
          </a:prstGeom>
        </p:spPr>
      </p:pic>
      <p:sp>
        <p:nvSpPr>
          <p:cNvPr id="24" name="Oval 23">
            <a:extLst>
              <a:ext uri="{FF2B5EF4-FFF2-40B4-BE49-F238E27FC236}">
                <a16:creationId xmlns:a16="http://schemas.microsoft.com/office/drawing/2014/main" id="{CB4DABEB-F331-44D0-A3EA-7E36A826DBBE}"/>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27" name="Oval 26">
            <a:extLst>
              <a:ext uri="{FF2B5EF4-FFF2-40B4-BE49-F238E27FC236}">
                <a16:creationId xmlns:a16="http://schemas.microsoft.com/office/drawing/2014/main" id="{1DF5CB3D-2790-05CA-4B34-8E191159D410}"/>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027C4239-69DE-986C-A4A3-A4DDE4B29809}"/>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29" name="Picture 28">
            <a:extLst>
              <a:ext uri="{FF2B5EF4-FFF2-40B4-BE49-F238E27FC236}">
                <a16:creationId xmlns:a16="http://schemas.microsoft.com/office/drawing/2014/main" id="{3EC196CD-3DB5-EB52-FF82-525A6B84E647}"/>
              </a:ext>
            </a:extLst>
          </p:cNvPr>
          <p:cNvPicPr>
            <a:picLocks noChangeAspect="1"/>
          </p:cNvPicPr>
          <p:nvPr/>
        </p:nvPicPr>
        <p:blipFill>
          <a:blip r:embed="rId5"/>
          <a:stretch>
            <a:fillRect/>
          </a:stretch>
        </p:blipFill>
        <p:spPr>
          <a:xfrm>
            <a:off x="3713101" y="2124195"/>
            <a:ext cx="508000" cy="393700"/>
          </a:xfrm>
          <a:prstGeom prst="rect">
            <a:avLst/>
          </a:prstGeom>
        </p:spPr>
      </p:pic>
      <p:pic>
        <p:nvPicPr>
          <p:cNvPr id="30" name="Picture 29">
            <a:extLst>
              <a:ext uri="{FF2B5EF4-FFF2-40B4-BE49-F238E27FC236}">
                <a16:creationId xmlns:a16="http://schemas.microsoft.com/office/drawing/2014/main" id="{B8BF84BF-7D90-971C-8521-550FB827DE15}"/>
              </a:ext>
            </a:extLst>
          </p:cNvPr>
          <p:cNvPicPr>
            <a:picLocks noChangeAspect="1"/>
          </p:cNvPicPr>
          <p:nvPr/>
        </p:nvPicPr>
        <p:blipFill>
          <a:blip r:embed="rId6"/>
          <a:stretch>
            <a:fillRect/>
          </a:stretch>
        </p:blipFill>
        <p:spPr>
          <a:xfrm>
            <a:off x="5371155" y="2111669"/>
            <a:ext cx="520700" cy="393700"/>
          </a:xfrm>
          <a:prstGeom prst="rect">
            <a:avLst/>
          </a:prstGeom>
        </p:spPr>
      </p:pic>
      <p:pic>
        <p:nvPicPr>
          <p:cNvPr id="31" name="Picture 30">
            <a:extLst>
              <a:ext uri="{FF2B5EF4-FFF2-40B4-BE49-F238E27FC236}">
                <a16:creationId xmlns:a16="http://schemas.microsoft.com/office/drawing/2014/main" id="{E279BE44-DBEA-916F-80A5-8DA1E42FE214}"/>
              </a:ext>
            </a:extLst>
          </p:cNvPr>
          <p:cNvPicPr>
            <a:picLocks noChangeAspect="1"/>
          </p:cNvPicPr>
          <p:nvPr/>
        </p:nvPicPr>
        <p:blipFill>
          <a:blip r:embed="rId7"/>
          <a:stretch>
            <a:fillRect/>
          </a:stretch>
        </p:blipFill>
        <p:spPr>
          <a:xfrm>
            <a:off x="8076219" y="2139458"/>
            <a:ext cx="660400" cy="393700"/>
          </a:xfrm>
          <a:prstGeom prst="rect">
            <a:avLst/>
          </a:prstGeom>
        </p:spPr>
      </p:pic>
      <p:sp>
        <p:nvSpPr>
          <p:cNvPr id="32" name="TextBox 31">
            <a:extLst>
              <a:ext uri="{FF2B5EF4-FFF2-40B4-BE49-F238E27FC236}">
                <a16:creationId xmlns:a16="http://schemas.microsoft.com/office/drawing/2014/main" id="{E9B2CDB5-AA9C-48E6-DEDD-CEB52D2FBFF2}"/>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33" name="Slide Number Placeholder 32">
            <a:extLst>
              <a:ext uri="{FF2B5EF4-FFF2-40B4-BE49-F238E27FC236}">
                <a16:creationId xmlns:a16="http://schemas.microsoft.com/office/drawing/2014/main" id="{46A47FAB-8AA9-F68B-D55A-96A9C5992009}"/>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a:p>
        </p:txBody>
      </p:sp>
    </p:spTree>
    <p:extLst>
      <p:ext uri="{BB962C8B-B14F-4D97-AF65-F5344CB8AC3E}">
        <p14:creationId xmlns:p14="http://schemas.microsoft.com/office/powerpoint/2010/main" val="2613118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27A8-E401-6E27-29D6-09B06C13EDD9}"/>
              </a:ext>
            </a:extLst>
          </p:cNvPr>
          <p:cNvSpPr>
            <a:spLocks noGrp="1"/>
          </p:cNvSpPr>
          <p:nvPr>
            <p:ph type="title"/>
          </p:nvPr>
        </p:nvSpPr>
        <p:spPr/>
        <p:txBody>
          <a:bodyPr/>
          <a:lstStyle/>
          <a:p>
            <a:r>
              <a:rPr lang="en-US" b="1" dirty="0"/>
              <a:t>Scalarization (S)</a:t>
            </a:r>
            <a:endParaRPr lang="en-US" dirty="0"/>
          </a:p>
        </p:txBody>
      </p:sp>
      <p:sp>
        <p:nvSpPr>
          <p:cNvPr id="43" name="Rounded Rectangular Callout 42">
            <a:extLst>
              <a:ext uri="{FF2B5EF4-FFF2-40B4-BE49-F238E27FC236}">
                <a16:creationId xmlns:a16="http://schemas.microsoft.com/office/drawing/2014/main" id="{E5867891-3562-3ABF-AC5D-31CD408E2FEB}"/>
              </a:ext>
            </a:extLst>
          </p:cNvPr>
          <p:cNvSpPr/>
          <p:nvPr/>
        </p:nvSpPr>
        <p:spPr>
          <a:xfrm>
            <a:off x="7131722" y="5282128"/>
            <a:ext cx="4186381" cy="872601"/>
          </a:xfrm>
          <a:prstGeom prst="wedgeRoundRectCallout">
            <a:avLst>
              <a:gd name="adj1" fmla="val -33767"/>
              <a:gd name="adj2" fmla="val -96319"/>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Assigned a </a:t>
            </a:r>
            <a:r>
              <a:rPr lang="en-US" sz="2400" b="1" dirty="0">
                <a:solidFill>
                  <a:schemeClr val="tx1"/>
                </a:solidFill>
                <a:latin typeface="Avenir Book" panose="02000503020000020003" pitchFamily="2" charset="0"/>
              </a:rPr>
              <a:t>higher weight</a:t>
            </a:r>
            <a:r>
              <a:rPr lang="en-US" sz="2400" dirty="0">
                <a:solidFill>
                  <a:schemeClr val="tx1"/>
                </a:solidFill>
                <a:latin typeface="Avenir Book" panose="02000503020000020003" pitchFamily="2" charset="0"/>
              </a:rPr>
              <a:t> to the </a:t>
            </a:r>
            <a:r>
              <a:rPr lang="en-US" sz="2400" b="1" dirty="0">
                <a:solidFill>
                  <a:schemeClr val="tx1"/>
                </a:solidFill>
                <a:latin typeface="Avenir Book" panose="02000503020000020003" pitchFamily="2" charset="0"/>
              </a:rPr>
              <a:t>smaller</a:t>
            </a:r>
            <a:r>
              <a:rPr lang="en-US" sz="2400" dirty="0">
                <a:solidFill>
                  <a:schemeClr val="tx1"/>
                </a:solidFill>
                <a:latin typeface="Avenir Book" panose="02000503020000020003" pitchFamily="2" charset="0"/>
              </a:rPr>
              <a:t> domains</a:t>
            </a:r>
          </a:p>
        </p:txBody>
      </p:sp>
      <p:pic>
        <p:nvPicPr>
          <p:cNvPr id="16" name="Picture 15">
            <a:extLst>
              <a:ext uri="{FF2B5EF4-FFF2-40B4-BE49-F238E27FC236}">
                <a16:creationId xmlns:a16="http://schemas.microsoft.com/office/drawing/2014/main" id="{1AFBC2DC-8B8C-662C-9AE4-738233BD480B}"/>
              </a:ext>
            </a:extLst>
          </p:cNvPr>
          <p:cNvPicPr>
            <a:picLocks noChangeAspect="1"/>
          </p:cNvPicPr>
          <p:nvPr/>
        </p:nvPicPr>
        <p:blipFill>
          <a:blip r:embed="rId3"/>
          <a:stretch>
            <a:fillRect/>
          </a:stretch>
        </p:blipFill>
        <p:spPr>
          <a:xfrm>
            <a:off x="10224159" y="4105160"/>
            <a:ext cx="1825625" cy="365125"/>
          </a:xfrm>
          <a:prstGeom prst="rect">
            <a:avLst/>
          </a:prstGeom>
        </p:spPr>
      </p:pic>
      <p:sp>
        <p:nvSpPr>
          <p:cNvPr id="25" name="Oval 24">
            <a:extLst>
              <a:ext uri="{FF2B5EF4-FFF2-40B4-BE49-F238E27FC236}">
                <a16:creationId xmlns:a16="http://schemas.microsoft.com/office/drawing/2014/main" id="{D891F2C2-C2AB-ED0F-A1EF-526A7C7E78EF}"/>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26" name="Oval 25">
            <a:extLst>
              <a:ext uri="{FF2B5EF4-FFF2-40B4-BE49-F238E27FC236}">
                <a16:creationId xmlns:a16="http://schemas.microsoft.com/office/drawing/2014/main" id="{F2809B2F-9E93-B43F-1EE2-5DC2222A3679}"/>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E68E7043-C62D-44B5-FE89-369629669FCE}"/>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28" name="Picture 27">
            <a:extLst>
              <a:ext uri="{FF2B5EF4-FFF2-40B4-BE49-F238E27FC236}">
                <a16:creationId xmlns:a16="http://schemas.microsoft.com/office/drawing/2014/main" id="{BC4071FE-98C7-9D9E-6205-54A64E9CC891}"/>
              </a:ext>
            </a:extLst>
          </p:cNvPr>
          <p:cNvPicPr>
            <a:picLocks noChangeAspect="1"/>
          </p:cNvPicPr>
          <p:nvPr/>
        </p:nvPicPr>
        <p:blipFill>
          <a:blip r:embed="rId4"/>
          <a:stretch>
            <a:fillRect/>
          </a:stretch>
        </p:blipFill>
        <p:spPr>
          <a:xfrm>
            <a:off x="3713101" y="2124195"/>
            <a:ext cx="508000" cy="393700"/>
          </a:xfrm>
          <a:prstGeom prst="rect">
            <a:avLst/>
          </a:prstGeom>
        </p:spPr>
      </p:pic>
      <p:pic>
        <p:nvPicPr>
          <p:cNvPr id="30" name="Picture 29">
            <a:extLst>
              <a:ext uri="{FF2B5EF4-FFF2-40B4-BE49-F238E27FC236}">
                <a16:creationId xmlns:a16="http://schemas.microsoft.com/office/drawing/2014/main" id="{D78ABDC3-7FB4-CE2A-5C6E-4D4E757403A6}"/>
              </a:ext>
            </a:extLst>
          </p:cNvPr>
          <p:cNvPicPr>
            <a:picLocks noChangeAspect="1"/>
          </p:cNvPicPr>
          <p:nvPr/>
        </p:nvPicPr>
        <p:blipFill>
          <a:blip r:embed="rId5"/>
          <a:stretch>
            <a:fillRect/>
          </a:stretch>
        </p:blipFill>
        <p:spPr>
          <a:xfrm>
            <a:off x="5371155" y="2111669"/>
            <a:ext cx="520700" cy="393700"/>
          </a:xfrm>
          <a:prstGeom prst="rect">
            <a:avLst/>
          </a:prstGeom>
        </p:spPr>
      </p:pic>
      <p:pic>
        <p:nvPicPr>
          <p:cNvPr id="31" name="Picture 30">
            <a:extLst>
              <a:ext uri="{FF2B5EF4-FFF2-40B4-BE49-F238E27FC236}">
                <a16:creationId xmlns:a16="http://schemas.microsoft.com/office/drawing/2014/main" id="{26FF6C88-201E-FD80-10E4-A1640898813B}"/>
              </a:ext>
            </a:extLst>
          </p:cNvPr>
          <p:cNvPicPr>
            <a:picLocks noChangeAspect="1"/>
          </p:cNvPicPr>
          <p:nvPr/>
        </p:nvPicPr>
        <p:blipFill>
          <a:blip r:embed="rId6"/>
          <a:stretch>
            <a:fillRect/>
          </a:stretch>
        </p:blipFill>
        <p:spPr>
          <a:xfrm>
            <a:off x="8076219" y="2139458"/>
            <a:ext cx="660400" cy="393700"/>
          </a:xfrm>
          <a:prstGeom prst="rect">
            <a:avLst/>
          </a:prstGeom>
        </p:spPr>
      </p:pic>
      <p:sp>
        <p:nvSpPr>
          <p:cNvPr id="39" name="TextBox 38">
            <a:extLst>
              <a:ext uri="{FF2B5EF4-FFF2-40B4-BE49-F238E27FC236}">
                <a16:creationId xmlns:a16="http://schemas.microsoft.com/office/drawing/2014/main" id="{E109DB93-E084-9FC1-9035-A2CD7AEDB292}"/>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40" name="Rounded Rectangular Callout 39">
            <a:extLst>
              <a:ext uri="{FF2B5EF4-FFF2-40B4-BE49-F238E27FC236}">
                <a16:creationId xmlns:a16="http://schemas.microsoft.com/office/drawing/2014/main" id="{1349D8C1-50A1-7211-5E45-6D917DED91EC}"/>
              </a:ext>
            </a:extLst>
          </p:cNvPr>
          <p:cNvSpPr/>
          <p:nvPr/>
        </p:nvSpPr>
        <p:spPr>
          <a:xfrm>
            <a:off x="3567036" y="5282128"/>
            <a:ext cx="3305978" cy="872601"/>
          </a:xfrm>
          <a:prstGeom prst="wedgeRoundRectCallout">
            <a:avLst>
              <a:gd name="adj1" fmla="val 37901"/>
              <a:gd name="adj2" fmla="val -78307"/>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Uniformly sampled from the whole data</a:t>
            </a:r>
          </a:p>
        </p:txBody>
      </p:sp>
      <p:pic>
        <p:nvPicPr>
          <p:cNvPr id="41" name="Picture 40">
            <a:extLst>
              <a:ext uri="{FF2B5EF4-FFF2-40B4-BE49-F238E27FC236}">
                <a16:creationId xmlns:a16="http://schemas.microsoft.com/office/drawing/2014/main" id="{6C617D34-5F44-1368-1A6C-5C5928C30253}"/>
              </a:ext>
            </a:extLst>
          </p:cNvPr>
          <p:cNvPicPr>
            <a:picLocks noChangeAspect="1"/>
          </p:cNvPicPr>
          <p:nvPr/>
        </p:nvPicPr>
        <p:blipFill>
          <a:blip r:embed="rId7"/>
          <a:stretch>
            <a:fillRect/>
          </a:stretch>
        </p:blipFill>
        <p:spPr>
          <a:xfrm>
            <a:off x="3567995" y="3813470"/>
            <a:ext cx="5705895" cy="1176215"/>
          </a:xfrm>
          <a:prstGeom prst="rect">
            <a:avLst/>
          </a:prstGeom>
        </p:spPr>
      </p:pic>
      <p:sp>
        <p:nvSpPr>
          <p:cNvPr id="42" name="TextBox 41">
            <a:extLst>
              <a:ext uri="{FF2B5EF4-FFF2-40B4-BE49-F238E27FC236}">
                <a16:creationId xmlns:a16="http://schemas.microsoft.com/office/drawing/2014/main" id="{825E9E6D-4378-5E14-EAC2-BA68E4072B2C}"/>
              </a:ext>
            </a:extLst>
          </p:cNvPr>
          <p:cNvSpPr txBox="1"/>
          <p:nvPr/>
        </p:nvSpPr>
        <p:spPr>
          <a:xfrm>
            <a:off x="9888259" y="3461021"/>
            <a:ext cx="2513628" cy="646331"/>
          </a:xfrm>
          <a:prstGeom prst="rect">
            <a:avLst/>
          </a:prstGeom>
          <a:noFill/>
        </p:spPr>
        <p:txBody>
          <a:bodyPr wrap="square">
            <a:spAutoFit/>
          </a:bodyPr>
          <a:lstStyle/>
          <a:p>
            <a:pPr algn="ctr"/>
            <a:r>
              <a:rPr lang="en-US" sz="1800" dirty="0"/>
              <a:t>maps each data </a:t>
            </a:r>
            <a:br>
              <a:rPr lang="en-US" sz="1800" dirty="0"/>
            </a:br>
            <a:r>
              <a:rPr lang="en-US" sz="1800" dirty="0"/>
              <a:t>to its domain</a:t>
            </a:r>
            <a:endParaRPr lang="en-US" dirty="0"/>
          </a:p>
        </p:txBody>
      </p:sp>
      <p:sp>
        <p:nvSpPr>
          <p:cNvPr id="45" name="Slide Number Placeholder 44">
            <a:extLst>
              <a:ext uri="{FF2B5EF4-FFF2-40B4-BE49-F238E27FC236}">
                <a16:creationId xmlns:a16="http://schemas.microsoft.com/office/drawing/2014/main" id="{7F35C230-5CBA-4727-8208-B51DBEFD2DA4}"/>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a:p>
        </p:txBody>
      </p:sp>
    </p:spTree>
    <p:extLst>
      <p:ext uri="{BB962C8B-B14F-4D97-AF65-F5344CB8AC3E}">
        <p14:creationId xmlns:p14="http://schemas.microsoft.com/office/powerpoint/2010/main" val="779054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0E906-5738-F6EB-9B65-93C7C58FA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1F989-15AC-1533-2040-D69BF83AD1AF}"/>
              </a:ext>
            </a:extLst>
          </p:cNvPr>
          <p:cNvSpPr>
            <a:spLocks noGrp="1"/>
          </p:cNvSpPr>
          <p:nvPr>
            <p:ph type="title"/>
          </p:nvPr>
        </p:nvSpPr>
        <p:spPr/>
        <p:txBody>
          <a:bodyPr/>
          <a:lstStyle/>
          <a:p>
            <a:r>
              <a:rPr lang="en-US" sz="4000" dirty="0"/>
              <a:t>Scalarization (S)</a:t>
            </a:r>
            <a:r>
              <a:rPr lang="en-US" sz="4000" b="1" dirty="0"/>
              <a:t> </a:t>
            </a:r>
            <a:r>
              <a:rPr lang="en-US" sz="4000" dirty="0"/>
              <a:t>vs Temperature Sampling (TS)</a:t>
            </a:r>
          </a:p>
        </p:txBody>
      </p:sp>
      <p:sp>
        <p:nvSpPr>
          <p:cNvPr id="14" name="Slide Number Placeholder 13">
            <a:extLst>
              <a:ext uri="{FF2B5EF4-FFF2-40B4-BE49-F238E27FC236}">
                <a16:creationId xmlns:a16="http://schemas.microsoft.com/office/drawing/2014/main" id="{A0D8AD60-7D48-5416-2B75-C1C461901F17}"/>
              </a:ext>
            </a:extLst>
          </p:cNvPr>
          <p:cNvSpPr>
            <a:spLocks noGrp="1"/>
          </p:cNvSpPr>
          <p:nvPr>
            <p:ph type="sldNum" sz="quarter" idx="10"/>
          </p:nvPr>
        </p:nvSpPr>
        <p:spPr/>
        <p:txBody>
          <a:bodyPr/>
          <a:lstStyle/>
          <a:p>
            <a:fld id="{86CB4B4D-7CA3-9044-876B-883B54F8677D}" type="slidenum">
              <a:rPr lang="en-US" smtClean="0"/>
              <a:t>47</a:t>
            </a:fld>
            <a:endParaRPr lang="en-US"/>
          </a:p>
        </p:txBody>
      </p:sp>
      <p:pic>
        <p:nvPicPr>
          <p:cNvPr id="5" name="Picture 4">
            <a:extLst>
              <a:ext uri="{FF2B5EF4-FFF2-40B4-BE49-F238E27FC236}">
                <a16:creationId xmlns:a16="http://schemas.microsoft.com/office/drawing/2014/main" id="{1AFE3393-9325-3D11-6BCC-CD4F0DA54312}"/>
              </a:ext>
            </a:extLst>
          </p:cNvPr>
          <p:cNvPicPr>
            <a:picLocks noChangeAspect="1"/>
          </p:cNvPicPr>
          <p:nvPr/>
        </p:nvPicPr>
        <p:blipFill>
          <a:blip r:embed="rId2"/>
          <a:stretch>
            <a:fillRect/>
          </a:stretch>
        </p:blipFill>
        <p:spPr>
          <a:xfrm>
            <a:off x="404629" y="3777234"/>
            <a:ext cx="5226876" cy="1077470"/>
          </a:xfrm>
          <a:prstGeom prst="rect">
            <a:avLst/>
          </a:prstGeom>
        </p:spPr>
      </p:pic>
      <p:pic>
        <p:nvPicPr>
          <p:cNvPr id="6" name="Picture 5">
            <a:extLst>
              <a:ext uri="{FF2B5EF4-FFF2-40B4-BE49-F238E27FC236}">
                <a16:creationId xmlns:a16="http://schemas.microsoft.com/office/drawing/2014/main" id="{4C263681-622A-3BFD-9D53-3AEB3AFED5F3}"/>
              </a:ext>
            </a:extLst>
          </p:cNvPr>
          <p:cNvPicPr>
            <a:picLocks noChangeAspect="1"/>
          </p:cNvPicPr>
          <p:nvPr/>
        </p:nvPicPr>
        <p:blipFill>
          <a:blip r:embed="rId3"/>
          <a:stretch>
            <a:fillRect/>
          </a:stretch>
        </p:blipFill>
        <p:spPr>
          <a:xfrm>
            <a:off x="7715419" y="3719678"/>
            <a:ext cx="3988932" cy="1077470"/>
          </a:xfrm>
          <a:prstGeom prst="rect">
            <a:avLst/>
          </a:prstGeom>
        </p:spPr>
      </p:pic>
      <p:sp>
        <p:nvSpPr>
          <p:cNvPr id="7" name="Oval 6">
            <a:extLst>
              <a:ext uri="{FF2B5EF4-FFF2-40B4-BE49-F238E27FC236}">
                <a16:creationId xmlns:a16="http://schemas.microsoft.com/office/drawing/2014/main" id="{382CBBAE-0308-556E-9E2F-A1F171B1C8A1}"/>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8" name="Oval 7">
            <a:extLst>
              <a:ext uri="{FF2B5EF4-FFF2-40B4-BE49-F238E27FC236}">
                <a16:creationId xmlns:a16="http://schemas.microsoft.com/office/drawing/2014/main" id="{7394570F-689D-3545-C6D1-D32EB70D88CD}"/>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29EA6DAB-ADE0-51BE-AB0F-320FD7D1C062}"/>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0" name="Picture 9">
            <a:extLst>
              <a:ext uri="{FF2B5EF4-FFF2-40B4-BE49-F238E27FC236}">
                <a16:creationId xmlns:a16="http://schemas.microsoft.com/office/drawing/2014/main" id="{2ADDD7FB-06BA-944A-3E95-5AD5EAF56D4C}"/>
              </a:ext>
            </a:extLst>
          </p:cNvPr>
          <p:cNvPicPr>
            <a:picLocks noChangeAspect="1"/>
          </p:cNvPicPr>
          <p:nvPr/>
        </p:nvPicPr>
        <p:blipFill>
          <a:blip r:embed="rId4"/>
          <a:stretch>
            <a:fillRect/>
          </a:stretch>
        </p:blipFill>
        <p:spPr>
          <a:xfrm>
            <a:off x="3713101" y="2124195"/>
            <a:ext cx="508000" cy="393700"/>
          </a:xfrm>
          <a:prstGeom prst="rect">
            <a:avLst/>
          </a:prstGeom>
        </p:spPr>
      </p:pic>
      <p:pic>
        <p:nvPicPr>
          <p:cNvPr id="11" name="Picture 10">
            <a:extLst>
              <a:ext uri="{FF2B5EF4-FFF2-40B4-BE49-F238E27FC236}">
                <a16:creationId xmlns:a16="http://schemas.microsoft.com/office/drawing/2014/main" id="{7BDB7CD3-E0E3-3750-606A-26DE950C6303}"/>
              </a:ext>
            </a:extLst>
          </p:cNvPr>
          <p:cNvPicPr>
            <a:picLocks noChangeAspect="1"/>
          </p:cNvPicPr>
          <p:nvPr/>
        </p:nvPicPr>
        <p:blipFill>
          <a:blip r:embed="rId5"/>
          <a:stretch>
            <a:fillRect/>
          </a:stretch>
        </p:blipFill>
        <p:spPr>
          <a:xfrm>
            <a:off x="5371155" y="2111669"/>
            <a:ext cx="520700" cy="393700"/>
          </a:xfrm>
          <a:prstGeom prst="rect">
            <a:avLst/>
          </a:prstGeom>
        </p:spPr>
      </p:pic>
      <p:pic>
        <p:nvPicPr>
          <p:cNvPr id="12" name="Picture 11">
            <a:extLst>
              <a:ext uri="{FF2B5EF4-FFF2-40B4-BE49-F238E27FC236}">
                <a16:creationId xmlns:a16="http://schemas.microsoft.com/office/drawing/2014/main" id="{D404685E-E7F1-D13E-C813-47428701C337}"/>
              </a:ext>
            </a:extLst>
          </p:cNvPr>
          <p:cNvPicPr>
            <a:picLocks noChangeAspect="1"/>
          </p:cNvPicPr>
          <p:nvPr/>
        </p:nvPicPr>
        <p:blipFill>
          <a:blip r:embed="rId6"/>
          <a:stretch>
            <a:fillRect/>
          </a:stretch>
        </p:blipFill>
        <p:spPr>
          <a:xfrm>
            <a:off x="8076219" y="2139458"/>
            <a:ext cx="660400" cy="393700"/>
          </a:xfrm>
          <a:prstGeom prst="rect">
            <a:avLst/>
          </a:prstGeom>
        </p:spPr>
      </p:pic>
      <p:sp>
        <p:nvSpPr>
          <p:cNvPr id="13" name="TextBox 12">
            <a:extLst>
              <a:ext uri="{FF2B5EF4-FFF2-40B4-BE49-F238E27FC236}">
                <a16:creationId xmlns:a16="http://schemas.microsoft.com/office/drawing/2014/main" id="{CE6FBB35-C2F7-4B26-B461-684A93DE9CAE}"/>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16" name="Rounded Rectangular Callout 15">
            <a:extLst>
              <a:ext uri="{FF2B5EF4-FFF2-40B4-BE49-F238E27FC236}">
                <a16:creationId xmlns:a16="http://schemas.microsoft.com/office/drawing/2014/main" id="{AAA30C45-C453-4D87-0EBC-4E8427DBB950}"/>
              </a:ext>
            </a:extLst>
          </p:cNvPr>
          <p:cNvSpPr/>
          <p:nvPr/>
        </p:nvSpPr>
        <p:spPr>
          <a:xfrm>
            <a:off x="2257429" y="5425128"/>
            <a:ext cx="7220592" cy="923331"/>
          </a:xfrm>
          <a:prstGeom prst="wedgeRoundRectCallout">
            <a:avLst>
              <a:gd name="adj1" fmla="val 12403"/>
              <a:gd name="adj2" fmla="val -42285"/>
              <a:gd name="adj3" fmla="val 16667"/>
            </a:avLst>
          </a:prstGeom>
          <a:solidFill>
            <a:srgbClr val="FF0000">
              <a:alpha val="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Which one would would you use? </a:t>
            </a:r>
          </a:p>
        </p:txBody>
      </p:sp>
    </p:spTree>
    <p:extLst>
      <p:ext uri="{BB962C8B-B14F-4D97-AF65-F5344CB8AC3E}">
        <p14:creationId xmlns:p14="http://schemas.microsoft.com/office/powerpoint/2010/main" val="1708468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a:extLst>
            <a:ext uri="{FF2B5EF4-FFF2-40B4-BE49-F238E27FC236}">
              <a16:creationId xmlns:a16="http://schemas.microsoft.com/office/drawing/2014/main" id="{B695B58A-75B9-0126-4928-964A15A96F93}"/>
            </a:ext>
          </a:extLst>
        </p:cNvPr>
        <p:cNvGrpSpPr/>
        <p:nvPr/>
      </p:nvGrpSpPr>
      <p:grpSpPr>
        <a:xfrm>
          <a:off x="0" y="0"/>
          <a:ext cx="0" cy="0"/>
          <a:chOff x="0" y="0"/>
          <a:chExt cx="0" cy="0"/>
        </a:xfrm>
      </p:grpSpPr>
      <p:pic>
        <p:nvPicPr>
          <p:cNvPr id="138" name="Google Shape;138;p19" title="Screenshot 2025-04-07 at 3.09.38 AM.png">
            <a:extLst>
              <a:ext uri="{FF2B5EF4-FFF2-40B4-BE49-F238E27FC236}">
                <a16:creationId xmlns:a16="http://schemas.microsoft.com/office/drawing/2014/main" id="{9C5DECF7-5628-EF69-66BC-1932EFD83616}"/>
              </a:ext>
            </a:extLst>
          </p:cNvPr>
          <p:cNvPicPr preferRelativeResize="0"/>
          <p:nvPr/>
        </p:nvPicPr>
        <p:blipFill>
          <a:blip r:embed="rId3">
            <a:alphaModFix/>
          </a:blip>
          <a:stretch>
            <a:fillRect/>
          </a:stretch>
        </p:blipFill>
        <p:spPr>
          <a:xfrm>
            <a:off x="697901" y="1832144"/>
            <a:ext cx="10796209" cy="2001689"/>
          </a:xfrm>
          <a:prstGeom prst="rect">
            <a:avLst/>
          </a:prstGeom>
          <a:noFill/>
          <a:ln>
            <a:noFill/>
          </a:ln>
          <a:effectLst>
            <a:outerShdw blurRad="57150" dist="19050" dir="5400000" algn="bl" rotWithShape="0">
              <a:srgbClr val="000000">
                <a:alpha val="50000"/>
              </a:srgbClr>
            </a:outerShdw>
          </a:effectLst>
        </p:spPr>
      </p:pic>
      <p:sp>
        <p:nvSpPr>
          <p:cNvPr id="139" name="Google Shape;139;p19">
            <a:extLst>
              <a:ext uri="{FF2B5EF4-FFF2-40B4-BE49-F238E27FC236}">
                <a16:creationId xmlns:a16="http://schemas.microsoft.com/office/drawing/2014/main" id="{12BBAFBF-C511-3EB8-C2C8-551654FD0719}"/>
              </a:ext>
            </a:extLst>
          </p:cNvPr>
          <p:cNvSpPr txBox="1"/>
          <p:nvPr/>
        </p:nvSpPr>
        <p:spPr>
          <a:xfrm>
            <a:off x="691400" y="3769782"/>
            <a:ext cx="108092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dirty="0">
                <a:highlight>
                  <a:srgbClr val="FFFFFF"/>
                </a:highlight>
                <a:latin typeface="Avenir Book" panose="02000503020000020003" pitchFamily="2" charset="0"/>
                <a:ea typeface="Roboto"/>
                <a:cs typeface="Roboto"/>
                <a:sym typeface="Roboto"/>
              </a:rPr>
              <a:t>Order Matters in the Presence of Dataset Imbalance for Multilingual Learning (Choi et al., NeurIPS 2024)</a:t>
            </a:r>
            <a:endParaRPr dirty="0">
              <a:latin typeface="Avenir Book" panose="02000503020000020003" pitchFamily="2" charset="0"/>
            </a:endParaRPr>
          </a:p>
        </p:txBody>
      </p:sp>
      <p:pic>
        <p:nvPicPr>
          <p:cNvPr id="141" name="Google Shape;141;p19" title="Screenshot 2025-04-07 at 3.25.55 AM.png">
            <a:extLst>
              <a:ext uri="{FF2B5EF4-FFF2-40B4-BE49-F238E27FC236}">
                <a16:creationId xmlns:a16="http://schemas.microsoft.com/office/drawing/2014/main" id="{A1C135FD-875A-013D-5F44-6DFA9415A10C}"/>
              </a:ext>
            </a:extLst>
          </p:cNvPr>
          <p:cNvPicPr preferRelativeResize="0"/>
          <p:nvPr/>
        </p:nvPicPr>
        <p:blipFill>
          <a:blip r:embed="rId4">
            <a:alphaModFix/>
          </a:blip>
          <a:srcRect b="67635"/>
          <a:stretch/>
        </p:blipFill>
        <p:spPr>
          <a:xfrm>
            <a:off x="670451" y="4756257"/>
            <a:ext cx="10851095" cy="665749"/>
          </a:xfrm>
          <a:prstGeom prst="rect">
            <a:avLst/>
          </a:prstGeom>
          <a:noFill/>
          <a:ln>
            <a:noFill/>
          </a:ln>
          <a:effectLst>
            <a:outerShdw blurRad="57150" dist="19050" dir="5400000" algn="bl" rotWithShape="0">
              <a:srgbClr val="000000">
                <a:alpha val="50000"/>
              </a:srgbClr>
            </a:outerShdw>
          </a:effectLst>
        </p:spPr>
      </p:pic>
      <p:sp>
        <p:nvSpPr>
          <p:cNvPr id="142" name="Google Shape;142;p19">
            <a:extLst>
              <a:ext uri="{FF2B5EF4-FFF2-40B4-BE49-F238E27FC236}">
                <a16:creationId xmlns:a16="http://schemas.microsoft.com/office/drawing/2014/main" id="{9D854471-BA4D-DDCC-2897-CEAD8D004294}"/>
              </a:ext>
            </a:extLst>
          </p:cNvPr>
          <p:cNvSpPr txBox="1"/>
          <p:nvPr/>
        </p:nvSpPr>
        <p:spPr>
          <a:xfrm>
            <a:off x="691400" y="5511686"/>
            <a:ext cx="108092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dirty="0">
                <a:highlight>
                  <a:srgbClr val="FFFFFF"/>
                </a:highlight>
                <a:latin typeface="Avenir Book" panose="02000503020000020003" pitchFamily="2" charset="0"/>
                <a:ea typeface="Roboto"/>
                <a:cs typeface="Roboto"/>
                <a:sym typeface="Roboto"/>
              </a:rPr>
              <a:t>Do Current Multi-Task Optimization Methods Even Help? (Xin et al., NeurIPS 2022)</a:t>
            </a:r>
            <a:endParaRPr dirty="0">
              <a:latin typeface="Avenir Book" panose="02000503020000020003" pitchFamily="2" charset="0"/>
            </a:endParaRPr>
          </a:p>
        </p:txBody>
      </p:sp>
      <p:sp>
        <p:nvSpPr>
          <p:cNvPr id="5" name="Rounded Rectangle 4">
            <a:extLst>
              <a:ext uri="{FF2B5EF4-FFF2-40B4-BE49-F238E27FC236}">
                <a16:creationId xmlns:a16="http://schemas.microsoft.com/office/drawing/2014/main" id="{D1C51FDB-DC40-DC49-90C1-A003DAC2D552}"/>
              </a:ext>
            </a:extLst>
          </p:cNvPr>
          <p:cNvSpPr/>
          <p:nvPr/>
        </p:nvSpPr>
        <p:spPr>
          <a:xfrm rot="19661538">
            <a:off x="3425305" y="3392817"/>
            <a:ext cx="4976833" cy="710840"/>
          </a:xfrm>
          <a:prstGeom prst="roundRect">
            <a:avLst/>
          </a:prstGeom>
          <a:solidFill>
            <a:srgbClr val="FFD2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Spoiler: they’re not the same! </a:t>
            </a:r>
          </a:p>
        </p:txBody>
      </p:sp>
      <p:sp>
        <p:nvSpPr>
          <p:cNvPr id="2" name="Title 1">
            <a:extLst>
              <a:ext uri="{FF2B5EF4-FFF2-40B4-BE49-F238E27FC236}">
                <a16:creationId xmlns:a16="http://schemas.microsoft.com/office/drawing/2014/main" id="{6CA24EC1-C4BA-8599-8154-908B4A22C976}"/>
              </a:ext>
            </a:extLst>
          </p:cNvPr>
          <p:cNvSpPr>
            <a:spLocks noGrp="1"/>
          </p:cNvSpPr>
          <p:nvPr>
            <p:ph type="title"/>
          </p:nvPr>
        </p:nvSpPr>
        <p:spPr/>
        <p:txBody>
          <a:bodyPr/>
          <a:lstStyle/>
          <a:p>
            <a:r>
              <a:rPr lang="en-US" sz="4000" dirty="0">
                <a:solidFill>
                  <a:schemeClr val="dk1"/>
                </a:solidFill>
                <a:ea typeface="Corbel"/>
                <a:cs typeface="Corbel"/>
                <a:sym typeface="Corbel"/>
              </a:rPr>
              <a:t>“Temperature Sampling” often assumed to be equivalent to “Scalarization”</a:t>
            </a:r>
            <a:endParaRPr lang="en-US" sz="4000" dirty="0"/>
          </a:p>
        </p:txBody>
      </p:sp>
      <p:sp>
        <p:nvSpPr>
          <p:cNvPr id="6" name="Slide Number Placeholder 5">
            <a:extLst>
              <a:ext uri="{FF2B5EF4-FFF2-40B4-BE49-F238E27FC236}">
                <a16:creationId xmlns:a16="http://schemas.microsoft.com/office/drawing/2014/main" id="{E399AAF6-8FEE-BF05-A9DA-D102D19AC6B5}"/>
              </a:ext>
            </a:extLst>
          </p:cNvPr>
          <p:cNvSpPr>
            <a:spLocks noGrp="1"/>
          </p:cNvSpPr>
          <p:nvPr>
            <p:ph type="sldNum" sz="quarter" idx="10"/>
          </p:nvPr>
        </p:nvSpPr>
        <p:spPr/>
        <p:txBody>
          <a:bodyPr/>
          <a:lstStyle/>
          <a:p>
            <a:fld id="{86CB4B4D-7CA3-9044-876B-883B54F8677D}" type="slidenum">
              <a:rPr lang="en-US" smtClean="0"/>
              <a:t>48</a:t>
            </a:fld>
            <a:endParaRPr lang="en-US"/>
          </a:p>
        </p:txBody>
      </p:sp>
    </p:spTree>
    <p:extLst>
      <p:ext uri="{BB962C8B-B14F-4D97-AF65-F5344CB8AC3E}">
        <p14:creationId xmlns:p14="http://schemas.microsoft.com/office/powerpoint/2010/main" val="21115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36">
          <a:extLst>
            <a:ext uri="{FF2B5EF4-FFF2-40B4-BE49-F238E27FC236}">
              <a16:creationId xmlns:a16="http://schemas.microsoft.com/office/drawing/2014/main" id="{78C60F1E-6538-47CD-B81C-0F7AEFFD9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99AF5-1AF5-F969-C95E-5FA0407CD78E}"/>
              </a:ext>
            </a:extLst>
          </p:cNvPr>
          <p:cNvSpPr>
            <a:spLocks noGrp="1"/>
          </p:cNvSpPr>
          <p:nvPr>
            <p:ph type="title"/>
          </p:nvPr>
        </p:nvSpPr>
        <p:spPr/>
        <p:txBody>
          <a:bodyPr/>
          <a:lstStyle/>
          <a:p>
            <a:r>
              <a:rPr lang="en-US" sz="4000" dirty="0">
                <a:solidFill>
                  <a:schemeClr val="dk1"/>
                </a:solidFill>
                <a:ea typeface="Corbel"/>
                <a:cs typeface="Corbel"/>
                <a:sym typeface="Corbel"/>
              </a:rPr>
              <a:t>“Temperature Sampling” often assumed to be equivalent to “Scalarization”</a:t>
            </a:r>
            <a:endParaRPr lang="en-US" sz="4000" dirty="0"/>
          </a:p>
        </p:txBody>
      </p:sp>
      <p:sp>
        <p:nvSpPr>
          <p:cNvPr id="9" name="Content Placeholder 8">
            <a:extLst>
              <a:ext uri="{FF2B5EF4-FFF2-40B4-BE49-F238E27FC236}">
                <a16:creationId xmlns:a16="http://schemas.microsoft.com/office/drawing/2014/main" id="{7BED1921-6C7A-8EF8-F6D5-54696772AF9E}"/>
              </a:ext>
            </a:extLst>
          </p:cNvPr>
          <p:cNvSpPr>
            <a:spLocks noGrp="1"/>
          </p:cNvSpPr>
          <p:nvPr>
            <p:ph idx="1"/>
          </p:nvPr>
        </p:nvSpPr>
        <p:spPr/>
        <p:txBody>
          <a:bodyPr/>
          <a:lstStyle/>
          <a:p>
            <a:r>
              <a:rPr lang="en-US" sz="2800" dirty="0">
                <a:solidFill>
                  <a:schemeClr val="dk1"/>
                </a:solidFill>
                <a:ea typeface="Corbel"/>
                <a:cs typeface="Corbel"/>
                <a:sym typeface="Corbel"/>
              </a:rPr>
              <a:t>Otherwise, </a:t>
            </a:r>
            <a:r>
              <a:rPr lang="en" sz="2800" dirty="0">
                <a:solidFill>
                  <a:schemeClr val="dk1"/>
                </a:solidFill>
                <a:ea typeface="Corbel"/>
                <a:cs typeface="Corbel"/>
              </a:rPr>
              <a:t>the reason why they differ is poorly understood. </a:t>
            </a:r>
          </a:p>
          <a:p>
            <a:endParaRPr lang="en-US" dirty="0"/>
          </a:p>
        </p:txBody>
      </p:sp>
      <p:sp>
        <p:nvSpPr>
          <p:cNvPr id="6" name="Slide Number Placeholder 5">
            <a:extLst>
              <a:ext uri="{FF2B5EF4-FFF2-40B4-BE49-F238E27FC236}">
                <a16:creationId xmlns:a16="http://schemas.microsoft.com/office/drawing/2014/main" id="{6C91324C-D9B9-36D0-FBFA-D8FE53A4CBB7}"/>
              </a:ext>
            </a:extLst>
          </p:cNvPr>
          <p:cNvSpPr>
            <a:spLocks noGrp="1"/>
          </p:cNvSpPr>
          <p:nvPr>
            <p:ph type="sldNum" sz="quarter" idx="10"/>
          </p:nvPr>
        </p:nvSpPr>
        <p:spPr/>
        <p:txBody>
          <a:bodyPr/>
          <a:lstStyle/>
          <a:p>
            <a:fld id="{86CB4B4D-7CA3-9044-876B-883B54F8677D}" type="slidenum">
              <a:rPr lang="en-US" smtClean="0"/>
              <a:t>49</a:t>
            </a:fld>
            <a:endParaRPr lang="en-US"/>
          </a:p>
        </p:txBody>
      </p:sp>
      <p:pic>
        <p:nvPicPr>
          <p:cNvPr id="3" name="Picture 2" descr="A green and black text&#10;&#10;AI-generated content may be incorrect.">
            <a:extLst>
              <a:ext uri="{FF2B5EF4-FFF2-40B4-BE49-F238E27FC236}">
                <a16:creationId xmlns:a16="http://schemas.microsoft.com/office/drawing/2014/main" id="{5951892B-A363-A19C-D0F0-4F4E777BA83D}"/>
              </a:ext>
            </a:extLst>
          </p:cNvPr>
          <p:cNvPicPr>
            <a:picLocks noChangeAspect="1"/>
          </p:cNvPicPr>
          <p:nvPr/>
        </p:nvPicPr>
        <p:blipFill>
          <a:blip r:embed="rId3"/>
          <a:stretch>
            <a:fillRect/>
          </a:stretch>
        </p:blipFill>
        <p:spPr>
          <a:xfrm>
            <a:off x="278525" y="2461724"/>
            <a:ext cx="11750567" cy="1261772"/>
          </a:xfrm>
          <a:prstGeom prst="rect">
            <a:avLst/>
          </a:prstGeom>
          <a:effectLst>
            <a:glow rad="101600">
              <a:schemeClr val="accent3">
                <a:satMod val="175000"/>
                <a:alpha val="40000"/>
              </a:schemeClr>
            </a:glow>
            <a:outerShdw blurRad="50800" dist="38100" dir="2700000">
              <a:srgbClr val="000000">
                <a:alpha val="40000"/>
              </a:srgbClr>
            </a:outerShdw>
          </a:effectLst>
        </p:spPr>
      </p:pic>
      <p:sp>
        <p:nvSpPr>
          <p:cNvPr id="4" name="Google Shape;139;p19">
            <a:extLst>
              <a:ext uri="{FF2B5EF4-FFF2-40B4-BE49-F238E27FC236}">
                <a16:creationId xmlns:a16="http://schemas.microsoft.com/office/drawing/2014/main" id="{7C6E146D-05AD-B1D9-172E-1B3B47D346AF}"/>
              </a:ext>
            </a:extLst>
          </p:cNvPr>
          <p:cNvSpPr txBox="1"/>
          <p:nvPr/>
        </p:nvSpPr>
        <p:spPr>
          <a:xfrm>
            <a:off x="691400" y="3712299"/>
            <a:ext cx="10809200" cy="492402"/>
          </a:xfrm>
          <a:prstGeom prst="rect">
            <a:avLst/>
          </a:prstGeom>
          <a:noFill/>
          <a:ln>
            <a:noFill/>
          </a:ln>
        </p:spPr>
        <p:txBody>
          <a:bodyPr spcFirstLastPara="1" wrap="square" lIns="121900" tIns="121900" rIns="121900" bIns="121900" anchor="t" anchorCtr="0">
            <a:spAutoFit/>
          </a:bodyPr>
          <a:lstStyle/>
          <a:p>
            <a:pPr algn="ctr"/>
            <a:r>
              <a:rPr lang="en" sz="1600" dirty="0">
                <a:solidFill>
                  <a:srgbClr val="212529"/>
                </a:solidFill>
                <a:highlight>
                  <a:srgbClr val="FFFFFF"/>
                </a:highlight>
                <a:latin typeface="Roboto"/>
                <a:ea typeface="Roboto"/>
                <a:sym typeface="Roboto"/>
              </a:rPr>
              <a:t>DoReMi: Optimizing Data Mixtures Speeds Up Language Model Pretraining</a:t>
            </a:r>
            <a:r>
              <a:rPr lang="en" sz="1600" dirty="0">
                <a:solidFill>
                  <a:srgbClr val="212529"/>
                </a:solidFill>
                <a:highlight>
                  <a:srgbClr val="FFFFFF"/>
                </a:highlight>
                <a:latin typeface="Roboto"/>
                <a:ea typeface="Roboto"/>
                <a:cs typeface="Roboto"/>
                <a:sym typeface="Roboto"/>
              </a:rPr>
              <a:t> (Xie et al., NeurIPS 2023)</a:t>
            </a:r>
            <a:endParaRPr lang="en-US" dirty="0">
              <a:latin typeface="Roboto"/>
            </a:endParaRPr>
          </a:p>
        </p:txBody>
      </p:sp>
      <p:sp>
        <p:nvSpPr>
          <p:cNvPr id="7" name="Google Shape;139;p19">
            <a:extLst>
              <a:ext uri="{FF2B5EF4-FFF2-40B4-BE49-F238E27FC236}">
                <a16:creationId xmlns:a16="http://schemas.microsoft.com/office/drawing/2014/main" id="{CA704CF5-4E0D-00C5-726F-C8177D521E32}"/>
              </a:ext>
            </a:extLst>
          </p:cNvPr>
          <p:cNvSpPr txBox="1"/>
          <p:nvPr/>
        </p:nvSpPr>
        <p:spPr>
          <a:xfrm>
            <a:off x="691400" y="6338139"/>
            <a:ext cx="10809200" cy="492402"/>
          </a:xfrm>
          <a:prstGeom prst="rect">
            <a:avLst/>
          </a:prstGeom>
          <a:noFill/>
          <a:ln>
            <a:noFill/>
          </a:ln>
        </p:spPr>
        <p:txBody>
          <a:bodyPr spcFirstLastPara="1" wrap="square" lIns="121900" tIns="121900" rIns="121900" bIns="121900" anchor="t" anchorCtr="0">
            <a:spAutoFit/>
          </a:bodyPr>
          <a:lstStyle/>
          <a:p>
            <a:pPr algn="ctr"/>
            <a:r>
              <a:rPr lang="en" sz="1600" dirty="0">
                <a:highlight>
                  <a:srgbClr val="FFFFFF"/>
                </a:highlight>
                <a:latin typeface="Roboto"/>
                <a:ea typeface="Roboto"/>
                <a:cs typeface="Roboto"/>
                <a:sym typeface="Roboto"/>
              </a:rPr>
              <a:t>Author Rebuttal of “Order Matters in the Presence of Dataset Imbalance for Multilingual Learning”</a:t>
            </a:r>
            <a:endParaRPr lang="en" sz="1600" dirty="0">
              <a:highlight>
                <a:srgbClr val="FFFFFF"/>
              </a:highlight>
              <a:latin typeface="Roboto"/>
              <a:ea typeface="Roboto"/>
              <a:cs typeface="Roboto"/>
            </a:endParaRPr>
          </a:p>
        </p:txBody>
      </p:sp>
      <p:pic>
        <p:nvPicPr>
          <p:cNvPr id="8" name="Picture 7">
            <a:extLst>
              <a:ext uri="{FF2B5EF4-FFF2-40B4-BE49-F238E27FC236}">
                <a16:creationId xmlns:a16="http://schemas.microsoft.com/office/drawing/2014/main" id="{2BF49ADC-3D56-E221-301B-E4A160C9F54A}"/>
              </a:ext>
            </a:extLst>
          </p:cNvPr>
          <p:cNvPicPr>
            <a:picLocks noChangeAspect="1"/>
          </p:cNvPicPr>
          <p:nvPr/>
        </p:nvPicPr>
        <p:blipFill>
          <a:blip r:embed="rId4"/>
          <a:stretch>
            <a:fillRect/>
          </a:stretch>
        </p:blipFill>
        <p:spPr>
          <a:xfrm>
            <a:off x="777269" y="4533339"/>
            <a:ext cx="10771814" cy="1876238"/>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33559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dirty="0"/>
              <a:t>The progress we dreamed of</a:t>
            </a:r>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859" y="1767861"/>
            <a:ext cx="2066544" cy="20665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I chatbot Claude was introduced with claims of more accurate responses  than ChatGPT - PCJOW">
            <a:extLst>
              <a:ext uri="{FF2B5EF4-FFF2-40B4-BE49-F238E27FC236}">
                <a16:creationId xmlns:a16="http://schemas.microsoft.com/office/drawing/2014/main" id="{0F02FBD7-789C-7FEA-70BA-F47FFD8F4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333"/>
          <a:stretch/>
        </p:blipFill>
        <p:spPr bwMode="auto">
          <a:xfrm>
            <a:off x="1181859" y="4027648"/>
            <a:ext cx="2066544" cy="20665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5628DF-F6E0-4C2B-268E-618AD509397F}"/>
              </a:ext>
            </a:extLst>
          </p:cNvPr>
          <p:cNvSpPr/>
          <p:nvPr/>
        </p:nvSpPr>
        <p:spPr>
          <a:xfrm>
            <a:off x="3456361" y="4027648"/>
            <a:ext cx="2066544" cy="20452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7B36D00-863A-A4B7-3312-A22436AA0B7E}"/>
              </a:ext>
            </a:extLst>
          </p:cNvPr>
          <p:cNvSpPr txBox="1"/>
          <p:nvPr/>
        </p:nvSpPr>
        <p:spPr>
          <a:xfrm>
            <a:off x="6096000" y="3064557"/>
            <a:ext cx="5560084" cy="1384995"/>
          </a:xfrm>
          <a:prstGeom prst="rect">
            <a:avLst/>
          </a:prstGeom>
          <a:noFill/>
        </p:spPr>
        <p:txBody>
          <a:bodyPr wrap="square">
            <a:spAutoFit/>
          </a:bodyPr>
          <a:lstStyle/>
          <a:p>
            <a:r>
              <a:rPr lang="en-US" sz="2800">
                <a:latin typeface="Avenir Book" panose="02000503020000020003" pitchFamily="2" charset="0"/>
              </a:rPr>
              <a:t>Language models that are remarkably capable at solving many important NLP benchmarks.</a:t>
            </a:r>
          </a:p>
        </p:txBody>
      </p:sp>
      <p:grpSp>
        <p:nvGrpSpPr>
          <p:cNvPr id="16" name="Group 15">
            <a:extLst>
              <a:ext uri="{FF2B5EF4-FFF2-40B4-BE49-F238E27FC236}">
                <a16:creationId xmlns:a16="http://schemas.microsoft.com/office/drawing/2014/main" id="{66F97E1D-3CC1-8B41-1D83-4EB3AF711045}"/>
              </a:ext>
            </a:extLst>
          </p:cNvPr>
          <p:cNvGrpSpPr/>
          <p:nvPr/>
        </p:nvGrpSpPr>
        <p:grpSpPr>
          <a:xfrm>
            <a:off x="3456360" y="1767861"/>
            <a:ext cx="2066544" cy="2066544"/>
            <a:chOff x="3456360" y="1767861"/>
            <a:chExt cx="2066544" cy="2066544"/>
          </a:xfrm>
        </p:grpSpPr>
        <p:sp>
          <p:nvSpPr>
            <p:cNvPr id="14" name="Rectangle 13">
              <a:extLst>
                <a:ext uri="{FF2B5EF4-FFF2-40B4-BE49-F238E27FC236}">
                  <a16:creationId xmlns:a16="http://schemas.microsoft.com/office/drawing/2014/main" id="{AA01624B-8068-766F-702C-9437A13F0531}"/>
                </a:ext>
              </a:extLst>
            </p:cNvPr>
            <p:cNvSpPr/>
            <p:nvPr/>
          </p:nvSpPr>
          <p:spPr>
            <a:xfrm>
              <a:off x="3456360" y="1767861"/>
              <a:ext cx="2066544" cy="206654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Google Gemini Chatbot Capabilities - 9meters">
              <a:extLst>
                <a:ext uri="{FF2B5EF4-FFF2-40B4-BE49-F238E27FC236}">
                  <a16:creationId xmlns:a16="http://schemas.microsoft.com/office/drawing/2014/main" id="{7D33A37A-3DB8-392C-745F-5D7F0FC5FA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412" r="14704"/>
            <a:stretch/>
          </p:blipFill>
          <p:spPr bwMode="auto">
            <a:xfrm>
              <a:off x="3484521" y="2127150"/>
              <a:ext cx="2003045" cy="148479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52AF1122-C1E2-D8DA-401F-B6F45BA2473A}"/>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a:p>
        </p:txBody>
      </p:sp>
      <p:pic>
        <p:nvPicPr>
          <p:cNvPr id="13314" name="Picture 2" descr="How Teachers Can Use DeepSeek: Step-by-Step Guide (2025)">
            <a:extLst>
              <a:ext uri="{FF2B5EF4-FFF2-40B4-BE49-F238E27FC236}">
                <a16:creationId xmlns:a16="http://schemas.microsoft.com/office/drawing/2014/main" id="{9CA10954-125E-68FA-C678-0B6125692E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074" t="10106" r="29604" b="16338"/>
          <a:stretch/>
        </p:blipFill>
        <p:spPr bwMode="auto">
          <a:xfrm>
            <a:off x="3480711" y="4075774"/>
            <a:ext cx="2024070" cy="193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377665"/>
      </p:ext>
    </p:extLst>
  </p:cSld>
  <p:clrMapOvr>
    <a:masterClrMapping/>
  </p:clrMapOvr>
  <mc:AlternateContent xmlns:mc="http://schemas.openxmlformats.org/markup-compatibility/2006" xmlns:p159="http://schemas.microsoft.com/office/powerpoint/2015/09/main">
    <mc:Choice Requires="p159">
      <p:transition advTm="0">
        <p159:morph option="byObject"/>
      </p:transition>
    </mc:Choice>
    <mc:Fallback xmlns="">
      <p:transition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4E83B-1082-8F0C-3172-3C3FADF15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81DAE-D757-2545-FB39-5B1817770D1C}"/>
              </a:ext>
            </a:extLst>
          </p:cNvPr>
          <p:cNvSpPr>
            <a:spLocks noGrp="1"/>
          </p:cNvSpPr>
          <p:nvPr>
            <p:ph type="title"/>
          </p:nvPr>
        </p:nvSpPr>
        <p:spPr/>
        <p:txBody>
          <a:bodyPr/>
          <a:lstStyle/>
          <a:p>
            <a:r>
              <a:rPr lang="en-US" sz="4000" dirty="0"/>
              <a:t>Scalarization (</a:t>
            </a:r>
            <a:r>
              <a:rPr lang="en-US" sz="4000" dirty="0">
                <a:solidFill>
                  <a:srgbClr val="2064DE"/>
                </a:solidFill>
              </a:rPr>
              <a:t>S</a:t>
            </a:r>
            <a:r>
              <a:rPr lang="en-US" sz="4000" dirty="0"/>
              <a:t>)</a:t>
            </a:r>
            <a:r>
              <a:rPr lang="en-US" sz="4000" b="1" dirty="0"/>
              <a:t> </a:t>
            </a:r>
            <a:r>
              <a:rPr lang="en-US" sz="4000" dirty="0"/>
              <a:t>vs Temperature Sampling (</a:t>
            </a:r>
            <a:r>
              <a:rPr lang="en-US" sz="4000" dirty="0">
                <a:solidFill>
                  <a:srgbClr val="C00000"/>
                </a:solidFill>
              </a:rPr>
              <a:t>TS</a:t>
            </a:r>
            <a:r>
              <a:rPr lang="en-US" sz="4000" dirty="0"/>
              <a:t>)</a:t>
            </a:r>
          </a:p>
        </p:txBody>
      </p:sp>
      <p:sp>
        <p:nvSpPr>
          <p:cNvPr id="3" name="Text Placeholder 2">
            <a:extLst>
              <a:ext uri="{FF2B5EF4-FFF2-40B4-BE49-F238E27FC236}">
                <a16:creationId xmlns:a16="http://schemas.microsoft.com/office/drawing/2014/main" id="{C10F04A5-FFFD-9B72-1DF0-14106E7F3533}"/>
              </a:ext>
            </a:extLst>
          </p:cNvPr>
          <p:cNvSpPr>
            <a:spLocks noGrp="1"/>
          </p:cNvSpPr>
          <p:nvPr>
            <p:ph idx="1"/>
          </p:nvPr>
        </p:nvSpPr>
        <p:spPr/>
        <p:txBody>
          <a:bodyPr/>
          <a:lstStyle/>
          <a:p>
            <a:r>
              <a:rPr lang="en-US" dirty="0"/>
              <a:t>Both approaches are good, if you have very large batch sizes. </a:t>
            </a:r>
          </a:p>
          <a:p>
            <a:endParaRPr lang="en-US" dirty="0"/>
          </a:p>
          <a:p>
            <a:endParaRPr lang="en-US" dirty="0"/>
          </a:p>
          <a:p>
            <a:endParaRPr lang="en-US" dirty="0"/>
          </a:p>
          <a:p>
            <a:endParaRPr lang="en-US" dirty="0"/>
          </a:p>
          <a:p>
            <a:r>
              <a:rPr lang="en-US" dirty="0"/>
              <a:t>However, their variances are different. </a:t>
            </a:r>
          </a:p>
          <a:p>
            <a:endParaRPr lang="en-US" dirty="0"/>
          </a:p>
        </p:txBody>
      </p:sp>
      <p:sp>
        <p:nvSpPr>
          <p:cNvPr id="6" name="Slide Number Placeholder 5">
            <a:extLst>
              <a:ext uri="{FF2B5EF4-FFF2-40B4-BE49-F238E27FC236}">
                <a16:creationId xmlns:a16="http://schemas.microsoft.com/office/drawing/2014/main" id="{4E8D0B65-E801-582F-0DA2-E9FCE7FC97BE}"/>
              </a:ext>
            </a:extLst>
          </p:cNvPr>
          <p:cNvSpPr>
            <a:spLocks noGrp="1"/>
          </p:cNvSpPr>
          <p:nvPr>
            <p:ph type="sldNum" sz="quarter" idx="10"/>
          </p:nvPr>
        </p:nvSpPr>
        <p:spPr/>
        <p:txBody>
          <a:bodyPr/>
          <a:lstStyle/>
          <a:p>
            <a:fld id="{86CB4B4D-7CA3-9044-876B-883B54F8677D}" type="slidenum">
              <a:rPr lang="en-US" smtClean="0"/>
              <a:t>50</a:t>
            </a:fld>
            <a:endParaRPr lang="en-US"/>
          </a:p>
        </p:txBody>
      </p:sp>
      <p:sp>
        <p:nvSpPr>
          <p:cNvPr id="5" name="Rounded Rectangle 4">
            <a:extLst>
              <a:ext uri="{FF2B5EF4-FFF2-40B4-BE49-F238E27FC236}">
                <a16:creationId xmlns:a16="http://schemas.microsoft.com/office/drawing/2014/main" id="{A34B3CEB-35CA-9DBF-45A9-174AFA8EE37E}"/>
              </a:ext>
            </a:extLst>
          </p:cNvPr>
          <p:cNvSpPr/>
          <p:nvPr/>
        </p:nvSpPr>
        <p:spPr>
          <a:xfrm>
            <a:off x="566736" y="2305994"/>
            <a:ext cx="11063458" cy="1325563"/>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Book" panose="02000503020000020003" pitchFamily="2" charset="0"/>
              </a:rPr>
              <a:t>Theory (informal):</a:t>
            </a:r>
            <a:r>
              <a:rPr lang="en-US" sz="3200" dirty="0">
                <a:solidFill>
                  <a:schemeClr val="tx1"/>
                </a:solidFill>
                <a:latin typeface="Avenir Book" panose="02000503020000020003" pitchFamily="2" charset="0"/>
              </a:rPr>
              <a:t> gradients estimation based on </a:t>
            </a:r>
            <a:r>
              <a:rPr lang="en-US" sz="3200" dirty="0">
                <a:solidFill>
                  <a:srgbClr val="2064DE"/>
                </a:solidFill>
              </a:rPr>
              <a:t>S</a:t>
            </a:r>
            <a:r>
              <a:rPr lang="en-US" sz="3200" dirty="0">
                <a:solidFill>
                  <a:schemeClr val="tx1"/>
                </a:solidFill>
                <a:latin typeface="Avenir Book" panose="02000503020000020003" pitchFamily="2" charset="0"/>
              </a:rPr>
              <a:t> and </a:t>
            </a:r>
            <a:r>
              <a:rPr lang="en-US" sz="3200" dirty="0">
                <a:solidFill>
                  <a:srgbClr val="C00000"/>
                </a:solidFill>
              </a:rPr>
              <a:t>TS</a:t>
            </a:r>
            <a:r>
              <a:rPr lang="en-US" sz="3200" dirty="0">
                <a:solidFill>
                  <a:schemeClr val="tx1"/>
                </a:solidFill>
                <a:latin typeface="Avenir Book" panose="02000503020000020003" pitchFamily="2" charset="0"/>
              </a:rPr>
              <a:t> are both </a:t>
            </a:r>
            <a:r>
              <a:rPr lang="en-US" sz="3200" b="1" dirty="0">
                <a:solidFill>
                  <a:srgbClr val="00B000"/>
                </a:solidFill>
                <a:latin typeface="Avenir Book" panose="02000503020000020003" pitchFamily="2" charset="0"/>
              </a:rPr>
              <a:t>unbiased</a:t>
            </a:r>
            <a:r>
              <a:rPr lang="en-US" sz="3200" dirty="0">
                <a:solidFill>
                  <a:schemeClr val="tx1"/>
                </a:solidFill>
                <a:latin typeface="Avenir Book" panose="02000503020000020003" pitchFamily="2" charset="0"/>
              </a:rPr>
              <a:t> estimators (of gradient on full dataset). </a:t>
            </a:r>
          </a:p>
        </p:txBody>
      </p:sp>
      <p:sp>
        <p:nvSpPr>
          <p:cNvPr id="4" name="Rounded Rectangle 3">
            <a:extLst>
              <a:ext uri="{FF2B5EF4-FFF2-40B4-BE49-F238E27FC236}">
                <a16:creationId xmlns:a16="http://schemas.microsoft.com/office/drawing/2014/main" id="{6D484148-FC3F-7FB4-8C63-364190DBCAD2}"/>
              </a:ext>
            </a:extLst>
          </p:cNvPr>
          <p:cNvSpPr/>
          <p:nvPr/>
        </p:nvSpPr>
        <p:spPr>
          <a:xfrm>
            <a:off x="566736" y="4649152"/>
            <a:ext cx="11063458" cy="1734187"/>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Avenir Book" panose="02000503020000020003" pitchFamily="2" charset="0"/>
              </a:rPr>
              <a:t>Theory (informal):</a:t>
            </a:r>
            <a:r>
              <a:rPr lang="en-US" sz="3200" dirty="0">
                <a:solidFill>
                  <a:schemeClr val="tx1"/>
                </a:solidFill>
                <a:latin typeface="Avenir Book" panose="02000503020000020003" pitchFamily="2" charset="0"/>
              </a:rPr>
              <a:t> Gradients estimates of </a:t>
            </a:r>
            <a:r>
              <a:rPr lang="en-US" sz="3200" dirty="0">
                <a:solidFill>
                  <a:srgbClr val="2064DE"/>
                </a:solidFill>
              </a:rPr>
              <a:t>S</a:t>
            </a:r>
            <a:r>
              <a:rPr lang="en-US" sz="3200" dirty="0">
                <a:solidFill>
                  <a:schemeClr val="tx1"/>
                </a:solidFill>
                <a:latin typeface="Avenir Book" panose="02000503020000020003" pitchFamily="2" charset="0"/>
              </a:rPr>
              <a:t> have </a:t>
            </a:r>
            <a:r>
              <a:rPr lang="en-US" sz="3200" b="1" dirty="0">
                <a:solidFill>
                  <a:srgbClr val="00B000"/>
                </a:solidFill>
                <a:latin typeface="Avenir Book" panose="02000503020000020003" pitchFamily="2" charset="0"/>
              </a:rPr>
              <a:t>lower variance </a:t>
            </a:r>
            <a:r>
              <a:rPr lang="en-US" sz="3200" dirty="0">
                <a:solidFill>
                  <a:schemeClr val="tx1"/>
                </a:solidFill>
                <a:latin typeface="Avenir Book" panose="02000503020000020003" pitchFamily="2" charset="0"/>
              </a:rPr>
              <a:t>than </a:t>
            </a:r>
            <a:r>
              <a:rPr lang="en-US" sz="3200" dirty="0">
                <a:solidFill>
                  <a:srgbClr val="C00000"/>
                </a:solidFill>
              </a:rPr>
              <a:t>TS</a:t>
            </a:r>
            <a:r>
              <a:rPr lang="en-US" sz="3200" dirty="0">
                <a:solidFill>
                  <a:schemeClr val="tx1"/>
                </a:solidFill>
                <a:latin typeface="Avenir Book" panose="02000503020000020003" pitchFamily="2" charset="0"/>
              </a:rPr>
              <a:t>. Their gap increases monotonically with higher temperature. </a:t>
            </a:r>
          </a:p>
        </p:txBody>
      </p:sp>
      <p:sp>
        <p:nvSpPr>
          <p:cNvPr id="7" name="Rectangle 6">
            <a:extLst>
              <a:ext uri="{FF2B5EF4-FFF2-40B4-BE49-F238E27FC236}">
                <a16:creationId xmlns:a16="http://schemas.microsoft.com/office/drawing/2014/main" id="{1F69BCCE-A654-A61B-1965-82B73E50996E}"/>
              </a:ext>
            </a:extLst>
          </p:cNvPr>
          <p:cNvSpPr/>
          <p:nvPr/>
        </p:nvSpPr>
        <p:spPr>
          <a:xfrm>
            <a:off x="498269" y="3936611"/>
            <a:ext cx="11559250" cy="2560893"/>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414672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24B05-A8B1-0442-2B63-8B50A428A3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40F7A-E30B-1D3C-D0FA-AE8FDAA50EBB}"/>
              </a:ext>
            </a:extLst>
          </p:cNvPr>
          <p:cNvSpPr>
            <a:spLocks noGrp="1"/>
          </p:cNvSpPr>
          <p:nvPr>
            <p:ph type="title"/>
          </p:nvPr>
        </p:nvSpPr>
        <p:spPr/>
        <p:txBody>
          <a:bodyPr/>
          <a:lstStyle/>
          <a:p>
            <a:r>
              <a:rPr lang="en-US" dirty="0"/>
              <a:t>TS vs S: How do they affect my optimization?</a:t>
            </a:r>
          </a:p>
        </p:txBody>
      </p:sp>
      <p:sp>
        <p:nvSpPr>
          <p:cNvPr id="3" name="Content Placeholder 2">
            <a:extLst>
              <a:ext uri="{FF2B5EF4-FFF2-40B4-BE49-F238E27FC236}">
                <a16:creationId xmlns:a16="http://schemas.microsoft.com/office/drawing/2014/main" id="{70B11C7E-75E0-5B39-5E6B-965B1B089E14}"/>
              </a:ext>
            </a:extLst>
          </p:cNvPr>
          <p:cNvSpPr>
            <a:spLocks noGrp="1"/>
          </p:cNvSpPr>
          <p:nvPr>
            <p:ph idx="1"/>
          </p:nvPr>
        </p:nvSpPr>
        <p:spPr/>
        <p:txBody>
          <a:bodyPr/>
          <a:lstStyle/>
          <a:p>
            <a:r>
              <a:rPr lang="en-US" dirty="0"/>
              <a:t>It is well-known that variance-reduction accelerates the convergences of SGD </a:t>
            </a:r>
            <a:r>
              <a:rPr lang="en-US" sz="2000" dirty="0"/>
              <a:t>(</a:t>
            </a:r>
            <a:r>
              <a:rPr lang="en-US" sz="2000" dirty="0" err="1"/>
              <a:t>Sutskever</a:t>
            </a:r>
            <a:r>
              <a:rPr lang="en-US" sz="2000" dirty="0"/>
              <a:t> et al., 2013; </a:t>
            </a:r>
            <a:r>
              <a:rPr lang="en-US" sz="2000" dirty="0" err="1"/>
              <a:t>Kingma</a:t>
            </a:r>
            <a:r>
              <a:rPr lang="en-US" sz="2000" dirty="0"/>
              <a:t> and Ba, 2015)</a:t>
            </a:r>
            <a:endParaRPr lang="en-US" dirty="0"/>
          </a:p>
          <a:p>
            <a:endParaRPr lang="en-US" dirty="0"/>
          </a:p>
          <a:p>
            <a:r>
              <a:rPr lang="en-US" dirty="0"/>
              <a:t>Temperature Sampling reduces gradient variance, therefore it should converge faster??</a:t>
            </a:r>
          </a:p>
        </p:txBody>
      </p:sp>
      <p:sp>
        <p:nvSpPr>
          <p:cNvPr id="6" name="Slide Number Placeholder 5">
            <a:extLst>
              <a:ext uri="{FF2B5EF4-FFF2-40B4-BE49-F238E27FC236}">
                <a16:creationId xmlns:a16="http://schemas.microsoft.com/office/drawing/2014/main" id="{0C7373B4-8452-4B90-B71A-4C423B6E02EF}"/>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a:p>
        </p:txBody>
      </p:sp>
    </p:spTree>
    <p:extLst>
      <p:ext uri="{BB962C8B-B14F-4D97-AF65-F5344CB8AC3E}">
        <p14:creationId xmlns:p14="http://schemas.microsoft.com/office/powerpoint/2010/main" val="2011562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F5B5-B29D-1F09-375F-9BA5ABD05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E8BD1-986B-2B88-A7F6-F9E3520300A5}"/>
              </a:ext>
            </a:extLst>
          </p:cNvPr>
          <p:cNvSpPr>
            <a:spLocks noGrp="1"/>
          </p:cNvSpPr>
          <p:nvPr>
            <p:ph type="title"/>
          </p:nvPr>
        </p:nvSpPr>
        <p:spPr/>
        <p:txBody>
          <a:bodyPr/>
          <a:lstStyle/>
          <a:p>
            <a:r>
              <a:rPr lang="en-US" sz="4400" dirty="0">
                <a:solidFill>
                  <a:schemeClr val="tx1"/>
                </a:solidFill>
                <a:latin typeface="Avenir Book" panose="02000503020000020003" pitchFamily="2" charset="0"/>
              </a:rPr>
              <a:t>TS vs S: Convergence speed </a:t>
            </a:r>
            <a:endParaRPr lang="en-US" dirty="0"/>
          </a:p>
        </p:txBody>
      </p:sp>
      <p:sp>
        <p:nvSpPr>
          <p:cNvPr id="9" name="Content Placeholder 8">
            <a:extLst>
              <a:ext uri="{FF2B5EF4-FFF2-40B4-BE49-F238E27FC236}">
                <a16:creationId xmlns:a16="http://schemas.microsoft.com/office/drawing/2014/main" id="{9B8354BF-088F-25E1-3BE7-0037ADE2BE48}"/>
              </a:ext>
            </a:extLst>
          </p:cNvPr>
          <p:cNvSpPr>
            <a:spLocks noGrp="1"/>
          </p:cNvSpPr>
          <p:nvPr>
            <p:ph idx="1"/>
          </p:nvPr>
        </p:nvSpPr>
        <p:spPr>
          <a:xfrm>
            <a:off x="5929312" y="1943103"/>
            <a:ext cx="5424487" cy="4662488"/>
          </a:xfrm>
        </p:spPr>
        <p:txBody>
          <a:bodyPr/>
          <a:lstStyle/>
          <a:p>
            <a:r>
              <a:rPr lang="en-US" sz="2400" dirty="0"/>
              <a:t>We train an MT model for pair of high and low-resource languages.</a:t>
            </a:r>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36AA7897-BAE8-AFB3-6807-597C153DE69C}"/>
              </a:ext>
            </a:extLst>
          </p:cNvPr>
          <p:cNvPicPr>
            <a:picLocks noChangeAspect="1"/>
          </p:cNvPicPr>
          <p:nvPr/>
        </p:nvPicPr>
        <p:blipFill rotWithShape="1">
          <a:blip r:embed="rId3"/>
          <a:srcRect r="65367"/>
          <a:stretch/>
        </p:blipFill>
        <p:spPr bwMode="auto">
          <a:xfrm>
            <a:off x="595312" y="1514477"/>
            <a:ext cx="5091111" cy="466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a:extLst>
              <a:ext uri="{FF2B5EF4-FFF2-40B4-BE49-F238E27FC236}">
                <a16:creationId xmlns:a16="http://schemas.microsoft.com/office/drawing/2014/main" id="{32E59AEC-830E-B487-C545-FC7E20998B6C}"/>
              </a:ext>
            </a:extLst>
          </p:cNvPr>
          <p:cNvSpPr/>
          <p:nvPr/>
        </p:nvSpPr>
        <p:spPr>
          <a:xfrm>
            <a:off x="5972174" y="3653473"/>
            <a:ext cx="5553076" cy="1547178"/>
          </a:xfrm>
          <a:prstGeom prst="roundRect">
            <a:avLst/>
          </a:prstGeom>
          <a:solidFill>
            <a:srgbClr val="EAEDFD">
              <a:alpha val="60784"/>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Temperature Sampling (dashed) converges faster than Scalarization (solid. </a:t>
            </a:r>
          </a:p>
        </p:txBody>
      </p:sp>
      <p:sp>
        <p:nvSpPr>
          <p:cNvPr id="3" name="Slide Number Placeholder 2">
            <a:extLst>
              <a:ext uri="{FF2B5EF4-FFF2-40B4-BE49-F238E27FC236}">
                <a16:creationId xmlns:a16="http://schemas.microsoft.com/office/drawing/2014/main" id="{D23F6F21-61B1-15F1-6843-792D5AA6A649}"/>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a:p>
        </p:txBody>
      </p:sp>
      <p:sp>
        <p:nvSpPr>
          <p:cNvPr id="6" name="TextBox 5">
            <a:extLst>
              <a:ext uri="{FF2B5EF4-FFF2-40B4-BE49-F238E27FC236}">
                <a16:creationId xmlns:a16="http://schemas.microsoft.com/office/drawing/2014/main" id="{7C633BD3-E8FF-824D-0934-30D46960A48A}"/>
              </a:ext>
            </a:extLst>
          </p:cNvPr>
          <p:cNvSpPr txBox="1"/>
          <p:nvPr/>
        </p:nvSpPr>
        <p:spPr>
          <a:xfrm>
            <a:off x="2768136" y="6133750"/>
            <a:ext cx="1560976" cy="646331"/>
          </a:xfrm>
          <a:prstGeom prst="rect">
            <a:avLst/>
          </a:prstGeom>
          <a:noFill/>
        </p:spPr>
        <p:txBody>
          <a:bodyPr wrap="square">
            <a:spAutoFit/>
          </a:bodyPr>
          <a:lstStyle/>
          <a:p>
            <a:r>
              <a:rPr lang="en-US" dirty="0"/>
              <a:t>cs: </a:t>
            </a:r>
            <a:r>
              <a:rPr lang="en-US" altLang="zh-CN" dirty="0"/>
              <a:t>Czech</a:t>
            </a:r>
          </a:p>
          <a:p>
            <a:r>
              <a:rPr lang="en-US" dirty="0" err="1"/>
              <a:t>ro</a:t>
            </a:r>
            <a:r>
              <a:rPr lang="en-US" dirty="0"/>
              <a:t>: Romanian </a:t>
            </a:r>
          </a:p>
        </p:txBody>
      </p:sp>
    </p:spTree>
    <p:extLst>
      <p:ext uri="{BB962C8B-B14F-4D97-AF65-F5344CB8AC3E}">
        <p14:creationId xmlns:p14="http://schemas.microsoft.com/office/powerpoint/2010/main" val="1712243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2F9-7558-D3BD-11F3-B10523EDE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AFA32-C78F-FE23-229B-69F8B5C216EF}"/>
              </a:ext>
            </a:extLst>
          </p:cNvPr>
          <p:cNvSpPr>
            <a:spLocks noGrp="1"/>
          </p:cNvSpPr>
          <p:nvPr>
            <p:ph type="title"/>
          </p:nvPr>
        </p:nvSpPr>
        <p:spPr/>
        <p:txBody>
          <a:bodyPr/>
          <a:lstStyle/>
          <a:p>
            <a:r>
              <a:rPr lang="en-US" sz="4400" dirty="0">
                <a:solidFill>
                  <a:schemeClr val="tx1"/>
                </a:solidFill>
                <a:latin typeface="Avenir Book" panose="02000503020000020003" pitchFamily="2" charset="0"/>
              </a:rPr>
              <a:t>TS vs S: Convergence speed </a:t>
            </a:r>
            <a:endParaRPr lang="en-US" dirty="0"/>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209C7BAA-EBC7-F409-8B7D-E84D3975F1E0}"/>
              </a:ext>
            </a:extLst>
          </p:cNvPr>
          <p:cNvPicPr>
            <a:picLocks noChangeAspect="1"/>
          </p:cNvPicPr>
          <p:nvPr/>
        </p:nvPicPr>
        <p:blipFill rotWithShape="1">
          <a:blip r:embed="rId3"/>
          <a:srcRect l="34311"/>
          <a:stretch/>
        </p:blipFill>
        <p:spPr bwMode="auto">
          <a:xfrm>
            <a:off x="4273914" y="2027116"/>
            <a:ext cx="6907607"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5C689A86-2586-E7F7-114D-852980FA3103}"/>
              </a:ext>
            </a:extLst>
          </p:cNvPr>
          <p:cNvSpPr/>
          <p:nvPr/>
        </p:nvSpPr>
        <p:spPr>
          <a:xfrm>
            <a:off x="3286124" y="5684457"/>
            <a:ext cx="7643813" cy="1006475"/>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dirty="0">
                <a:solidFill>
                  <a:schemeClr val="dk1"/>
                </a:solidFill>
                <a:latin typeface="Corbel"/>
                <a:ea typeface="Corbel"/>
                <a:cs typeface="Corbel"/>
                <a:sym typeface="Corbel"/>
              </a:rPr>
              <a:t>Increasing temperature (2 to 5) makes the convergence even faster, but easy to overfit (to small domains).</a:t>
            </a:r>
          </a:p>
        </p:txBody>
      </p:sp>
      <p:cxnSp>
        <p:nvCxnSpPr>
          <p:cNvPr id="7" name="Straight Arrow Connector 6">
            <a:extLst>
              <a:ext uri="{FF2B5EF4-FFF2-40B4-BE49-F238E27FC236}">
                <a16:creationId xmlns:a16="http://schemas.microsoft.com/office/drawing/2014/main" id="{170CD59B-BE22-2A14-EABD-36A10B487E2C}"/>
              </a:ext>
            </a:extLst>
          </p:cNvPr>
          <p:cNvCxnSpPr>
            <a:cxnSpLocks/>
          </p:cNvCxnSpPr>
          <p:nvPr/>
        </p:nvCxnSpPr>
        <p:spPr>
          <a:xfrm flipV="1">
            <a:off x="9872663" y="4800600"/>
            <a:ext cx="500062" cy="88385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descr="A graph of a graph of a function&#10;&#10;Description automatically generated with medium confidence">
            <a:extLst>
              <a:ext uri="{FF2B5EF4-FFF2-40B4-BE49-F238E27FC236}">
                <a16:creationId xmlns:a16="http://schemas.microsoft.com/office/drawing/2014/main" id="{22A6EDB3-5D32-07B4-BE69-D5E1F15B3622}"/>
              </a:ext>
            </a:extLst>
          </p:cNvPr>
          <p:cNvPicPr>
            <a:picLocks noChangeAspect="1"/>
          </p:cNvPicPr>
          <p:nvPr/>
        </p:nvPicPr>
        <p:blipFill rotWithShape="1">
          <a:blip r:embed="rId3"/>
          <a:srcRect r="65367"/>
          <a:stretch/>
        </p:blipFill>
        <p:spPr bwMode="auto">
          <a:xfrm>
            <a:off x="631996" y="2027115"/>
            <a:ext cx="3641919"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A9F278E3-EEE7-0E4A-4DDB-D5D0ED21FDBB}"/>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a:p>
        </p:txBody>
      </p:sp>
    </p:spTree>
    <p:extLst>
      <p:ext uri="{BB962C8B-B14F-4D97-AF65-F5344CB8AC3E}">
        <p14:creationId xmlns:p14="http://schemas.microsoft.com/office/powerpoint/2010/main" val="617057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A3FB7-2BA5-0BCD-CA6F-6F80CF4C8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63531-635F-3A2A-3393-1E42A06051EC}"/>
              </a:ext>
            </a:extLst>
          </p:cNvPr>
          <p:cNvSpPr>
            <a:spLocks noGrp="1"/>
          </p:cNvSpPr>
          <p:nvPr>
            <p:ph type="title"/>
          </p:nvPr>
        </p:nvSpPr>
        <p:spPr>
          <a:xfrm>
            <a:off x="0" y="379413"/>
            <a:ext cx="12030075" cy="1006475"/>
          </a:xfrm>
        </p:spPr>
        <p:txBody>
          <a:bodyPr/>
          <a:lstStyle/>
          <a:p>
            <a:r>
              <a:rPr lang="en-US" sz="4200" dirty="0"/>
              <a:t>                        : Adapting sampling temperature</a:t>
            </a:r>
          </a:p>
        </p:txBody>
      </p:sp>
      <p:sp>
        <p:nvSpPr>
          <p:cNvPr id="3" name="Content Placeholder 2">
            <a:extLst>
              <a:ext uri="{FF2B5EF4-FFF2-40B4-BE49-F238E27FC236}">
                <a16:creationId xmlns:a16="http://schemas.microsoft.com/office/drawing/2014/main" id="{540AE43C-AAEB-E64D-EC6D-7625317D91CA}"/>
              </a:ext>
            </a:extLst>
          </p:cNvPr>
          <p:cNvSpPr>
            <a:spLocks noGrp="1"/>
          </p:cNvSpPr>
          <p:nvPr>
            <p:ph idx="1"/>
          </p:nvPr>
        </p:nvSpPr>
        <p:spPr/>
        <p:txBody>
          <a:bodyPr/>
          <a:lstStyle/>
          <a:p>
            <a:r>
              <a:rPr lang="en-US" dirty="0"/>
              <a:t>When using </a:t>
            </a:r>
            <a:r>
              <a:rPr lang="en-US" b="1" dirty="0"/>
              <a:t>temperature sampling</a:t>
            </a:r>
            <a:r>
              <a:rPr lang="en-US" dirty="0"/>
              <a:t>, we need balance between: </a:t>
            </a:r>
          </a:p>
          <a:p>
            <a:pPr lvl="1"/>
            <a:r>
              <a:rPr lang="en-US" dirty="0"/>
              <a:t>High-temperature (faster convergence)</a:t>
            </a:r>
          </a:p>
          <a:p>
            <a:pPr lvl="1"/>
            <a:r>
              <a:rPr lang="en-US" dirty="0"/>
              <a:t>Low-temperature (avoid overfitting) </a:t>
            </a:r>
          </a:p>
        </p:txBody>
      </p:sp>
      <p:sp>
        <p:nvSpPr>
          <p:cNvPr id="5" name="Rounded Rectangle 4">
            <a:extLst>
              <a:ext uri="{FF2B5EF4-FFF2-40B4-BE49-F238E27FC236}">
                <a16:creationId xmlns:a16="http://schemas.microsoft.com/office/drawing/2014/main" id="{01C3DFE1-9CDC-F4B2-66A8-44E7F24D5780}"/>
              </a:ext>
            </a:extLst>
          </p:cNvPr>
          <p:cNvSpPr/>
          <p:nvPr/>
        </p:nvSpPr>
        <p:spPr>
          <a:xfrm>
            <a:off x="3100993" y="3244950"/>
            <a:ext cx="5700712" cy="1911104"/>
          </a:xfrm>
          <a:custGeom>
            <a:avLst/>
            <a:gdLst>
              <a:gd name="connsiteX0" fmla="*/ 0 w 5700712"/>
              <a:gd name="connsiteY0" fmla="*/ 318524 h 1911104"/>
              <a:gd name="connsiteX1" fmla="*/ 318524 w 5700712"/>
              <a:gd name="connsiteY1" fmla="*/ 0 h 1911104"/>
              <a:gd name="connsiteX2" fmla="*/ 881153 w 5700712"/>
              <a:gd name="connsiteY2" fmla="*/ 0 h 1911104"/>
              <a:gd name="connsiteX3" fmla="*/ 1342509 w 5700712"/>
              <a:gd name="connsiteY3" fmla="*/ 0 h 1911104"/>
              <a:gd name="connsiteX4" fmla="*/ 1753229 w 5700712"/>
              <a:gd name="connsiteY4" fmla="*/ 0 h 1911104"/>
              <a:gd name="connsiteX5" fmla="*/ 2214585 w 5700712"/>
              <a:gd name="connsiteY5" fmla="*/ 0 h 1911104"/>
              <a:gd name="connsiteX6" fmla="*/ 2827851 w 5700712"/>
              <a:gd name="connsiteY6" fmla="*/ 0 h 1911104"/>
              <a:gd name="connsiteX7" fmla="*/ 3289207 w 5700712"/>
              <a:gd name="connsiteY7" fmla="*/ 0 h 1911104"/>
              <a:gd name="connsiteX8" fmla="*/ 3699926 w 5700712"/>
              <a:gd name="connsiteY8" fmla="*/ 0 h 1911104"/>
              <a:gd name="connsiteX9" fmla="*/ 4161282 w 5700712"/>
              <a:gd name="connsiteY9" fmla="*/ 0 h 1911104"/>
              <a:gd name="connsiteX10" fmla="*/ 4673275 w 5700712"/>
              <a:gd name="connsiteY10" fmla="*/ 0 h 1911104"/>
              <a:gd name="connsiteX11" fmla="*/ 5382188 w 5700712"/>
              <a:gd name="connsiteY11" fmla="*/ 0 h 1911104"/>
              <a:gd name="connsiteX12" fmla="*/ 5700712 w 5700712"/>
              <a:gd name="connsiteY12" fmla="*/ 318524 h 1911104"/>
              <a:gd name="connsiteX13" fmla="*/ 5700712 w 5700712"/>
              <a:gd name="connsiteY13" fmla="*/ 768690 h 1911104"/>
              <a:gd name="connsiteX14" fmla="*/ 5700712 w 5700712"/>
              <a:gd name="connsiteY14" fmla="*/ 1218857 h 1911104"/>
              <a:gd name="connsiteX15" fmla="*/ 5700712 w 5700712"/>
              <a:gd name="connsiteY15" fmla="*/ 1592580 h 1911104"/>
              <a:gd name="connsiteX16" fmla="*/ 5382188 w 5700712"/>
              <a:gd name="connsiteY16" fmla="*/ 1911104 h 1911104"/>
              <a:gd name="connsiteX17" fmla="*/ 4870195 w 5700712"/>
              <a:gd name="connsiteY17" fmla="*/ 1911104 h 1911104"/>
              <a:gd name="connsiteX18" fmla="*/ 4307566 w 5700712"/>
              <a:gd name="connsiteY18" fmla="*/ 1911104 h 1911104"/>
              <a:gd name="connsiteX19" fmla="*/ 3896847 w 5700712"/>
              <a:gd name="connsiteY19" fmla="*/ 1911104 h 1911104"/>
              <a:gd name="connsiteX20" fmla="*/ 3232944 w 5700712"/>
              <a:gd name="connsiteY20" fmla="*/ 1911104 h 1911104"/>
              <a:gd name="connsiteX21" fmla="*/ 2670315 w 5700712"/>
              <a:gd name="connsiteY21" fmla="*/ 1911104 h 1911104"/>
              <a:gd name="connsiteX22" fmla="*/ 2006412 w 5700712"/>
              <a:gd name="connsiteY22" fmla="*/ 1911104 h 1911104"/>
              <a:gd name="connsiteX23" fmla="*/ 1494419 w 5700712"/>
              <a:gd name="connsiteY23" fmla="*/ 1911104 h 1911104"/>
              <a:gd name="connsiteX24" fmla="*/ 1033063 w 5700712"/>
              <a:gd name="connsiteY24" fmla="*/ 1911104 h 1911104"/>
              <a:gd name="connsiteX25" fmla="*/ 318524 w 5700712"/>
              <a:gd name="connsiteY25" fmla="*/ 1911104 h 1911104"/>
              <a:gd name="connsiteX26" fmla="*/ 0 w 5700712"/>
              <a:gd name="connsiteY26" fmla="*/ 1592580 h 1911104"/>
              <a:gd name="connsiteX27" fmla="*/ 0 w 5700712"/>
              <a:gd name="connsiteY27" fmla="*/ 1167895 h 1911104"/>
              <a:gd name="connsiteX28" fmla="*/ 0 w 5700712"/>
              <a:gd name="connsiteY28" fmla="*/ 717728 h 1911104"/>
              <a:gd name="connsiteX29" fmla="*/ 0 w 5700712"/>
              <a:gd name="connsiteY29" fmla="*/ 318524 h 191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712" h="1911104" fill="none" extrusionOk="0">
                <a:moveTo>
                  <a:pt x="0" y="318524"/>
                </a:moveTo>
                <a:cubicBezTo>
                  <a:pt x="-4399" y="156323"/>
                  <a:pt x="138765" y="-12101"/>
                  <a:pt x="318524" y="0"/>
                </a:cubicBezTo>
                <a:cubicBezTo>
                  <a:pt x="508786" y="-9340"/>
                  <a:pt x="651152" y="33988"/>
                  <a:pt x="881153" y="0"/>
                </a:cubicBezTo>
                <a:cubicBezTo>
                  <a:pt x="1111154" y="-33988"/>
                  <a:pt x="1172715" y="54199"/>
                  <a:pt x="1342509" y="0"/>
                </a:cubicBezTo>
                <a:cubicBezTo>
                  <a:pt x="1512303" y="-54199"/>
                  <a:pt x="1549333" y="41715"/>
                  <a:pt x="1753229" y="0"/>
                </a:cubicBezTo>
                <a:cubicBezTo>
                  <a:pt x="1957125" y="-41715"/>
                  <a:pt x="2092409" y="11187"/>
                  <a:pt x="2214585" y="0"/>
                </a:cubicBezTo>
                <a:cubicBezTo>
                  <a:pt x="2336761" y="-11187"/>
                  <a:pt x="2664900" y="22402"/>
                  <a:pt x="2827851" y="0"/>
                </a:cubicBezTo>
                <a:cubicBezTo>
                  <a:pt x="2990802" y="-22402"/>
                  <a:pt x="3080567" y="54363"/>
                  <a:pt x="3289207" y="0"/>
                </a:cubicBezTo>
                <a:cubicBezTo>
                  <a:pt x="3497847" y="-54363"/>
                  <a:pt x="3533538" y="32065"/>
                  <a:pt x="3699926" y="0"/>
                </a:cubicBezTo>
                <a:cubicBezTo>
                  <a:pt x="3866314" y="-32065"/>
                  <a:pt x="3966144" y="37184"/>
                  <a:pt x="4161282" y="0"/>
                </a:cubicBezTo>
                <a:cubicBezTo>
                  <a:pt x="4356420" y="-37184"/>
                  <a:pt x="4528743" y="21533"/>
                  <a:pt x="4673275" y="0"/>
                </a:cubicBezTo>
                <a:cubicBezTo>
                  <a:pt x="4817807" y="-21533"/>
                  <a:pt x="5197140" y="7537"/>
                  <a:pt x="5382188" y="0"/>
                </a:cubicBezTo>
                <a:cubicBezTo>
                  <a:pt x="5522077" y="35763"/>
                  <a:pt x="5745899" y="152750"/>
                  <a:pt x="5700712" y="318524"/>
                </a:cubicBezTo>
                <a:cubicBezTo>
                  <a:pt x="5745115" y="498705"/>
                  <a:pt x="5681814" y="563832"/>
                  <a:pt x="5700712" y="768690"/>
                </a:cubicBezTo>
                <a:cubicBezTo>
                  <a:pt x="5719610" y="973548"/>
                  <a:pt x="5691427" y="1113339"/>
                  <a:pt x="5700712" y="1218857"/>
                </a:cubicBezTo>
                <a:cubicBezTo>
                  <a:pt x="5709997" y="1324375"/>
                  <a:pt x="5690297" y="1514855"/>
                  <a:pt x="5700712" y="1592580"/>
                </a:cubicBezTo>
                <a:cubicBezTo>
                  <a:pt x="5696960" y="1782239"/>
                  <a:pt x="5581946" y="1870952"/>
                  <a:pt x="5382188" y="1911104"/>
                </a:cubicBezTo>
                <a:cubicBezTo>
                  <a:pt x="5269030" y="1945174"/>
                  <a:pt x="5056598" y="1857406"/>
                  <a:pt x="4870195" y="1911104"/>
                </a:cubicBezTo>
                <a:cubicBezTo>
                  <a:pt x="4683792" y="1964802"/>
                  <a:pt x="4531025" y="1853615"/>
                  <a:pt x="4307566" y="1911104"/>
                </a:cubicBezTo>
                <a:cubicBezTo>
                  <a:pt x="4084107" y="1968593"/>
                  <a:pt x="4048412" y="1873335"/>
                  <a:pt x="3896847" y="1911104"/>
                </a:cubicBezTo>
                <a:cubicBezTo>
                  <a:pt x="3745282" y="1948873"/>
                  <a:pt x="3558184" y="1867650"/>
                  <a:pt x="3232944" y="1911104"/>
                </a:cubicBezTo>
                <a:cubicBezTo>
                  <a:pt x="2907704" y="1954558"/>
                  <a:pt x="2856520" y="1865590"/>
                  <a:pt x="2670315" y="1911104"/>
                </a:cubicBezTo>
                <a:cubicBezTo>
                  <a:pt x="2484110" y="1956618"/>
                  <a:pt x="2204313" y="1863277"/>
                  <a:pt x="2006412" y="1911104"/>
                </a:cubicBezTo>
                <a:cubicBezTo>
                  <a:pt x="1808511" y="1958931"/>
                  <a:pt x="1729854" y="1869775"/>
                  <a:pt x="1494419" y="1911104"/>
                </a:cubicBezTo>
                <a:cubicBezTo>
                  <a:pt x="1258984" y="1952433"/>
                  <a:pt x="1145508" y="1891186"/>
                  <a:pt x="1033063" y="1911104"/>
                </a:cubicBezTo>
                <a:cubicBezTo>
                  <a:pt x="920618" y="1931022"/>
                  <a:pt x="553358" y="1836953"/>
                  <a:pt x="318524" y="1911104"/>
                </a:cubicBezTo>
                <a:cubicBezTo>
                  <a:pt x="134512" y="1913944"/>
                  <a:pt x="-770" y="1730072"/>
                  <a:pt x="0" y="1592580"/>
                </a:cubicBezTo>
                <a:cubicBezTo>
                  <a:pt x="-27482" y="1397685"/>
                  <a:pt x="50225" y="1259356"/>
                  <a:pt x="0" y="1167895"/>
                </a:cubicBezTo>
                <a:cubicBezTo>
                  <a:pt x="-50225" y="1076434"/>
                  <a:pt x="19852" y="812229"/>
                  <a:pt x="0" y="717728"/>
                </a:cubicBezTo>
                <a:cubicBezTo>
                  <a:pt x="-19852" y="623227"/>
                  <a:pt x="11669" y="440688"/>
                  <a:pt x="0" y="318524"/>
                </a:cubicBezTo>
                <a:close/>
              </a:path>
              <a:path w="5700712" h="1911104" stroke="0" extrusionOk="0">
                <a:moveTo>
                  <a:pt x="0" y="318524"/>
                </a:moveTo>
                <a:cubicBezTo>
                  <a:pt x="-39464" y="118266"/>
                  <a:pt x="98168" y="16679"/>
                  <a:pt x="318524" y="0"/>
                </a:cubicBezTo>
                <a:cubicBezTo>
                  <a:pt x="649675" y="-51825"/>
                  <a:pt x="797504" y="3761"/>
                  <a:pt x="982427" y="0"/>
                </a:cubicBezTo>
                <a:cubicBezTo>
                  <a:pt x="1167350" y="-3761"/>
                  <a:pt x="1362587" y="14042"/>
                  <a:pt x="1494419" y="0"/>
                </a:cubicBezTo>
                <a:cubicBezTo>
                  <a:pt x="1626251" y="-14042"/>
                  <a:pt x="1757509" y="5672"/>
                  <a:pt x="1955775" y="0"/>
                </a:cubicBezTo>
                <a:cubicBezTo>
                  <a:pt x="2154041" y="-5672"/>
                  <a:pt x="2419958" y="27267"/>
                  <a:pt x="2569041" y="0"/>
                </a:cubicBezTo>
                <a:cubicBezTo>
                  <a:pt x="2718124" y="-27267"/>
                  <a:pt x="2938793" y="12050"/>
                  <a:pt x="3081034" y="0"/>
                </a:cubicBezTo>
                <a:cubicBezTo>
                  <a:pt x="3223275" y="-12050"/>
                  <a:pt x="3481226" y="38564"/>
                  <a:pt x="3744937" y="0"/>
                </a:cubicBezTo>
                <a:cubicBezTo>
                  <a:pt x="4008648" y="-38564"/>
                  <a:pt x="4022148" y="9963"/>
                  <a:pt x="4206293" y="0"/>
                </a:cubicBezTo>
                <a:cubicBezTo>
                  <a:pt x="4390438" y="-9963"/>
                  <a:pt x="4680234" y="66298"/>
                  <a:pt x="4870195" y="0"/>
                </a:cubicBezTo>
                <a:cubicBezTo>
                  <a:pt x="5060156" y="-66298"/>
                  <a:pt x="5175051" y="29369"/>
                  <a:pt x="5382188" y="0"/>
                </a:cubicBezTo>
                <a:cubicBezTo>
                  <a:pt x="5523082" y="-2003"/>
                  <a:pt x="5716931" y="98132"/>
                  <a:pt x="5700712" y="318524"/>
                </a:cubicBezTo>
                <a:cubicBezTo>
                  <a:pt x="5735818" y="510683"/>
                  <a:pt x="5700325" y="659609"/>
                  <a:pt x="5700712" y="755950"/>
                </a:cubicBezTo>
                <a:cubicBezTo>
                  <a:pt x="5701099" y="852291"/>
                  <a:pt x="5672244" y="1080485"/>
                  <a:pt x="5700712" y="1206116"/>
                </a:cubicBezTo>
                <a:cubicBezTo>
                  <a:pt x="5729180" y="1331747"/>
                  <a:pt x="5658967" y="1489497"/>
                  <a:pt x="5700712" y="1592580"/>
                </a:cubicBezTo>
                <a:cubicBezTo>
                  <a:pt x="5673157" y="1773021"/>
                  <a:pt x="5550354" y="1905757"/>
                  <a:pt x="5382188" y="1911104"/>
                </a:cubicBezTo>
                <a:cubicBezTo>
                  <a:pt x="5078268" y="1976133"/>
                  <a:pt x="4969676" y="1902237"/>
                  <a:pt x="4768922" y="1911104"/>
                </a:cubicBezTo>
                <a:cubicBezTo>
                  <a:pt x="4568168" y="1919971"/>
                  <a:pt x="4353537" y="1853330"/>
                  <a:pt x="4206293" y="1911104"/>
                </a:cubicBezTo>
                <a:cubicBezTo>
                  <a:pt x="4059049" y="1968878"/>
                  <a:pt x="3987169" y="1885520"/>
                  <a:pt x="3795573" y="1911104"/>
                </a:cubicBezTo>
                <a:cubicBezTo>
                  <a:pt x="3603977" y="1936688"/>
                  <a:pt x="3440662" y="1883020"/>
                  <a:pt x="3334217" y="1911104"/>
                </a:cubicBezTo>
                <a:cubicBezTo>
                  <a:pt x="3227772" y="1939188"/>
                  <a:pt x="2875582" y="1858441"/>
                  <a:pt x="2670315" y="1911104"/>
                </a:cubicBezTo>
                <a:cubicBezTo>
                  <a:pt x="2465048" y="1963767"/>
                  <a:pt x="2272178" y="1878621"/>
                  <a:pt x="2107685" y="1911104"/>
                </a:cubicBezTo>
                <a:cubicBezTo>
                  <a:pt x="1943192" y="1943587"/>
                  <a:pt x="1821220" y="1897611"/>
                  <a:pt x="1646329" y="1911104"/>
                </a:cubicBezTo>
                <a:cubicBezTo>
                  <a:pt x="1471438" y="1924597"/>
                  <a:pt x="1241600" y="1888535"/>
                  <a:pt x="1083700" y="1911104"/>
                </a:cubicBezTo>
                <a:cubicBezTo>
                  <a:pt x="925800" y="1933673"/>
                  <a:pt x="579422" y="1874998"/>
                  <a:pt x="318524" y="1911104"/>
                </a:cubicBezTo>
                <a:cubicBezTo>
                  <a:pt x="152691" y="1880093"/>
                  <a:pt x="6252" y="1775256"/>
                  <a:pt x="0" y="1592580"/>
                </a:cubicBezTo>
                <a:cubicBezTo>
                  <a:pt x="-16309" y="1464132"/>
                  <a:pt x="21355" y="1329858"/>
                  <a:pt x="0" y="1142414"/>
                </a:cubicBezTo>
                <a:cubicBezTo>
                  <a:pt x="-21355" y="954970"/>
                  <a:pt x="36806" y="856675"/>
                  <a:pt x="0" y="704988"/>
                </a:cubicBezTo>
                <a:cubicBezTo>
                  <a:pt x="-36806" y="553301"/>
                  <a:pt x="40836" y="414158"/>
                  <a:pt x="0" y="318524"/>
                </a:cubicBezTo>
                <a:close/>
              </a:path>
            </a:pathLst>
          </a:custGeom>
          <a:solidFill>
            <a:schemeClr val="bg1"/>
          </a:solidFill>
          <a:ln w="57150">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2">
                    <a:lumMod val="10000"/>
                  </a:schemeClr>
                </a:solidFill>
                <a:latin typeface="Avenir Book" panose="02000503020000020003" pitchFamily="2" charset="0"/>
              </a:rPr>
              <a:t>Train with Temperature Sampling </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Start with a </a:t>
            </a:r>
            <a:r>
              <a:rPr lang="en-US" sz="2800" dirty="0">
                <a:solidFill>
                  <a:srgbClr val="FF5C00"/>
                </a:solidFill>
                <a:latin typeface="Avenir Book" panose="02000503020000020003" pitchFamily="2" charset="0"/>
              </a:rPr>
              <a:t>high-temperature</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During training </a:t>
            </a:r>
            <a:r>
              <a:rPr lang="en-US" sz="2800" dirty="0">
                <a:solidFill>
                  <a:srgbClr val="2064DE"/>
                </a:solidFill>
                <a:latin typeface="Avenir Book" panose="02000503020000020003" pitchFamily="2" charset="0"/>
              </a:rPr>
              <a:t>reduce temp</a:t>
            </a:r>
            <a:endParaRPr lang="en-US" sz="2800" dirty="0">
              <a:solidFill>
                <a:schemeClr val="bg2">
                  <a:lumMod val="10000"/>
                </a:schemeClr>
              </a:solidFill>
              <a:latin typeface="Avenir Book" panose="02000503020000020003" pitchFamily="2" charset="0"/>
            </a:endParaRPr>
          </a:p>
        </p:txBody>
      </p:sp>
      <p:sp>
        <p:nvSpPr>
          <p:cNvPr id="6" name="TextBox 5">
            <a:extLst>
              <a:ext uri="{FF2B5EF4-FFF2-40B4-BE49-F238E27FC236}">
                <a16:creationId xmlns:a16="http://schemas.microsoft.com/office/drawing/2014/main" id="{6EE6EA3D-D904-E7B6-88E7-C58425C59D80}"/>
              </a:ext>
            </a:extLst>
          </p:cNvPr>
          <p:cNvSpPr txBox="1"/>
          <p:nvPr/>
        </p:nvSpPr>
        <p:spPr>
          <a:xfrm>
            <a:off x="3937353" y="2853387"/>
            <a:ext cx="4027991" cy="769441"/>
          </a:xfrm>
          <a:prstGeom prst="rect">
            <a:avLst/>
          </a:prstGeom>
          <a:solidFill>
            <a:schemeClr val="bg1"/>
          </a:solid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OOL</a:t>
            </a:r>
            <a:r>
              <a:rPr lang="en-US" sz="4400" dirty="0">
                <a:latin typeface="Times New Roman" panose="02020603050405020304" pitchFamily="18" charset="0"/>
                <a:cs typeface="Times New Roman" panose="02020603050405020304" pitchFamily="18" charset="0"/>
              </a:rPr>
              <a:t>D</a:t>
            </a:r>
            <a:r>
              <a:rPr lang="en-US" sz="3200" dirty="0">
                <a:latin typeface="Times New Roman" panose="02020603050405020304" pitchFamily="18" charset="0"/>
                <a:cs typeface="Times New Roman" panose="02020603050405020304" pitchFamily="18" charset="0"/>
              </a:rPr>
              <a:t>OWN ❄️</a:t>
            </a:r>
          </a:p>
        </p:txBody>
      </p:sp>
      <p:sp>
        <p:nvSpPr>
          <p:cNvPr id="7" name="TextBox 6">
            <a:extLst>
              <a:ext uri="{FF2B5EF4-FFF2-40B4-BE49-F238E27FC236}">
                <a16:creationId xmlns:a16="http://schemas.microsoft.com/office/drawing/2014/main" id="{4EF819DC-180F-FA2B-76C8-5929B0461786}"/>
              </a:ext>
            </a:extLst>
          </p:cNvPr>
          <p:cNvSpPr txBox="1"/>
          <p:nvPr/>
        </p:nvSpPr>
        <p:spPr>
          <a:xfrm>
            <a:off x="5055" y="481769"/>
            <a:ext cx="3793861" cy="769441"/>
          </a:xfrm>
          <a:prstGeom prst="rect">
            <a:avLst/>
          </a:prstGeom>
          <a:solidFill>
            <a:schemeClr val="bg1"/>
          </a:solid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OOL</a:t>
            </a:r>
            <a:r>
              <a:rPr lang="en-US" sz="4400" dirty="0">
                <a:latin typeface="Times New Roman" panose="02020603050405020304" pitchFamily="18" charset="0"/>
                <a:cs typeface="Times New Roman" panose="02020603050405020304" pitchFamily="18" charset="0"/>
              </a:rPr>
              <a:t>D</a:t>
            </a:r>
            <a:r>
              <a:rPr lang="en-US" sz="3200" dirty="0">
                <a:latin typeface="Times New Roman" panose="02020603050405020304" pitchFamily="18" charset="0"/>
                <a:cs typeface="Times New Roman" panose="02020603050405020304" pitchFamily="18" charset="0"/>
              </a:rPr>
              <a:t>OWN ❄️</a:t>
            </a:r>
          </a:p>
        </p:txBody>
      </p:sp>
      <p:sp>
        <p:nvSpPr>
          <p:cNvPr id="8" name="Slide Number Placeholder 7">
            <a:extLst>
              <a:ext uri="{FF2B5EF4-FFF2-40B4-BE49-F238E27FC236}">
                <a16:creationId xmlns:a16="http://schemas.microsoft.com/office/drawing/2014/main" id="{87B6B2CA-7CFF-56F9-8670-1F66166E6268}"/>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a:p>
        </p:txBody>
      </p:sp>
      <p:sp>
        <p:nvSpPr>
          <p:cNvPr id="10" name="Rounded Rectangular Callout 9">
            <a:extLst>
              <a:ext uri="{FF2B5EF4-FFF2-40B4-BE49-F238E27FC236}">
                <a16:creationId xmlns:a16="http://schemas.microsoft.com/office/drawing/2014/main" id="{E0B9B1BB-B9FE-6F5A-6D61-836643549ED9}"/>
              </a:ext>
            </a:extLst>
          </p:cNvPr>
          <p:cNvSpPr/>
          <p:nvPr/>
        </p:nvSpPr>
        <p:spPr>
          <a:xfrm>
            <a:off x="8988176" y="3508963"/>
            <a:ext cx="2940023" cy="827810"/>
          </a:xfrm>
          <a:prstGeom prst="wedgeRoundRectCallout">
            <a:avLst>
              <a:gd name="adj1" fmla="val -59338"/>
              <a:gd name="adj2" fmla="val 33875"/>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Over-sample low-resource domains</a:t>
            </a:r>
          </a:p>
        </p:txBody>
      </p:sp>
      <p:sp>
        <p:nvSpPr>
          <p:cNvPr id="11" name="Rounded Rectangular Callout 10">
            <a:extLst>
              <a:ext uri="{FF2B5EF4-FFF2-40B4-BE49-F238E27FC236}">
                <a16:creationId xmlns:a16="http://schemas.microsoft.com/office/drawing/2014/main" id="{4A7F647E-0F24-C687-EE37-CAACC0CDFE00}"/>
              </a:ext>
            </a:extLst>
          </p:cNvPr>
          <p:cNvSpPr/>
          <p:nvPr/>
        </p:nvSpPr>
        <p:spPr>
          <a:xfrm>
            <a:off x="9003395" y="4670712"/>
            <a:ext cx="2940023" cy="827810"/>
          </a:xfrm>
          <a:prstGeom prst="wedgeRoundRectCallout">
            <a:avLst>
              <a:gd name="adj1" fmla="val -59851"/>
              <a:gd name="adj2" fmla="val -33437"/>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Remove the over-sampling over time</a:t>
            </a:r>
          </a:p>
        </p:txBody>
      </p:sp>
    </p:spTree>
    <p:extLst>
      <p:ext uri="{BB962C8B-B14F-4D97-AF65-F5344CB8AC3E}">
        <p14:creationId xmlns:p14="http://schemas.microsoft.com/office/powerpoint/2010/main" val="39715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8E8A-BC1E-402B-87DF-384A4FEB76ED}"/>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7CB6906B-C57F-49C5-90A9-12D7E94A1852}"/>
              </a:ext>
            </a:extLst>
          </p:cNvPr>
          <p:cNvGraphicFramePr>
            <a:graphicFrameLocks noGrp="1"/>
          </p:cNvGraphicFramePr>
          <p:nvPr>
            <p:ph idx="1"/>
            <p:extLst>
              <p:ext uri="{D42A27DB-BD31-4B8C-83A1-F6EECF244321}">
                <p14:modId xmlns:p14="http://schemas.microsoft.com/office/powerpoint/2010/main" val="466052212"/>
              </p:ext>
            </p:extLst>
          </p:nvPr>
        </p:nvGraphicFramePr>
        <p:xfrm>
          <a:off x="599090" y="1277993"/>
          <a:ext cx="11498315"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84E03F6-DFCA-B7B9-055B-C0EB78BC80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10" name="Rounded Rectangle 9">
            <a:extLst>
              <a:ext uri="{FF2B5EF4-FFF2-40B4-BE49-F238E27FC236}">
                <a16:creationId xmlns:a16="http://schemas.microsoft.com/office/drawing/2014/main" id="{5DC506C3-B8B2-8668-3749-A509D84EE2E5}"/>
              </a:ext>
            </a:extLst>
          </p:cNvPr>
          <p:cNvSpPr/>
          <p:nvPr/>
        </p:nvSpPr>
        <p:spPr>
          <a:xfrm>
            <a:off x="2441579" y="4886883"/>
            <a:ext cx="7813336" cy="1386248"/>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 </a:t>
            </a:r>
            <a:r>
              <a:rPr lang="en-US" sz="4400" dirty="0">
                <a:solidFill>
                  <a:schemeClr val="tx1"/>
                </a:solidFill>
                <a:latin typeface="Times New Roman" panose="02020603050405020304" pitchFamily="18" charset="0"/>
                <a:cs typeface="Times New Roman" panose="02020603050405020304" pitchFamily="18" charset="0"/>
              </a:rPr>
              <a:t>C</a:t>
            </a:r>
            <a:r>
              <a:rPr lang="en-US" sz="3200" dirty="0">
                <a:solidFill>
                  <a:schemeClr val="tx1"/>
                </a:solidFill>
                <a:latin typeface="Times New Roman" panose="02020603050405020304" pitchFamily="18" charset="0"/>
                <a:cs typeface="Times New Roman" panose="02020603050405020304" pitchFamily="18" charset="0"/>
              </a:rPr>
              <a:t>OOL</a:t>
            </a:r>
            <a:r>
              <a:rPr lang="en-US" sz="4400" dirty="0">
                <a:solidFill>
                  <a:schemeClr val="tx1"/>
                </a:solidFill>
                <a:latin typeface="Times New Roman" panose="02020603050405020304" pitchFamily="18" charset="0"/>
                <a:cs typeface="Times New Roman" panose="02020603050405020304" pitchFamily="18" charset="0"/>
              </a:rPr>
              <a:t>D</a:t>
            </a:r>
            <a:r>
              <a:rPr lang="en-US" sz="3200" dirty="0">
                <a:solidFill>
                  <a:schemeClr val="tx1"/>
                </a:solidFill>
                <a:latin typeface="Times New Roman" panose="02020603050405020304" pitchFamily="18" charset="0"/>
                <a:cs typeface="Times New Roman" panose="02020603050405020304" pitchFamily="18" charset="0"/>
              </a:rPr>
              <a:t>OWN</a:t>
            </a:r>
            <a:r>
              <a:rPr lang="en-US" sz="3200" dirty="0">
                <a:latin typeface="Times New Roman" panose="02020603050405020304" pitchFamily="18" charset="0"/>
                <a:cs typeface="Times New Roman" panose="02020603050405020304" pitchFamily="18" charset="0"/>
              </a:rPr>
              <a:t> ❄️</a:t>
            </a:r>
            <a:r>
              <a:rPr lang="en-US" sz="3200" dirty="0">
                <a:solidFill>
                  <a:schemeClr val="tx1"/>
                </a:solidFill>
                <a:latin typeface="Avenir Book" panose="02000503020000020003" pitchFamily="2" charset="0"/>
              </a:rPr>
              <a:t> outperforms </a:t>
            </a:r>
            <a:br>
              <a:rPr lang="en-US" sz="3200" dirty="0">
                <a:solidFill>
                  <a:schemeClr val="tx1"/>
                </a:solidFill>
                <a:latin typeface="Avenir Book" panose="02000503020000020003" pitchFamily="2" charset="0"/>
              </a:rPr>
            </a:br>
            <a:r>
              <a:rPr lang="en-US" sz="3200" dirty="0">
                <a:solidFill>
                  <a:schemeClr val="tx1"/>
                </a:solidFill>
                <a:latin typeface="Avenir Book" panose="02000503020000020003" pitchFamily="2" charset="0"/>
              </a:rPr>
              <a:t>fixed-temperature sampling.</a:t>
            </a:r>
          </a:p>
        </p:txBody>
      </p:sp>
      <p:sp>
        <p:nvSpPr>
          <p:cNvPr id="3" name="Slide Number Placeholder 2">
            <a:extLst>
              <a:ext uri="{FF2B5EF4-FFF2-40B4-BE49-F238E27FC236}">
                <a16:creationId xmlns:a16="http://schemas.microsoft.com/office/drawing/2014/main" id="{199306C4-EC46-5971-2C15-F6DF1234F91B}"/>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a:p>
        </p:txBody>
      </p:sp>
    </p:spTree>
    <p:extLst>
      <p:ext uri="{BB962C8B-B14F-4D97-AF65-F5344CB8AC3E}">
        <p14:creationId xmlns:p14="http://schemas.microsoft.com/office/powerpoint/2010/main" val="128058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8D0A2-8188-382A-CA28-6AEF781C1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E2978-6D4D-97F1-828E-D8EE97796432}"/>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1C2B7D14-CB40-0116-879F-88B2C2402298}"/>
              </a:ext>
            </a:extLst>
          </p:cNvPr>
          <p:cNvGraphicFramePr>
            <a:graphicFrameLocks noGrp="1"/>
          </p:cNvGraphicFramePr>
          <p:nvPr>
            <p:ph idx="1"/>
            <p:extLst>
              <p:ext uri="{D42A27DB-BD31-4B8C-83A1-F6EECF244321}">
                <p14:modId xmlns:p14="http://schemas.microsoft.com/office/powerpoint/2010/main" val="3791587229"/>
              </p:ext>
            </p:extLst>
          </p:nvPr>
        </p:nvGraphicFramePr>
        <p:xfrm>
          <a:off x="662152" y="1467177"/>
          <a:ext cx="11529848"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72634E0-DEB1-24AC-FE02-0C417A707A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8" name="Rounded Rectangle 7">
            <a:extLst>
              <a:ext uri="{FF2B5EF4-FFF2-40B4-BE49-F238E27FC236}">
                <a16:creationId xmlns:a16="http://schemas.microsoft.com/office/drawing/2014/main" id="{63607C1A-A449-8FC6-7EE0-A178E0592322}"/>
              </a:ext>
            </a:extLst>
          </p:cNvPr>
          <p:cNvSpPr/>
          <p:nvPr/>
        </p:nvSpPr>
        <p:spPr>
          <a:xfrm>
            <a:off x="6096000" y="1385888"/>
            <a:ext cx="2821973" cy="823265"/>
          </a:xfrm>
          <a:prstGeom prst="roundRect">
            <a:avLst/>
          </a:prstGeom>
          <a:solidFill>
            <a:srgbClr val="EAEDFD"/>
          </a:solidFill>
          <a:ln w="38100">
            <a:solidFill>
              <a:srgbClr val="00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beginning </a:t>
            </a:r>
            <a:r>
              <a:rPr lang="en-US" sz="2000" dirty="0">
                <a:solidFill>
                  <a:schemeClr val="tx1"/>
                </a:solidFill>
                <a:latin typeface="Avenir Book" panose="02000503020000020003" pitchFamily="2" charset="0"/>
              </a:rPr>
              <a:t>of training</a:t>
            </a:r>
          </a:p>
        </p:txBody>
      </p:sp>
      <p:cxnSp>
        <p:nvCxnSpPr>
          <p:cNvPr id="9" name="Straight Arrow Connector 8">
            <a:extLst>
              <a:ext uri="{FF2B5EF4-FFF2-40B4-BE49-F238E27FC236}">
                <a16:creationId xmlns:a16="http://schemas.microsoft.com/office/drawing/2014/main" id="{56F26530-2284-DAC5-9E43-3FD2B06C7CF2}"/>
              </a:ext>
            </a:extLst>
          </p:cNvPr>
          <p:cNvCxnSpPr>
            <a:cxnSpLocks/>
          </p:cNvCxnSpPr>
          <p:nvPr/>
        </p:nvCxnSpPr>
        <p:spPr>
          <a:xfrm flipH="1">
            <a:off x="9722734" y="2209153"/>
            <a:ext cx="173620" cy="37200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ECA5C5C-3BE5-9A75-93B8-4BE0C3056839}"/>
              </a:ext>
            </a:extLst>
          </p:cNvPr>
          <p:cNvSpPr/>
          <p:nvPr/>
        </p:nvSpPr>
        <p:spPr>
          <a:xfrm>
            <a:off x="9594935" y="1385888"/>
            <a:ext cx="2498201" cy="823265"/>
          </a:xfrm>
          <a:prstGeom prst="roundRect">
            <a:avLst/>
          </a:prstGeom>
          <a:solidFill>
            <a:srgbClr val="EAEDFD"/>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end</a:t>
            </a:r>
            <a:r>
              <a:rPr lang="en-US" sz="2000" dirty="0">
                <a:solidFill>
                  <a:schemeClr val="tx1"/>
                </a:solidFill>
                <a:latin typeface="Avenir Book" panose="02000503020000020003" pitchFamily="2" charset="0"/>
              </a:rPr>
              <a:t> of training</a:t>
            </a:r>
          </a:p>
        </p:txBody>
      </p:sp>
      <p:cxnSp>
        <p:nvCxnSpPr>
          <p:cNvPr id="17" name="Straight Arrow Connector 16">
            <a:extLst>
              <a:ext uri="{FF2B5EF4-FFF2-40B4-BE49-F238E27FC236}">
                <a16:creationId xmlns:a16="http://schemas.microsoft.com/office/drawing/2014/main" id="{6CF30CF7-7ED8-FE8A-9ADA-95F1B054AA61}"/>
              </a:ext>
            </a:extLst>
          </p:cNvPr>
          <p:cNvCxnSpPr>
            <a:cxnSpLocks/>
          </p:cNvCxnSpPr>
          <p:nvPr/>
        </p:nvCxnSpPr>
        <p:spPr>
          <a:xfrm>
            <a:off x="8160152" y="2209153"/>
            <a:ext cx="613458" cy="811678"/>
          </a:xfrm>
          <a:prstGeom prst="straightConnector1">
            <a:avLst/>
          </a:prstGeom>
          <a:ln w="38100">
            <a:solidFill>
              <a:srgbClr val="00D6FF"/>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3A160960-5EDC-CFFC-6F73-A2DA08CE0C47}"/>
              </a:ext>
            </a:extLst>
          </p:cNvPr>
          <p:cNvSpPr/>
          <p:nvPr/>
        </p:nvSpPr>
        <p:spPr>
          <a:xfrm>
            <a:off x="2441579" y="4844019"/>
            <a:ext cx="7813336" cy="1713942"/>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 </a:t>
            </a:r>
            <a:r>
              <a:rPr lang="en-US" sz="4400" dirty="0">
                <a:solidFill>
                  <a:schemeClr val="tx1"/>
                </a:solidFill>
                <a:latin typeface="Times New Roman" panose="02020603050405020304" pitchFamily="18" charset="0"/>
                <a:cs typeface="Times New Roman" panose="02020603050405020304" pitchFamily="18" charset="0"/>
              </a:rPr>
              <a:t>C</a:t>
            </a:r>
            <a:r>
              <a:rPr lang="en-US" sz="3200" dirty="0">
                <a:solidFill>
                  <a:schemeClr val="tx1"/>
                </a:solidFill>
                <a:latin typeface="Times New Roman" panose="02020603050405020304" pitchFamily="18" charset="0"/>
                <a:cs typeface="Times New Roman" panose="02020603050405020304" pitchFamily="18" charset="0"/>
              </a:rPr>
              <a:t>OOL</a:t>
            </a:r>
            <a:r>
              <a:rPr lang="en-US" sz="4400" dirty="0">
                <a:solidFill>
                  <a:schemeClr val="tx1"/>
                </a:solidFill>
                <a:latin typeface="Times New Roman" panose="02020603050405020304" pitchFamily="18" charset="0"/>
                <a:cs typeface="Times New Roman" panose="02020603050405020304" pitchFamily="18" charset="0"/>
              </a:rPr>
              <a:t>D</a:t>
            </a:r>
            <a:r>
              <a:rPr lang="en-US" sz="3200" dirty="0">
                <a:solidFill>
                  <a:schemeClr val="tx1"/>
                </a:solidFill>
                <a:latin typeface="Times New Roman" panose="02020603050405020304" pitchFamily="18" charset="0"/>
                <a:cs typeface="Times New Roman" panose="02020603050405020304" pitchFamily="18" charset="0"/>
              </a:rPr>
              <a:t>OWN</a:t>
            </a:r>
            <a:r>
              <a:rPr lang="en-US" sz="3200" dirty="0">
                <a:latin typeface="Times New Roman" panose="02020603050405020304" pitchFamily="18" charset="0"/>
                <a:cs typeface="Times New Roman" panose="02020603050405020304" pitchFamily="18" charset="0"/>
              </a:rPr>
              <a:t> ❄️</a:t>
            </a:r>
            <a:r>
              <a:rPr lang="en-US" sz="3200" dirty="0">
                <a:solidFill>
                  <a:schemeClr val="tx1"/>
                </a:solidFill>
                <a:latin typeface="Avenir Book" panose="02000503020000020003" pitchFamily="2" charset="0"/>
              </a:rPr>
              <a:t> outperforms existing work that dynamically adjusts the sampling temperature!</a:t>
            </a:r>
          </a:p>
        </p:txBody>
      </p:sp>
      <p:sp>
        <p:nvSpPr>
          <p:cNvPr id="5" name="Slide Number Placeholder 4">
            <a:extLst>
              <a:ext uri="{FF2B5EF4-FFF2-40B4-BE49-F238E27FC236}">
                <a16:creationId xmlns:a16="http://schemas.microsoft.com/office/drawing/2014/main" id="{B4DC6C2B-46DF-13AF-27A9-3ABF9FD356C5}"/>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a:p>
        </p:txBody>
      </p:sp>
    </p:spTree>
    <p:extLst>
      <p:ext uri="{BB962C8B-B14F-4D97-AF65-F5344CB8AC3E}">
        <p14:creationId xmlns:p14="http://schemas.microsoft.com/office/powerpoint/2010/main" val="299725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079D-B057-4DDA-AC80-2FCA15770E6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3DCA870-6CC6-4B7B-8669-B401F7B69BF9}"/>
              </a:ext>
            </a:extLst>
          </p:cNvPr>
          <p:cNvSpPr>
            <a:spLocks noGrp="1"/>
          </p:cNvSpPr>
          <p:nvPr>
            <p:ph idx="1"/>
          </p:nvPr>
        </p:nvSpPr>
        <p:spPr/>
        <p:txBody>
          <a:bodyPr/>
          <a:lstStyle/>
          <a:p>
            <a:r>
              <a:rPr lang="en-US" dirty="0"/>
              <a:t>Common approaches for training on imbalanced data: </a:t>
            </a:r>
          </a:p>
          <a:p>
            <a:pPr lvl="1"/>
            <a:r>
              <a:rPr lang="en-US" dirty="0"/>
              <a:t>Sampling vs Scalarization </a:t>
            </a:r>
          </a:p>
          <a:p>
            <a:endParaRPr lang="en-US" dirty="0"/>
          </a:p>
          <a:p>
            <a:r>
              <a:rPr lang="en-US" dirty="0"/>
              <a:t>Despite common perception, these two are not equivalent. </a:t>
            </a:r>
          </a:p>
          <a:p>
            <a:pPr lvl="1"/>
            <a:endParaRPr lang="en-US" dirty="0"/>
          </a:p>
          <a:p>
            <a:r>
              <a:rPr lang="en-US"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OOL</a:t>
            </a:r>
            <a:r>
              <a:rPr lang="en-US" sz="4000"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OWN ❄️</a:t>
            </a:r>
          </a:p>
          <a:p>
            <a:pPr lvl="1"/>
            <a:r>
              <a:rPr lang="en-US" dirty="0"/>
              <a:t>A suggested recipe for imbalanced [pre-]training </a:t>
            </a:r>
          </a:p>
          <a:p>
            <a:endParaRPr lang="en-US" dirty="0"/>
          </a:p>
          <a:p>
            <a:r>
              <a:rPr lang="en-US" dirty="0"/>
              <a:t>Open question: Do these actually scale? </a:t>
            </a:r>
          </a:p>
          <a:p>
            <a:endParaRPr lang="en-US" dirty="0"/>
          </a:p>
        </p:txBody>
      </p:sp>
      <p:sp>
        <p:nvSpPr>
          <p:cNvPr id="4" name="Slide Number Placeholder 3">
            <a:extLst>
              <a:ext uri="{FF2B5EF4-FFF2-40B4-BE49-F238E27FC236}">
                <a16:creationId xmlns:a16="http://schemas.microsoft.com/office/drawing/2014/main" id="{B1A60498-AA4D-34F0-FA4D-A942BFCC9608}"/>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a:p>
        </p:txBody>
      </p:sp>
      <p:sp>
        <p:nvSpPr>
          <p:cNvPr id="6" name="Rectangle 5">
            <a:extLst>
              <a:ext uri="{FF2B5EF4-FFF2-40B4-BE49-F238E27FC236}">
                <a16:creationId xmlns:a16="http://schemas.microsoft.com/office/drawing/2014/main" id="{33FCE6A8-8BCE-3E09-040C-08F2353D620E}"/>
              </a:ext>
            </a:extLst>
          </p:cNvPr>
          <p:cNvSpPr/>
          <p:nvPr/>
        </p:nvSpPr>
        <p:spPr>
          <a:xfrm>
            <a:off x="472511" y="1360130"/>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1622C43E-BE8E-41B4-25EB-0309DCF0E2A8}"/>
              </a:ext>
            </a:extLst>
          </p:cNvPr>
          <p:cNvSpPr/>
          <p:nvPr/>
        </p:nvSpPr>
        <p:spPr>
          <a:xfrm>
            <a:off x="446753" y="2538444"/>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6D1A105A-BB0F-08E0-2392-0ADB78858778}"/>
              </a:ext>
            </a:extLst>
          </p:cNvPr>
          <p:cNvSpPr/>
          <p:nvPr/>
        </p:nvSpPr>
        <p:spPr>
          <a:xfrm>
            <a:off x="420995" y="3771766"/>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6DE931FD-B96A-4A62-7247-F4DCA9A1A31F}"/>
              </a:ext>
            </a:extLst>
          </p:cNvPr>
          <p:cNvSpPr/>
          <p:nvPr/>
        </p:nvSpPr>
        <p:spPr>
          <a:xfrm>
            <a:off x="420995" y="5134635"/>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50643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DB9A-26C5-ADDE-DC0D-EF7CEB679D02}"/>
              </a:ext>
            </a:extLst>
          </p:cNvPr>
          <p:cNvSpPr>
            <a:spLocks noGrp="1"/>
          </p:cNvSpPr>
          <p:nvPr>
            <p:ph type="title"/>
          </p:nvPr>
        </p:nvSpPr>
        <p:spPr/>
        <p:txBody>
          <a:bodyPr/>
          <a:lstStyle/>
          <a:p>
            <a:r>
              <a:rPr lang="en-US" dirty="0"/>
              <a:t>Data </a:t>
            </a:r>
            <a:r>
              <a:rPr lang="en-US" b="1" i="0" dirty="0">
                <a:effectLst/>
                <a:latin typeface="Google Sans"/>
              </a:rPr>
              <a:t>⟷</a:t>
            </a:r>
            <a:r>
              <a:rPr lang="en-US" b="1" i="0" dirty="0">
                <a:solidFill>
                  <a:srgbClr val="EEF0FF"/>
                </a:solidFill>
                <a:effectLst/>
                <a:latin typeface="Google Sans"/>
              </a:rPr>
              <a:t> </a:t>
            </a:r>
            <a:r>
              <a:rPr lang="en-US" dirty="0"/>
              <a:t>LLM behavior</a:t>
            </a:r>
          </a:p>
        </p:txBody>
      </p:sp>
      <p:sp>
        <p:nvSpPr>
          <p:cNvPr id="3" name="Content Placeholder 2">
            <a:extLst>
              <a:ext uri="{FF2B5EF4-FFF2-40B4-BE49-F238E27FC236}">
                <a16:creationId xmlns:a16="http://schemas.microsoft.com/office/drawing/2014/main" id="{5959595B-496F-BB8C-F0B7-DE3C557BFC4D}"/>
              </a:ext>
            </a:extLst>
          </p:cNvPr>
          <p:cNvSpPr>
            <a:spLocks noGrp="1"/>
          </p:cNvSpPr>
          <p:nvPr>
            <p:ph idx="1"/>
          </p:nvPr>
        </p:nvSpPr>
        <p:spPr/>
        <p:txBody>
          <a:bodyPr/>
          <a:lstStyle/>
          <a:p>
            <a:r>
              <a:rPr lang="en-US" dirty="0"/>
              <a:t>These (data staleness, imbalance, etc.) are not captured by scaling laws. </a:t>
            </a:r>
          </a:p>
          <a:p>
            <a:pPr marL="0" indent="0">
              <a:buNone/>
            </a:pPr>
            <a:br>
              <a:rPr lang="en-US" dirty="0"/>
            </a:br>
            <a:endParaRPr lang="en-US" dirty="0"/>
          </a:p>
          <a:p>
            <a:r>
              <a:rPr lang="en-US" dirty="0"/>
              <a:t>Our understanding of data and its impact on behavior remains quite primitive. </a:t>
            </a:r>
          </a:p>
          <a:p>
            <a:pPr marL="0" indent="0">
              <a:buNone/>
            </a:pPr>
            <a:br>
              <a:rPr lang="en-US" dirty="0"/>
            </a:br>
            <a:endParaRPr lang="en-US" dirty="0"/>
          </a:p>
          <a:p>
            <a:r>
              <a:rPr lang="en-US" dirty="0"/>
              <a:t>The heavy focus on “scaling laws” may be have been counterproductive, as it disincentivizing a deeper understanding of data. </a:t>
            </a:r>
          </a:p>
          <a:p>
            <a:pPr marL="0" indent="0">
              <a:buNone/>
            </a:pPr>
            <a:endParaRPr lang="en-US" dirty="0"/>
          </a:p>
        </p:txBody>
      </p:sp>
      <p:sp>
        <p:nvSpPr>
          <p:cNvPr id="5" name="Slide Number Placeholder 4">
            <a:extLst>
              <a:ext uri="{FF2B5EF4-FFF2-40B4-BE49-F238E27FC236}">
                <a16:creationId xmlns:a16="http://schemas.microsoft.com/office/drawing/2014/main" id="{F26771BC-A9F6-9F83-045E-752BE3EDE4B9}"/>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a:p>
        </p:txBody>
      </p:sp>
      <p:sp>
        <p:nvSpPr>
          <p:cNvPr id="6" name="Rectangle 5">
            <a:extLst>
              <a:ext uri="{FF2B5EF4-FFF2-40B4-BE49-F238E27FC236}">
                <a16:creationId xmlns:a16="http://schemas.microsoft.com/office/drawing/2014/main" id="{B1C91E89-D5D0-506A-C701-445AC7AD267A}"/>
              </a:ext>
            </a:extLst>
          </p:cNvPr>
          <p:cNvSpPr/>
          <p:nvPr/>
        </p:nvSpPr>
        <p:spPr>
          <a:xfrm>
            <a:off x="432725" y="1385888"/>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5DB5A87D-0E19-2ED0-514B-EFD94E082A43}"/>
              </a:ext>
            </a:extLst>
          </p:cNvPr>
          <p:cNvSpPr/>
          <p:nvPr/>
        </p:nvSpPr>
        <p:spPr>
          <a:xfrm>
            <a:off x="432725" y="3166374"/>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C455D614-EBAC-251E-B2FD-C1FFE8D7C993}"/>
              </a:ext>
            </a:extLst>
          </p:cNvPr>
          <p:cNvSpPr/>
          <p:nvPr/>
        </p:nvSpPr>
        <p:spPr>
          <a:xfrm>
            <a:off x="335425" y="5075448"/>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406410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69FED-8FD7-F28C-BD1E-31B2B725D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21DC30-5A85-CFD3-F631-C105409A05A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F8B4FDCB-1AB0-CCD8-9909-AC5D3A320A06}"/>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Science of AI    </a:t>
            </a:r>
          </a:p>
          <a:p>
            <a:r>
              <a:rPr lang="en-US" dirty="0"/>
              <a:t>Rethinking data. </a:t>
            </a:r>
            <a:br>
              <a:rPr lang="en-US" dirty="0"/>
            </a:br>
            <a:endParaRPr lang="en-US" dirty="0"/>
          </a:p>
          <a:p>
            <a:endParaRPr lang="en-US" dirty="0"/>
          </a:p>
          <a:p>
            <a:pPr marL="0" indent="0">
              <a:buNone/>
            </a:pPr>
            <a:r>
              <a:rPr lang="en-US" sz="3600" b="1" dirty="0">
                <a:solidFill>
                  <a:schemeClr val="tx2"/>
                </a:solidFill>
              </a:rPr>
              <a:t>AI for Science  </a:t>
            </a:r>
            <a:endParaRPr lang="en-US" b="1" dirty="0"/>
          </a:p>
          <a:p>
            <a:r>
              <a:rPr lang="en-US" dirty="0"/>
              <a:t>Few new challenge problems  </a:t>
            </a:r>
            <a:br>
              <a:rPr lang="en-US" dirty="0"/>
            </a:br>
            <a:endParaRPr lang="en-US" dirty="0"/>
          </a:p>
        </p:txBody>
      </p:sp>
      <p:pic>
        <p:nvPicPr>
          <p:cNvPr id="5" name="Picture 2">
            <a:extLst>
              <a:ext uri="{FF2B5EF4-FFF2-40B4-BE49-F238E27FC236}">
                <a16:creationId xmlns:a16="http://schemas.microsoft.com/office/drawing/2014/main" id="{A99599A2-2A32-0AB1-78E0-B59189C93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758002-2707-A7F7-8FC4-532AC59F9401}"/>
              </a:ext>
            </a:extLst>
          </p:cNvPr>
          <p:cNvSpPr/>
          <p:nvPr/>
        </p:nvSpPr>
        <p:spPr>
          <a:xfrm>
            <a:off x="838200" y="3429001"/>
            <a:ext cx="7467600" cy="1649436"/>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21B2733-DBFB-6D91-8C1A-8662E466BA3A}"/>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a:p>
        </p:txBody>
      </p:sp>
    </p:spTree>
    <p:extLst>
      <p:ext uri="{BB962C8B-B14F-4D97-AF65-F5344CB8AC3E}">
        <p14:creationId xmlns:p14="http://schemas.microsoft.com/office/powerpoint/2010/main" val="590092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0F2B-1FEE-7148-614A-0C50DA12198C}"/>
              </a:ext>
            </a:extLst>
          </p:cNvPr>
          <p:cNvSpPr>
            <a:spLocks noGrp="1"/>
          </p:cNvSpPr>
          <p:nvPr>
            <p:ph type="title"/>
          </p:nvPr>
        </p:nvSpPr>
        <p:spPr/>
        <p:txBody>
          <a:bodyPr/>
          <a:lstStyle/>
          <a:p>
            <a:r>
              <a:rPr lang="en-US" dirty="0"/>
              <a:t>The progress we dreamed of</a:t>
            </a:r>
          </a:p>
        </p:txBody>
      </p:sp>
      <p:pic>
        <p:nvPicPr>
          <p:cNvPr id="7" name="Content Placeholder 6" descr="A screenshot of a text&#10;&#10;AI-generated content may be incorrect.">
            <a:extLst>
              <a:ext uri="{FF2B5EF4-FFF2-40B4-BE49-F238E27FC236}">
                <a16:creationId xmlns:a16="http://schemas.microsoft.com/office/drawing/2014/main" id="{0EB994A9-1DC2-7601-C92E-EEA66697DF89}"/>
              </a:ext>
            </a:extLst>
          </p:cNvPr>
          <p:cNvPicPr>
            <a:picLocks noGrp="1" noChangeAspect="1"/>
          </p:cNvPicPr>
          <p:nvPr>
            <p:ph idx="1"/>
          </p:nvPr>
        </p:nvPicPr>
        <p:blipFill rotWithShape="1">
          <a:blip r:embed="rId3"/>
          <a:srcRect b="46274"/>
          <a:stretch/>
        </p:blipFill>
        <p:spPr>
          <a:xfrm>
            <a:off x="2889114" y="1761875"/>
            <a:ext cx="7899072" cy="2994713"/>
          </a:xfrm>
          <a:effectLst/>
        </p:spPr>
      </p:pic>
      <p:sp>
        <p:nvSpPr>
          <p:cNvPr id="4" name="Slide Number Placeholder 3">
            <a:extLst>
              <a:ext uri="{FF2B5EF4-FFF2-40B4-BE49-F238E27FC236}">
                <a16:creationId xmlns:a16="http://schemas.microsoft.com/office/drawing/2014/main" id="{0109F4CC-8F93-4E7A-4D25-E9FBA15EAED1}"/>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a:p>
        </p:txBody>
      </p:sp>
      <p:pic>
        <p:nvPicPr>
          <p:cNvPr id="8" name="Content Placeholder 6" descr="A screenshot of a text&#10;&#10;AI-generated content may be incorrect.">
            <a:extLst>
              <a:ext uri="{FF2B5EF4-FFF2-40B4-BE49-F238E27FC236}">
                <a16:creationId xmlns:a16="http://schemas.microsoft.com/office/drawing/2014/main" id="{211F70D0-A48D-332E-CA3A-99DB7AC610C9}"/>
              </a:ext>
            </a:extLst>
          </p:cNvPr>
          <p:cNvPicPr>
            <a:picLocks noChangeAspect="1"/>
          </p:cNvPicPr>
          <p:nvPr/>
        </p:nvPicPr>
        <p:blipFill rotWithShape="1">
          <a:blip r:embed="rId3"/>
          <a:srcRect t="71852"/>
          <a:stretch/>
        </p:blipFill>
        <p:spPr bwMode="auto">
          <a:xfrm>
            <a:off x="1417861" y="4602755"/>
            <a:ext cx="9444065" cy="1875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479D755-9F9F-72DD-A1E3-792ABE6B890C}"/>
              </a:ext>
            </a:extLst>
          </p:cNvPr>
          <p:cNvSpPr/>
          <p:nvPr/>
        </p:nvSpPr>
        <p:spPr>
          <a:xfrm>
            <a:off x="1578079" y="1581051"/>
            <a:ext cx="9047877" cy="49164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296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3F766-C184-E548-BA67-A2743CB09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DF31F-9D55-8E7D-BF7E-3F66A984F5B3}"/>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D4E3F61B-17AF-0D58-A0B3-464A86D7FE56}"/>
              </a:ext>
            </a:extLst>
          </p:cNvPr>
          <p:cNvSpPr>
            <a:spLocks noGrp="1"/>
          </p:cNvSpPr>
          <p:nvPr>
            <p:ph idx="1"/>
          </p:nvPr>
        </p:nvSpPr>
        <p:spPr>
          <a:xfrm>
            <a:off x="838200" y="1514475"/>
            <a:ext cx="10817884" cy="4662488"/>
          </a:xfrm>
        </p:spPr>
        <p:txBody>
          <a:bodyPr/>
          <a:lstStyle/>
          <a:p>
            <a:pPr marL="0" indent="0">
              <a:buNone/>
            </a:pPr>
            <a:r>
              <a:rPr lang="en-US" sz="3600" b="1" dirty="0">
                <a:solidFill>
                  <a:schemeClr val="tx2"/>
                </a:solidFill>
              </a:rPr>
              <a:t>Science of AI    </a:t>
            </a:r>
          </a:p>
          <a:p>
            <a:r>
              <a:rPr lang="en-US" dirty="0"/>
              <a:t>Rethinking data. </a:t>
            </a:r>
            <a:br>
              <a:rPr lang="en-US" dirty="0"/>
            </a:br>
            <a:endParaRPr lang="en-US" dirty="0"/>
          </a:p>
          <a:p>
            <a:endParaRPr lang="en-US" dirty="0"/>
          </a:p>
          <a:p>
            <a:pPr marL="0" indent="0">
              <a:buNone/>
            </a:pPr>
            <a:r>
              <a:rPr lang="en-US" sz="3600" b="1" dirty="0">
                <a:solidFill>
                  <a:schemeClr val="tx2"/>
                </a:solidFill>
              </a:rPr>
              <a:t>AI for Science  </a:t>
            </a:r>
            <a:endParaRPr lang="en-US" b="1" dirty="0"/>
          </a:p>
          <a:p>
            <a:r>
              <a:rPr lang="en-US" dirty="0"/>
              <a:t>Few new challenge problems  </a:t>
            </a:r>
            <a:br>
              <a:rPr lang="en-US" dirty="0"/>
            </a:br>
            <a:endParaRPr lang="en-US" dirty="0"/>
          </a:p>
        </p:txBody>
      </p:sp>
      <p:pic>
        <p:nvPicPr>
          <p:cNvPr id="5" name="Picture 2">
            <a:extLst>
              <a:ext uri="{FF2B5EF4-FFF2-40B4-BE49-F238E27FC236}">
                <a16:creationId xmlns:a16="http://schemas.microsoft.com/office/drawing/2014/main" id="{2259CEFF-6262-5F40-F4A6-682C703F0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FB1EEC-4395-ACBA-CA08-EA747692113A}"/>
              </a:ext>
            </a:extLst>
          </p:cNvPr>
          <p:cNvSpPr/>
          <p:nvPr/>
        </p:nvSpPr>
        <p:spPr>
          <a:xfrm>
            <a:off x="883115" y="1385888"/>
            <a:ext cx="7467600" cy="1649436"/>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E927FBB0-4582-79B1-8594-A847F4414FEF}"/>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a:p>
        </p:txBody>
      </p:sp>
    </p:spTree>
    <p:extLst>
      <p:ext uri="{BB962C8B-B14F-4D97-AF65-F5344CB8AC3E}">
        <p14:creationId xmlns:p14="http://schemas.microsoft.com/office/powerpoint/2010/main" val="2354376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F2B9-9281-87C1-5A40-80C32DEA710E}"/>
              </a:ext>
            </a:extLst>
          </p:cNvPr>
          <p:cNvSpPr>
            <a:spLocks noGrp="1"/>
          </p:cNvSpPr>
          <p:nvPr>
            <p:ph type="title"/>
          </p:nvPr>
        </p:nvSpPr>
        <p:spPr/>
        <p:txBody>
          <a:bodyPr/>
          <a:lstStyle/>
          <a:p>
            <a:r>
              <a:rPr lang="en-US" dirty="0"/>
              <a:t>AI for Science </a:t>
            </a:r>
          </a:p>
        </p:txBody>
      </p:sp>
      <p:sp>
        <p:nvSpPr>
          <p:cNvPr id="3" name="Content Placeholder 2">
            <a:extLst>
              <a:ext uri="{FF2B5EF4-FFF2-40B4-BE49-F238E27FC236}">
                <a16:creationId xmlns:a16="http://schemas.microsoft.com/office/drawing/2014/main" id="{8D470281-DDB2-6EE4-0604-AC79C7F42EE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D581CA-3B6B-F062-BF6B-2A3C5010B42F}"/>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a:p>
        </p:txBody>
      </p:sp>
      <p:pic>
        <p:nvPicPr>
          <p:cNvPr id="3074" name="Picture 2" descr="New era in digital biology': AI reveals structures of nearly all known  proteins | Science | AAAS">
            <a:extLst>
              <a:ext uri="{FF2B5EF4-FFF2-40B4-BE49-F238E27FC236}">
                <a16:creationId xmlns:a16="http://schemas.microsoft.com/office/drawing/2014/main" id="{A0BF992F-EB7B-0B69-C450-122834AB6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56" y="1514475"/>
            <a:ext cx="3571875" cy="3571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E251-1817-011D-AE5A-96DB87429D3D}"/>
              </a:ext>
            </a:extLst>
          </p:cNvPr>
          <p:cNvSpPr txBox="1"/>
          <p:nvPr/>
        </p:nvSpPr>
        <p:spPr>
          <a:xfrm>
            <a:off x="416705" y="5129212"/>
            <a:ext cx="3552691" cy="677108"/>
          </a:xfrm>
          <a:prstGeom prst="rect">
            <a:avLst/>
          </a:prstGeom>
          <a:noFill/>
        </p:spPr>
        <p:txBody>
          <a:bodyPr wrap="square">
            <a:spAutoFit/>
          </a:bodyPr>
          <a:lstStyle/>
          <a:p>
            <a:pPr algn="ctr"/>
            <a:r>
              <a:rPr lang="en-US" sz="2000" b="1" dirty="0"/>
              <a:t>Protein Folding</a:t>
            </a:r>
            <a:br>
              <a:rPr lang="en-US" sz="2000" b="1" dirty="0"/>
            </a:br>
            <a:r>
              <a:rPr lang="en-US" dirty="0"/>
              <a:t> (e.g., AlphaFold, 2022)</a:t>
            </a:r>
          </a:p>
        </p:txBody>
      </p:sp>
      <p:sp>
        <p:nvSpPr>
          <p:cNvPr id="9" name="TextBox 8">
            <a:extLst>
              <a:ext uri="{FF2B5EF4-FFF2-40B4-BE49-F238E27FC236}">
                <a16:creationId xmlns:a16="http://schemas.microsoft.com/office/drawing/2014/main" id="{62CD8EAF-DC8D-44C0-F7A9-F19DD1CB8C62}"/>
              </a:ext>
            </a:extLst>
          </p:cNvPr>
          <p:cNvSpPr txBox="1"/>
          <p:nvPr/>
        </p:nvSpPr>
        <p:spPr>
          <a:xfrm>
            <a:off x="4338704" y="5129212"/>
            <a:ext cx="3552691" cy="677108"/>
          </a:xfrm>
          <a:prstGeom prst="rect">
            <a:avLst/>
          </a:prstGeom>
          <a:noFill/>
        </p:spPr>
        <p:txBody>
          <a:bodyPr wrap="square">
            <a:spAutoFit/>
          </a:bodyPr>
          <a:lstStyle/>
          <a:p>
            <a:pPr algn="ctr"/>
            <a:r>
              <a:rPr lang="en-US" sz="2000" b="1" dirty="0"/>
              <a:t>Climate Modeling</a:t>
            </a:r>
            <a:br>
              <a:rPr lang="en-US" sz="2000" b="1" dirty="0"/>
            </a:br>
            <a:r>
              <a:rPr lang="en-US" dirty="0"/>
              <a:t>(e.g., AlphaFold, 2022)</a:t>
            </a:r>
          </a:p>
        </p:txBody>
      </p:sp>
      <p:pic>
        <p:nvPicPr>
          <p:cNvPr id="3076" name="Picture 4" descr="GraphCast: AI model for faster and more accurate global weather forecasting  - Google DeepMind">
            <a:extLst>
              <a:ext uri="{FF2B5EF4-FFF2-40B4-BE49-F238E27FC236}">
                <a16:creationId xmlns:a16="http://schemas.microsoft.com/office/drawing/2014/main" id="{0329A21E-971E-B70A-F183-3974F294C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886" y="2354758"/>
            <a:ext cx="3362325" cy="18913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7B3EAC-49BE-9368-C003-CFAE2E9288C2}"/>
              </a:ext>
            </a:extLst>
          </p:cNvPr>
          <p:cNvSpPr txBox="1"/>
          <p:nvPr/>
        </p:nvSpPr>
        <p:spPr>
          <a:xfrm>
            <a:off x="8353567" y="5129212"/>
            <a:ext cx="3552691" cy="677108"/>
          </a:xfrm>
          <a:prstGeom prst="rect">
            <a:avLst/>
          </a:prstGeom>
          <a:noFill/>
        </p:spPr>
        <p:txBody>
          <a:bodyPr wrap="square">
            <a:spAutoFit/>
          </a:bodyPr>
          <a:lstStyle/>
          <a:p>
            <a:pPr algn="ctr"/>
            <a:r>
              <a:rPr lang="en-US" sz="2000" b="1" dirty="0"/>
              <a:t>Drug Discovery</a:t>
            </a:r>
            <a:br>
              <a:rPr lang="en-US" sz="2000" b="1" dirty="0"/>
            </a:br>
            <a:r>
              <a:rPr lang="en-US" dirty="0"/>
              <a:t>(e.g., </a:t>
            </a:r>
            <a:r>
              <a:rPr lang="en-US" dirty="0" err="1"/>
              <a:t>Insilico</a:t>
            </a:r>
            <a:r>
              <a:rPr lang="en-US" dirty="0"/>
              <a:t> Medicine)</a:t>
            </a:r>
          </a:p>
        </p:txBody>
      </p:sp>
      <p:pic>
        <p:nvPicPr>
          <p:cNvPr id="12" name="Picture 11">
            <a:extLst>
              <a:ext uri="{FF2B5EF4-FFF2-40B4-BE49-F238E27FC236}">
                <a16:creationId xmlns:a16="http://schemas.microsoft.com/office/drawing/2014/main" id="{B953CA01-F82D-1247-A97D-BD2CAD595EB1}"/>
              </a:ext>
            </a:extLst>
          </p:cNvPr>
          <p:cNvPicPr>
            <a:picLocks noChangeAspect="1"/>
          </p:cNvPicPr>
          <p:nvPr/>
        </p:nvPicPr>
        <p:blipFill>
          <a:blip r:embed="rId5"/>
          <a:stretch>
            <a:fillRect/>
          </a:stretch>
        </p:blipFill>
        <p:spPr>
          <a:xfrm>
            <a:off x="9418831" y="2287608"/>
            <a:ext cx="1629705" cy="2068472"/>
          </a:xfrm>
          <a:prstGeom prst="rect">
            <a:avLst/>
          </a:prstGeom>
        </p:spPr>
      </p:pic>
    </p:spTree>
    <p:extLst>
      <p:ext uri="{BB962C8B-B14F-4D97-AF65-F5344CB8AC3E}">
        <p14:creationId xmlns:p14="http://schemas.microsoft.com/office/powerpoint/2010/main" val="2170438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687D-B994-160B-2803-FDEF78A91990}"/>
              </a:ext>
            </a:extLst>
          </p:cNvPr>
          <p:cNvSpPr>
            <a:spLocks noGrp="1"/>
          </p:cNvSpPr>
          <p:nvPr>
            <p:ph type="title"/>
          </p:nvPr>
        </p:nvSpPr>
        <p:spPr/>
        <p:txBody>
          <a:bodyPr/>
          <a:lstStyle/>
          <a:p>
            <a:r>
              <a:rPr lang="en-US" dirty="0"/>
              <a:t>“Digesting” science is getting difficult</a:t>
            </a:r>
          </a:p>
        </p:txBody>
      </p:sp>
      <p:pic>
        <p:nvPicPr>
          <p:cNvPr id="6" name="Content Placeholder 5" descr="A graph of the number of countries/regions&#10;&#10;AI-generated content may be incorrect.">
            <a:extLst>
              <a:ext uri="{FF2B5EF4-FFF2-40B4-BE49-F238E27FC236}">
                <a16:creationId xmlns:a16="http://schemas.microsoft.com/office/drawing/2014/main" id="{F6D502EB-3F68-F470-DA2B-6B13581AF7DF}"/>
              </a:ext>
            </a:extLst>
          </p:cNvPr>
          <p:cNvPicPr>
            <a:picLocks noGrp="1" noChangeAspect="1"/>
          </p:cNvPicPr>
          <p:nvPr>
            <p:ph idx="1"/>
          </p:nvPr>
        </p:nvPicPr>
        <p:blipFill>
          <a:blip r:embed="rId3"/>
          <a:stretch>
            <a:fillRect/>
          </a:stretch>
        </p:blipFill>
        <p:spPr>
          <a:xfrm>
            <a:off x="1672187" y="1416112"/>
            <a:ext cx="8409216" cy="4334872"/>
          </a:xfrm>
        </p:spPr>
      </p:pic>
      <p:sp>
        <p:nvSpPr>
          <p:cNvPr id="4" name="Slide Number Placeholder 3">
            <a:extLst>
              <a:ext uri="{FF2B5EF4-FFF2-40B4-BE49-F238E27FC236}">
                <a16:creationId xmlns:a16="http://schemas.microsoft.com/office/drawing/2014/main" id="{82040B39-9899-BCA9-D58E-5997C9BC0834}"/>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sp>
        <p:nvSpPr>
          <p:cNvPr id="7" name="TextBox 6">
            <a:extLst>
              <a:ext uri="{FF2B5EF4-FFF2-40B4-BE49-F238E27FC236}">
                <a16:creationId xmlns:a16="http://schemas.microsoft.com/office/drawing/2014/main" id="{59DE4DA8-F514-B985-688E-76AC417047E1}"/>
              </a:ext>
            </a:extLst>
          </p:cNvPr>
          <p:cNvSpPr txBox="1"/>
          <p:nvPr/>
        </p:nvSpPr>
        <p:spPr>
          <a:xfrm>
            <a:off x="10513859" y="3547061"/>
            <a:ext cx="1042273" cy="430887"/>
          </a:xfrm>
          <a:prstGeom prst="rect">
            <a:avLst/>
          </a:prstGeom>
          <a:noFill/>
        </p:spPr>
        <p:txBody>
          <a:bodyPr wrap="none" rtlCol="0">
            <a:spAutoFit/>
          </a:bodyPr>
          <a:lstStyle/>
          <a:p>
            <a:pPr algn="ctr"/>
            <a:r>
              <a:rPr lang="en-US" sz="1100" dirty="0"/>
              <a:t>Source: </a:t>
            </a:r>
            <a:r>
              <a:rPr lang="en-US" sz="1100" dirty="0">
                <a:hlinkClick r:id="rId4"/>
              </a:rPr>
              <a:t>NSF </a:t>
            </a:r>
            <a:br>
              <a:rPr lang="en-US" sz="1100" dirty="0">
                <a:hlinkClick r:id="rId4"/>
              </a:rPr>
            </a:br>
            <a:r>
              <a:rPr lang="en-US" sz="1100" dirty="0">
                <a:hlinkClick r:id="rId4"/>
              </a:rPr>
              <a:t>S&amp;E Indicators</a:t>
            </a:r>
            <a:endParaRPr lang="en-US" sz="1100" dirty="0"/>
          </a:p>
        </p:txBody>
      </p:sp>
      <p:sp>
        <p:nvSpPr>
          <p:cNvPr id="8" name="Rounded Rectangular Callout 7">
            <a:extLst>
              <a:ext uri="{FF2B5EF4-FFF2-40B4-BE49-F238E27FC236}">
                <a16:creationId xmlns:a16="http://schemas.microsoft.com/office/drawing/2014/main" id="{4DA4C0A6-BD60-6D72-A01E-187E2BF4992F}"/>
              </a:ext>
            </a:extLst>
          </p:cNvPr>
          <p:cNvSpPr/>
          <p:nvPr/>
        </p:nvSpPr>
        <p:spPr>
          <a:xfrm>
            <a:off x="1227552" y="5842018"/>
            <a:ext cx="9745250" cy="701830"/>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It’s near impossible to keep track of science, even within its sub-fields. </a:t>
            </a:r>
          </a:p>
        </p:txBody>
      </p:sp>
    </p:spTree>
    <p:extLst>
      <p:ext uri="{BB962C8B-B14F-4D97-AF65-F5344CB8AC3E}">
        <p14:creationId xmlns:p14="http://schemas.microsoft.com/office/powerpoint/2010/main" val="33127630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FAC0-9710-541F-AE97-ED2A8FF0DC52}"/>
              </a:ext>
            </a:extLst>
          </p:cNvPr>
          <p:cNvSpPr>
            <a:spLocks noGrp="1"/>
          </p:cNvSpPr>
          <p:nvPr>
            <p:ph type="title"/>
          </p:nvPr>
        </p:nvSpPr>
        <p:spPr/>
        <p:txBody>
          <a:bodyPr/>
          <a:lstStyle/>
          <a:p>
            <a:r>
              <a:rPr lang="en-US" dirty="0"/>
              <a:t>Data </a:t>
            </a:r>
            <a:r>
              <a:rPr lang="en-US" b="1" i="0" dirty="0">
                <a:effectLst/>
                <a:latin typeface="Google Sans"/>
              </a:rPr>
              <a:t>⟷</a:t>
            </a:r>
            <a:r>
              <a:rPr lang="en-US" b="1" i="0" dirty="0">
                <a:solidFill>
                  <a:srgbClr val="EEF0FF"/>
                </a:solidFill>
                <a:effectLst/>
                <a:latin typeface="Google Sans"/>
              </a:rPr>
              <a:t> </a:t>
            </a:r>
            <a:r>
              <a:rPr lang="en-US" dirty="0"/>
              <a:t>LLM behavior </a:t>
            </a:r>
            <a:r>
              <a:rPr lang="en-US" b="1" i="0" dirty="0">
                <a:effectLst/>
                <a:latin typeface="Google Sans"/>
              </a:rPr>
              <a:t>⟷  </a:t>
            </a:r>
            <a:r>
              <a:rPr lang="en-US" dirty="0"/>
              <a:t>Science discovery</a:t>
            </a:r>
          </a:p>
        </p:txBody>
      </p:sp>
      <p:sp>
        <p:nvSpPr>
          <p:cNvPr id="3" name="Content Placeholder 2">
            <a:extLst>
              <a:ext uri="{FF2B5EF4-FFF2-40B4-BE49-F238E27FC236}">
                <a16:creationId xmlns:a16="http://schemas.microsoft.com/office/drawing/2014/main" id="{23607160-3A81-508D-13E5-BBED68A9391A}"/>
              </a:ext>
            </a:extLst>
          </p:cNvPr>
          <p:cNvSpPr>
            <a:spLocks noGrp="1"/>
          </p:cNvSpPr>
          <p:nvPr>
            <p:ph idx="1"/>
          </p:nvPr>
        </p:nvSpPr>
        <p:spPr/>
        <p:txBody>
          <a:bodyPr/>
          <a:lstStyle/>
          <a:p>
            <a:endParaRPr lang="en-US" b="1" dirty="0"/>
          </a:p>
          <a:p>
            <a:r>
              <a:rPr lang="en-US" b="1" dirty="0"/>
              <a:t>Cutoff dates and data staleness: </a:t>
            </a:r>
          </a:p>
          <a:p>
            <a:pPr lvl="1"/>
            <a:r>
              <a:rPr lang="en-US" dirty="0"/>
              <a:t>Science keeps evolving. How do you know that your model retains the latest version of findings? </a:t>
            </a:r>
            <a:br>
              <a:rPr lang="en-US" dirty="0"/>
            </a:br>
            <a:endParaRPr lang="en-US" dirty="0"/>
          </a:p>
          <a:p>
            <a:endParaRPr lang="en-US" dirty="0"/>
          </a:p>
          <a:p>
            <a:r>
              <a:rPr lang="en-US" b="1" dirty="0"/>
              <a:t>Data imbalance: </a:t>
            </a:r>
          </a:p>
          <a:p>
            <a:pPr lvl="1"/>
            <a:r>
              <a:rPr lang="en-US" dirty="0"/>
              <a:t>Few findings/papers are overly repeated. A lot of science is less repeated (if any). </a:t>
            </a:r>
          </a:p>
        </p:txBody>
      </p:sp>
      <p:sp>
        <p:nvSpPr>
          <p:cNvPr id="4" name="Slide Number Placeholder 3">
            <a:extLst>
              <a:ext uri="{FF2B5EF4-FFF2-40B4-BE49-F238E27FC236}">
                <a16:creationId xmlns:a16="http://schemas.microsoft.com/office/drawing/2014/main" id="{D0237A58-3C61-6EA0-B436-360EB8CE2350}"/>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a:p>
        </p:txBody>
      </p:sp>
    </p:spTree>
    <p:extLst>
      <p:ext uri="{BB962C8B-B14F-4D97-AF65-F5344CB8AC3E}">
        <p14:creationId xmlns:p14="http://schemas.microsoft.com/office/powerpoint/2010/main" val="1988010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94C5-F0A0-323A-6519-C8EED0E72F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EA78F-E95B-1E0B-9E34-3A2BE5CAF436}"/>
              </a:ext>
            </a:extLst>
          </p:cNvPr>
          <p:cNvSpPr>
            <a:spLocks noGrp="1"/>
          </p:cNvSpPr>
          <p:nvPr>
            <p:ph type="title"/>
          </p:nvPr>
        </p:nvSpPr>
        <p:spPr/>
        <p:txBody>
          <a:bodyPr/>
          <a:lstStyle/>
          <a:p>
            <a:r>
              <a:rPr lang="en-US" sz="3600" dirty="0"/>
              <a:t>Science queries: Information seeking </a:t>
            </a:r>
            <a:r>
              <a:rPr lang="en-US" sz="3600" dirty="0">
                <a:solidFill>
                  <a:schemeClr val="bg1">
                    <a:lumMod val="85000"/>
                  </a:schemeClr>
                </a:solidFill>
              </a:rPr>
              <a:t>vs Aggregative</a:t>
            </a:r>
          </a:p>
        </p:txBody>
      </p:sp>
      <p:sp>
        <p:nvSpPr>
          <p:cNvPr id="3" name="Content Placeholder 2">
            <a:extLst>
              <a:ext uri="{FF2B5EF4-FFF2-40B4-BE49-F238E27FC236}">
                <a16:creationId xmlns:a16="http://schemas.microsoft.com/office/drawing/2014/main" id="{20D578D8-D65B-52B5-48AE-943824A763F0}"/>
              </a:ext>
            </a:extLst>
          </p:cNvPr>
          <p:cNvSpPr>
            <a:spLocks noGrp="1"/>
          </p:cNvSpPr>
          <p:nvPr>
            <p:ph idx="1"/>
          </p:nvPr>
        </p:nvSpPr>
        <p:spPr/>
        <p:txBody>
          <a:bodyPr/>
          <a:lstStyle/>
          <a:p>
            <a:r>
              <a:rPr lang="en-US" dirty="0"/>
              <a:t>Information seeking queries:</a:t>
            </a:r>
          </a:p>
        </p:txBody>
      </p:sp>
      <p:grpSp>
        <p:nvGrpSpPr>
          <p:cNvPr id="8" name="Group 7">
            <a:extLst>
              <a:ext uri="{FF2B5EF4-FFF2-40B4-BE49-F238E27FC236}">
                <a16:creationId xmlns:a16="http://schemas.microsoft.com/office/drawing/2014/main" id="{0AF28627-CCF5-D3BF-79F4-B134630988B3}"/>
              </a:ext>
            </a:extLst>
          </p:cNvPr>
          <p:cNvGrpSpPr/>
          <p:nvPr/>
        </p:nvGrpSpPr>
        <p:grpSpPr>
          <a:xfrm>
            <a:off x="935265" y="2423476"/>
            <a:ext cx="7663599" cy="594563"/>
            <a:chOff x="1826166" y="3330831"/>
            <a:chExt cx="7663599" cy="594563"/>
          </a:xfrm>
        </p:grpSpPr>
        <p:pic>
          <p:nvPicPr>
            <p:cNvPr id="9" name="Picture 8" descr="A cartoon of a person sitting at a desk with a computer&#10;&#10;Description automatically generated">
              <a:extLst>
                <a:ext uri="{FF2B5EF4-FFF2-40B4-BE49-F238E27FC236}">
                  <a16:creationId xmlns:a16="http://schemas.microsoft.com/office/drawing/2014/main" id="{A68B4510-1579-F2FE-3A54-02981C1D7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166" y="3330831"/>
              <a:ext cx="493407" cy="510779"/>
            </a:xfrm>
            <a:prstGeom prst="rect">
              <a:avLst/>
            </a:prstGeom>
          </p:spPr>
        </p:pic>
        <p:sp>
          <p:nvSpPr>
            <p:cNvPr id="10" name="TextBox 9">
              <a:extLst>
                <a:ext uri="{FF2B5EF4-FFF2-40B4-BE49-F238E27FC236}">
                  <a16:creationId xmlns:a16="http://schemas.microsoft.com/office/drawing/2014/main" id="{7EFCC213-F76A-BDC1-9EF9-02ECAFDCC41F}"/>
                </a:ext>
              </a:extLst>
            </p:cNvPr>
            <p:cNvSpPr txBox="1"/>
            <p:nvPr/>
          </p:nvSpPr>
          <p:spPr>
            <a:xfrm>
              <a:off x="2432411" y="3414616"/>
              <a:ext cx="7057354" cy="510778"/>
            </a:xfrm>
            <a:prstGeom prst="roundRect">
              <a:avLst/>
            </a:prstGeom>
            <a:solidFill>
              <a:schemeClr val="bg1">
                <a:lumMod val="95000"/>
              </a:schemeClr>
            </a:solidFill>
          </p:spPr>
          <p:txBody>
            <a:bodyPr wrap="square" lIns="91440" tIns="45720" rIns="91440" bIns="45720" rtlCol="0" anchor="t">
              <a:spAutoFit/>
            </a:bodyPr>
            <a:lstStyle/>
            <a:p>
              <a:r>
                <a:rPr lang="en-US" sz="2400" b="1" dirty="0"/>
                <a:t>Query:</a:t>
              </a:r>
              <a:r>
                <a:rPr lang="en-US" sz="2400" dirty="0"/>
                <a:t> What was GPT3’s approach to alignment?</a:t>
              </a:r>
              <a:endParaRPr lang="en-US" sz="2400" b="1" dirty="0">
                <a:latin typeface="Comic Sans MS"/>
              </a:endParaRPr>
            </a:p>
          </p:txBody>
        </p:sp>
      </p:grpSp>
      <p:sp>
        <p:nvSpPr>
          <p:cNvPr id="11" name="Arrow: Right 8">
            <a:extLst>
              <a:ext uri="{FF2B5EF4-FFF2-40B4-BE49-F238E27FC236}">
                <a16:creationId xmlns:a16="http://schemas.microsoft.com/office/drawing/2014/main" id="{18E449A2-7244-77B3-0341-3AE20207FCAE}"/>
              </a:ext>
            </a:extLst>
          </p:cNvPr>
          <p:cNvSpPr/>
          <p:nvPr/>
        </p:nvSpPr>
        <p:spPr>
          <a:xfrm>
            <a:off x="3764989" y="3898954"/>
            <a:ext cx="792126"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2E27515-C6EA-631C-82A0-00C5A1B68710}"/>
              </a:ext>
            </a:extLst>
          </p:cNvPr>
          <p:cNvGrpSpPr/>
          <p:nvPr/>
        </p:nvGrpSpPr>
        <p:grpSpPr>
          <a:xfrm>
            <a:off x="1602371" y="3362592"/>
            <a:ext cx="1990767" cy="1234228"/>
            <a:chOff x="2082467" y="4536558"/>
            <a:chExt cx="2583344" cy="1606114"/>
          </a:xfrm>
        </p:grpSpPr>
        <p:sp>
          <p:nvSpPr>
            <p:cNvPr id="13" name="Rectangle: Rounded Corners 15">
              <a:extLst>
                <a:ext uri="{FF2B5EF4-FFF2-40B4-BE49-F238E27FC236}">
                  <a16:creationId xmlns:a16="http://schemas.microsoft.com/office/drawing/2014/main" id="{1376AFE4-EC7F-9331-9A25-B642F923C9EE}"/>
                </a:ext>
              </a:extLst>
            </p:cNvPr>
            <p:cNvSpPr/>
            <p:nvPr/>
          </p:nvSpPr>
          <p:spPr>
            <a:xfrm>
              <a:off x="2082467" y="4536558"/>
              <a:ext cx="2583344" cy="1606114"/>
            </a:xfrm>
            <a:prstGeom prst="roundRect">
              <a:avLst/>
            </a:prstGeom>
            <a:solidFill>
              <a:schemeClr val="bg1"/>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Logos - arXiv info">
              <a:extLst>
                <a:ext uri="{FF2B5EF4-FFF2-40B4-BE49-F238E27FC236}">
                  <a16:creationId xmlns:a16="http://schemas.microsoft.com/office/drawing/2014/main" id="{DA0145D7-6019-2291-99F4-23DDAC2587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14" t="20986" r="10441" b="21095"/>
            <a:stretch/>
          </p:blipFill>
          <p:spPr bwMode="auto">
            <a:xfrm>
              <a:off x="3115126" y="4714339"/>
              <a:ext cx="1352922" cy="63100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A2E4464-44BC-BE5C-8A76-BDD84D816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4882" y="5477230"/>
              <a:ext cx="632186" cy="4559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oogle scholar&quot; Icon - Download for free – Iconduck">
              <a:extLst>
                <a:ext uri="{FF2B5EF4-FFF2-40B4-BE49-F238E27FC236}">
                  <a16:creationId xmlns:a16="http://schemas.microsoft.com/office/drawing/2014/main" id="{E0E2D786-D5EF-9DAD-F350-39CEB1E494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6390" y="5539047"/>
              <a:ext cx="418754" cy="3941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3D1C262-9FA2-8142-AF10-7686DB15AA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2999" y="4634373"/>
              <a:ext cx="792126" cy="79212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Bent Arrow 17">
            <a:extLst>
              <a:ext uri="{FF2B5EF4-FFF2-40B4-BE49-F238E27FC236}">
                <a16:creationId xmlns:a16="http://schemas.microsoft.com/office/drawing/2014/main" id="{C66AECA2-D698-2F63-A54A-50B9DE6EA8E6}"/>
              </a:ext>
            </a:extLst>
          </p:cNvPr>
          <p:cNvSpPr/>
          <p:nvPr/>
        </p:nvSpPr>
        <p:spPr>
          <a:xfrm flipV="1">
            <a:off x="3741423" y="3109344"/>
            <a:ext cx="792126" cy="775989"/>
          </a:xfrm>
          <a:prstGeom prst="bentArrow">
            <a:avLst>
              <a:gd name="adj1" fmla="val 32552"/>
              <a:gd name="adj2" fmla="val 31378"/>
              <a:gd name="adj3" fmla="val 25000"/>
              <a:gd name="adj4" fmla="val 4375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Right 8">
            <a:extLst>
              <a:ext uri="{FF2B5EF4-FFF2-40B4-BE49-F238E27FC236}">
                <a16:creationId xmlns:a16="http://schemas.microsoft.com/office/drawing/2014/main" id="{DC32FC2B-6CD6-C835-0E3F-036162CA67B0}"/>
              </a:ext>
            </a:extLst>
          </p:cNvPr>
          <p:cNvSpPr/>
          <p:nvPr/>
        </p:nvSpPr>
        <p:spPr>
          <a:xfrm>
            <a:off x="6127789" y="3799932"/>
            <a:ext cx="396063"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aphic of a paper with a pie chart and graph&#10;&#10;Description automatically generated">
            <a:extLst>
              <a:ext uri="{FF2B5EF4-FFF2-40B4-BE49-F238E27FC236}">
                <a16:creationId xmlns:a16="http://schemas.microsoft.com/office/drawing/2014/main" id="{31A923BB-4935-F67B-5FA5-F52E6169A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6953" y="3471245"/>
            <a:ext cx="970688" cy="970688"/>
          </a:xfrm>
          <a:prstGeom prst="rect">
            <a:avLst/>
          </a:prstGeom>
        </p:spPr>
      </p:pic>
      <p:pic>
        <p:nvPicPr>
          <p:cNvPr id="21" name="Picture 20" descr="A graphic of a paper with a pie chart and graph&#10;&#10;Description automatically generated">
            <a:extLst>
              <a:ext uri="{FF2B5EF4-FFF2-40B4-BE49-F238E27FC236}">
                <a16:creationId xmlns:a16="http://schemas.microsoft.com/office/drawing/2014/main" id="{70D0E782-11A9-068F-0F10-0050FE339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5784" y="3647617"/>
            <a:ext cx="970688" cy="970688"/>
          </a:xfrm>
          <a:prstGeom prst="rect">
            <a:avLst/>
          </a:prstGeom>
        </p:spPr>
      </p:pic>
      <p:sp>
        <p:nvSpPr>
          <p:cNvPr id="22" name="TextBox 21">
            <a:extLst>
              <a:ext uri="{FF2B5EF4-FFF2-40B4-BE49-F238E27FC236}">
                <a16:creationId xmlns:a16="http://schemas.microsoft.com/office/drawing/2014/main" id="{EAB93FA3-6630-53D7-71A8-549EC2ACE7AD}"/>
              </a:ext>
            </a:extLst>
          </p:cNvPr>
          <p:cNvSpPr txBox="1"/>
          <p:nvPr/>
        </p:nvSpPr>
        <p:spPr>
          <a:xfrm>
            <a:off x="1397078" y="4644368"/>
            <a:ext cx="2294916" cy="923330"/>
          </a:xfrm>
          <a:prstGeom prst="rect">
            <a:avLst/>
          </a:prstGeom>
          <a:noFill/>
        </p:spPr>
        <p:txBody>
          <a:bodyPr wrap="square">
            <a:spAutoFit/>
          </a:bodyPr>
          <a:lstStyle/>
          <a:p>
            <a:pPr algn="ctr"/>
            <a:r>
              <a:rPr lang="en-US"/>
              <a:t>Repositories of science: </a:t>
            </a:r>
            <a:r>
              <a:rPr lang="en-US" err="1"/>
              <a:t>arXiv</a:t>
            </a:r>
            <a:r>
              <a:rPr lang="en-US"/>
              <a:t>, Google Scholar, etc.</a:t>
            </a:r>
          </a:p>
        </p:txBody>
      </p:sp>
      <p:sp>
        <p:nvSpPr>
          <p:cNvPr id="23" name="TextBox 22">
            <a:extLst>
              <a:ext uri="{FF2B5EF4-FFF2-40B4-BE49-F238E27FC236}">
                <a16:creationId xmlns:a16="http://schemas.microsoft.com/office/drawing/2014/main" id="{497BD2DD-C22C-2559-F26E-E3780363B6E2}"/>
              </a:ext>
            </a:extLst>
          </p:cNvPr>
          <p:cNvSpPr txBox="1"/>
          <p:nvPr/>
        </p:nvSpPr>
        <p:spPr>
          <a:xfrm>
            <a:off x="4088091" y="4726757"/>
            <a:ext cx="2294916" cy="646331"/>
          </a:xfrm>
          <a:prstGeom prst="rect">
            <a:avLst/>
          </a:prstGeom>
          <a:noFill/>
        </p:spPr>
        <p:txBody>
          <a:bodyPr wrap="square">
            <a:spAutoFit/>
          </a:bodyPr>
          <a:lstStyle/>
          <a:p>
            <a:pPr algn="ctr"/>
            <a:r>
              <a:rPr lang="en-US" dirty="0"/>
              <a:t>Potentially </a:t>
            </a:r>
            <a:br>
              <a:rPr lang="en-US" dirty="0"/>
            </a:br>
            <a:r>
              <a:rPr lang="en-US" dirty="0"/>
              <a:t>relevant papers</a:t>
            </a:r>
          </a:p>
        </p:txBody>
      </p:sp>
      <p:sp>
        <p:nvSpPr>
          <p:cNvPr id="6" name="Slide Number Placeholder 5">
            <a:extLst>
              <a:ext uri="{FF2B5EF4-FFF2-40B4-BE49-F238E27FC236}">
                <a16:creationId xmlns:a16="http://schemas.microsoft.com/office/drawing/2014/main" id="{CB7C214C-278B-69C8-5F0F-3F792BEBCC7B}"/>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a:p>
        </p:txBody>
      </p:sp>
      <p:pic>
        <p:nvPicPr>
          <p:cNvPr id="24" name="Picture 23" descr="A white paper with black text&#10;&#10;AI-generated content may be incorrect.">
            <a:extLst>
              <a:ext uri="{FF2B5EF4-FFF2-40B4-BE49-F238E27FC236}">
                <a16:creationId xmlns:a16="http://schemas.microsoft.com/office/drawing/2014/main" id="{F8AD510C-B067-E932-BCCA-438D9E971DC9}"/>
              </a:ext>
            </a:extLst>
          </p:cNvPr>
          <p:cNvPicPr>
            <a:picLocks noChangeAspect="1"/>
          </p:cNvPicPr>
          <p:nvPr/>
        </p:nvPicPr>
        <p:blipFill>
          <a:blip r:embed="rId9"/>
          <a:stretch>
            <a:fillRect/>
          </a:stretch>
        </p:blipFill>
        <p:spPr>
          <a:xfrm>
            <a:off x="6702381" y="3284854"/>
            <a:ext cx="2529817" cy="1499054"/>
          </a:xfrm>
          <a:prstGeom prst="rect">
            <a:avLst/>
          </a:prstGeom>
          <a:effectLst>
            <a:glow rad="101600">
              <a:schemeClr val="accent3">
                <a:satMod val="175000"/>
                <a:alpha val="40000"/>
              </a:schemeClr>
            </a:glow>
          </a:effectLst>
        </p:spPr>
      </p:pic>
      <p:sp>
        <p:nvSpPr>
          <p:cNvPr id="25" name="Arrow: Right 8">
            <a:extLst>
              <a:ext uri="{FF2B5EF4-FFF2-40B4-BE49-F238E27FC236}">
                <a16:creationId xmlns:a16="http://schemas.microsoft.com/office/drawing/2014/main" id="{DF1B859B-E773-9794-4946-D9BD1D248342}"/>
              </a:ext>
            </a:extLst>
          </p:cNvPr>
          <p:cNvSpPr/>
          <p:nvPr/>
        </p:nvSpPr>
        <p:spPr>
          <a:xfrm>
            <a:off x="9442812" y="3807406"/>
            <a:ext cx="396063"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CD06DD3-C16F-145C-24C2-B9171B2B3F8F}"/>
              </a:ext>
            </a:extLst>
          </p:cNvPr>
          <p:cNvSpPr txBox="1"/>
          <p:nvPr/>
        </p:nvSpPr>
        <p:spPr>
          <a:xfrm>
            <a:off x="9308684" y="3851531"/>
            <a:ext cx="2294916" cy="369332"/>
          </a:xfrm>
          <a:prstGeom prst="rect">
            <a:avLst/>
          </a:prstGeom>
          <a:noFill/>
        </p:spPr>
        <p:txBody>
          <a:bodyPr wrap="square">
            <a:spAutoFit/>
          </a:bodyPr>
          <a:lstStyle/>
          <a:p>
            <a:pPr algn="ctr"/>
            <a:r>
              <a:rPr lang="en-US" dirty="0"/>
              <a:t>Summary</a:t>
            </a:r>
          </a:p>
        </p:txBody>
      </p:sp>
    </p:spTree>
    <p:extLst>
      <p:ext uri="{BB962C8B-B14F-4D97-AF65-F5344CB8AC3E}">
        <p14:creationId xmlns:p14="http://schemas.microsoft.com/office/powerpoint/2010/main" val="23008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2" grpId="0"/>
      <p:bldP spid="23" grpId="0"/>
      <p:bldP spid="25" grpId="0" animBg="1"/>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84450-F0E1-10CA-1744-8CCAEEF49F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99DF7B-5B0F-8339-612B-5DE46F00D502}"/>
              </a:ext>
            </a:extLst>
          </p:cNvPr>
          <p:cNvSpPr>
            <a:spLocks noGrp="1"/>
          </p:cNvSpPr>
          <p:nvPr>
            <p:ph idx="1"/>
          </p:nvPr>
        </p:nvSpPr>
        <p:spPr/>
        <p:txBody>
          <a:bodyPr/>
          <a:lstStyle/>
          <a:p>
            <a:r>
              <a:rPr lang="en-US" dirty="0"/>
              <a:t>Aggregative queries: </a:t>
            </a:r>
          </a:p>
          <a:p>
            <a:pPr lvl="1"/>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
        <p:nvSpPr>
          <p:cNvPr id="10" name="TextBox 9">
            <a:extLst>
              <a:ext uri="{FF2B5EF4-FFF2-40B4-BE49-F238E27FC236}">
                <a16:creationId xmlns:a16="http://schemas.microsoft.com/office/drawing/2014/main" id="{D2EEC57E-D04F-3117-26AC-859BD0B44914}"/>
              </a:ext>
            </a:extLst>
          </p:cNvPr>
          <p:cNvSpPr txBox="1"/>
          <p:nvPr/>
        </p:nvSpPr>
        <p:spPr>
          <a:xfrm>
            <a:off x="1186496" y="2225756"/>
            <a:ext cx="9057642" cy="510778"/>
          </a:xfrm>
          <a:prstGeom prst="roundRect">
            <a:avLst/>
          </a:prstGeom>
          <a:solidFill>
            <a:schemeClr val="bg1">
              <a:lumMod val="95000"/>
            </a:schemeClr>
          </a:solidFill>
        </p:spPr>
        <p:txBody>
          <a:bodyPr wrap="square" lIns="91440" tIns="45720" rIns="91440" bIns="45720" rtlCol="0" anchor="t">
            <a:spAutoFit/>
          </a:bodyPr>
          <a:lstStyle/>
          <a:p>
            <a:r>
              <a:rPr lang="en-US" sz="2400" b="1" dirty="0"/>
              <a:t>Query:</a:t>
            </a:r>
            <a:r>
              <a:rPr lang="en-US" sz="2400" dirty="0"/>
              <a:t> Compare alignment approaches used in notable recent LLMs. </a:t>
            </a:r>
            <a:endParaRPr lang="en-US" sz="2400" b="1" dirty="0">
              <a:latin typeface="Comic Sans MS"/>
            </a:endParaRPr>
          </a:p>
        </p:txBody>
      </p:sp>
      <p:grpSp>
        <p:nvGrpSpPr>
          <p:cNvPr id="12" name="Group 11">
            <a:extLst>
              <a:ext uri="{FF2B5EF4-FFF2-40B4-BE49-F238E27FC236}">
                <a16:creationId xmlns:a16="http://schemas.microsoft.com/office/drawing/2014/main" id="{B1E69034-ADC2-4C7D-2132-844AECF032E3}"/>
              </a:ext>
            </a:extLst>
          </p:cNvPr>
          <p:cNvGrpSpPr/>
          <p:nvPr/>
        </p:nvGrpSpPr>
        <p:grpSpPr>
          <a:xfrm>
            <a:off x="2920533" y="3234762"/>
            <a:ext cx="1990767" cy="864388"/>
            <a:chOff x="2082467" y="4536558"/>
            <a:chExt cx="2583344" cy="1124837"/>
          </a:xfrm>
        </p:grpSpPr>
        <p:sp>
          <p:nvSpPr>
            <p:cNvPr id="13" name="Rectangle: Rounded Corners 15">
              <a:extLst>
                <a:ext uri="{FF2B5EF4-FFF2-40B4-BE49-F238E27FC236}">
                  <a16:creationId xmlns:a16="http://schemas.microsoft.com/office/drawing/2014/main" id="{67E985DC-4E04-BA5E-03A1-1A49964F444C}"/>
                </a:ext>
              </a:extLst>
            </p:cNvPr>
            <p:cNvSpPr/>
            <p:nvPr/>
          </p:nvSpPr>
          <p:spPr>
            <a:xfrm>
              <a:off x="2082467" y="4536558"/>
              <a:ext cx="2583344" cy="1124837"/>
            </a:xfrm>
            <a:prstGeom prst="roundRect">
              <a:avLst/>
            </a:prstGeom>
            <a:solidFill>
              <a:schemeClr val="bg1"/>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4" descr="google scholar&quot; Icon - Download for free – Iconduck">
              <a:extLst>
                <a:ext uri="{FF2B5EF4-FFF2-40B4-BE49-F238E27FC236}">
                  <a16:creationId xmlns:a16="http://schemas.microsoft.com/office/drawing/2014/main" id="{FCFB17AC-2793-9B83-0ACE-8DC2E377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250" y="4817085"/>
              <a:ext cx="597219" cy="5620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6E9B5-DEA8-02B1-125B-CFB1E8356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991" y="4655372"/>
              <a:ext cx="979477" cy="979477"/>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descr="A graphic of a paper with a pie chart and graph&#10;&#10;Description automatically generated">
            <a:extLst>
              <a:ext uri="{FF2B5EF4-FFF2-40B4-BE49-F238E27FC236}">
                <a16:creationId xmlns:a16="http://schemas.microsoft.com/office/drawing/2014/main" id="{AE8FD5F5-1ABB-6461-15C0-C7FB96BBE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662" y="2905952"/>
            <a:ext cx="970688" cy="970688"/>
          </a:xfrm>
          <a:prstGeom prst="rect">
            <a:avLst/>
          </a:prstGeom>
        </p:spPr>
      </p:pic>
      <p:pic>
        <p:nvPicPr>
          <p:cNvPr id="21" name="Picture 20" descr="A graphic of a paper with a pie chart and graph&#10;&#10;Description automatically generated">
            <a:extLst>
              <a:ext uri="{FF2B5EF4-FFF2-40B4-BE49-F238E27FC236}">
                <a16:creationId xmlns:a16="http://schemas.microsoft.com/office/drawing/2014/main" id="{047828DE-880C-8FCC-AFD9-4D5BA6938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623" y="3069072"/>
            <a:ext cx="970688" cy="970688"/>
          </a:xfrm>
          <a:prstGeom prst="rect">
            <a:avLst/>
          </a:prstGeom>
        </p:spPr>
      </p:pic>
      <p:sp>
        <p:nvSpPr>
          <p:cNvPr id="22" name="TextBox 21">
            <a:extLst>
              <a:ext uri="{FF2B5EF4-FFF2-40B4-BE49-F238E27FC236}">
                <a16:creationId xmlns:a16="http://schemas.microsoft.com/office/drawing/2014/main" id="{3294BEF7-BF76-D86C-DE15-78435C175935}"/>
              </a:ext>
            </a:extLst>
          </p:cNvPr>
          <p:cNvSpPr txBox="1"/>
          <p:nvPr/>
        </p:nvSpPr>
        <p:spPr>
          <a:xfrm>
            <a:off x="1604488" y="4121392"/>
            <a:ext cx="4639941" cy="584775"/>
          </a:xfrm>
          <a:prstGeom prst="rect">
            <a:avLst/>
          </a:prstGeom>
          <a:noFill/>
        </p:spPr>
        <p:txBody>
          <a:bodyPr wrap="square">
            <a:spAutoFit/>
          </a:bodyPr>
          <a:lstStyle/>
          <a:p>
            <a:pPr algn="ctr"/>
            <a:r>
              <a:rPr lang="en-US" sz="1600" dirty="0"/>
              <a:t>Information retrieval systems: </a:t>
            </a:r>
            <a:br>
              <a:rPr lang="en-US" sz="1600" dirty="0"/>
            </a:br>
            <a:r>
              <a:rPr lang="en-US" sz="1600" dirty="0"/>
              <a:t>Google Scholar etc.</a:t>
            </a:r>
          </a:p>
        </p:txBody>
      </p:sp>
      <p:sp>
        <p:nvSpPr>
          <p:cNvPr id="23" name="TextBox 22">
            <a:extLst>
              <a:ext uri="{FF2B5EF4-FFF2-40B4-BE49-F238E27FC236}">
                <a16:creationId xmlns:a16="http://schemas.microsoft.com/office/drawing/2014/main" id="{5B60CB18-9911-F466-A27C-6759FDBBA2C1}"/>
              </a:ext>
            </a:extLst>
          </p:cNvPr>
          <p:cNvSpPr txBox="1"/>
          <p:nvPr/>
        </p:nvSpPr>
        <p:spPr>
          <a:xfrm>
            <a:off x="5324767" y="4280732"/>
            <a:ext cx="2692331" cy="369332"/>
          </a:xfrm>
          <a:prstGeom prst="rect">
            <a:avLst/>
          </a:prstGeom>
          <a:noFill/>
        </p:spPr>
        <p:txBody>
          <a:bodyPr wrap="square">
            <a:spAutoFit/>
          </a:bodyPr>
          <a:lstStyle/>
          <a:p>
            <a:pPr algn="ctr"/>
            <a:r>
              <a:rPr lang="en-US" dirty="0"/>
              <a:t>Relevant papers, sorted</a:t>
            </a:r>
          </a:p>
        </p:txBody>
      </p:sp>
      <p:pic>
        <p:nvPicPr>
          <p:cNvPr id="5" name="Picture 4" descr="A cartoon of a person sitting at a desk with a computer&#10;&#10;Description automatically generated">
            <a:extLst>
              <a:ext uri="{FF2B5EF4-FFF2-40B4-BE49-F238E27FC236}">
                <a16:creationId xmlns:a16="http://schemas.microsoft.com/office/drawing/2014/main" id="{26705F76-3E17-0669-E693-7292A5919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93" y="2219130"/>
            <a:ext cx="461813" cy="453110"/>
          </a:xfrm>
          <a:prstGeom prst="rect">
            <a:avLst/>
          </a:prstGeom>
        </p:spPr>
      </p:pic>
      <p:sp>
        <p:nvSpPr>
          <p:cNvPr id="6" name="Arrow: Right 8">
            <a:extLst>
              <a:ext uri="{FF2B5EF4-FFF2-40B4-BE49-F238E27FC236}">
                <a16:creationId xmlns:a16="http://schemas.microsoft.com/office/drawing/2014/main" id="{A1E73C06-25B4-74FD-0F11-1D4E83BF18C6}"/>
              </a:ext>
            </a:extLst>
          </p:cNvPr>
          <p:cNvSpPr/>
          <p:nvPr/>
        </p:nvSpPr>
        <p:spPr>
          <a:xfrm>
            <a:off x="5261501" y="3461887"/>
            <a:ext cx="454375"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nt Arrow 6">
            <a:extLst>
              <a:ext uri="{FF2B5EF4-FFF2-40B4-BE49-F238E27FC236}">
                <a16:creationId xmlns:a16="http://schemas.microsoft.com/office/drawing/2014/main" id="{64AA7C3F-CB3D-5E3F-24BA-34992E880820}"/>
              </a:ext>
            </a:extLst>
          </p:cNvPr>
          <p:cNvSpPr/>
          <p:nvPr/>
        </p:nvSpPr>
        <p:spPr>
          <a:xfrm flipV="1">
            <a:off x="1441184" y="3134903"/>
            <a:ext cx="792126" cy="775989"/>
          </a:xfrm>
          <a:prstGeom prst="bentArrow">
            <a:avLst>
              <a:gd name="adj1" fmla="val 32552"/>
              <a:gd name="adj2" fmla="val 31378"/>
              <a:gd name="adj3" fmla="val 25000"/>
              <a:gd name="adj4" fmla="val 4375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15">
            <a:extLst>
              <a:ext uri="{FF2B5EF4-FFF2-40B4-BE49-F238E27FC236}">
                <a16:creationId xmlns:a16="http://schemas.microsoft.com/office/drawing/2014/main" id="{7251FE16-3311-086C-D8F1-C45507547175}"/>
              </a:ext>
            </a:extLst>
          </p:cNvPr>
          <p:cNvSpPr/>
          <p:nvPr/>
        </p:nvSpPr>
        <p:spPr>
          <a:xfrm>
            <a:off x="2920533" y="5076497"/>
            <a:ext cx="1990767" cy="955402"/>
          </a:xfrm>
          <a:prstGeom prst="roundRect">
            <a:avLst/>
          </a:prstGeom>
          <a:solidFill>
            <a:schemeClr val="bg1"/>
          </a:solidFill>
          <a:ln w="381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8">
            <a:extLst>
              <a:ext uri="{FF2B5EF4-FFF2-40B4-BE49-F238E27FC236}">
                <a16:creationId xmlns:a16="http://schemas.microsoft.com/office/drawing/2014/main" id="{A7C9292D-E1A7-7470-8E94-D112CA7AB516}"/>
              </a:ext>
            </a:extLst>
          </p:cNvPr>
          <p:cNvSpPr/>
          <p:nvPr/>
        </p:nvSpPr>
        <p:spPr>
          <a:xfrm>
            <a:off x="5235411" y="5339946"/>
            <a:ext cx="454375"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graphic of a paper with a pie chart and graph&#10;&#10;Description automatically generated">
            <a:extLst>
              <a:ext uri="{FF2B5EF4-FFF2-40B4-BE49-F238E27FC236}">
                <a16:creationId xmlns:a16="http://schemas.microsoft.com/office/drawing/2014/main" id="{EE8A498C-5A11-7F9A-2AF6-82FA45B9D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1975" y="3221472"/>
            <a:ext cx="970688" cy="970688"/>
          </a:xfrm>
          <a:prstGeom prst="rect">
            <a:avLst/>
          </a:prstGeom>
        </p:spPr>
      </p:pic>
      <p:pic>
        <p:nvPicPr>
          <p:cNvPr id="35" name="Picture 34" descr="A graphic of a paper with a pie chart and graph&#10;&#10;Description automatically generated">
            <a:extLst>
              <a:ext uri="{FF2B5EF4-FFF2-40B4-BE49-F238E27FC236}">
                <a16:creationId xmlns:a16="http://schemas.microsoft.com/office/drawing/2014/main" id="{BB75C1AD-4267-B3D1-9779-C41D3FF31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9579" y="3373872"/>
            <a:ext cx="970688" cy="970688"/>
          </a:xfrm>
          <a:prstGeom prst="rect">
            <a:avLst/>
          </a:prstGeom>
        </p:spPr>
      </p:pic>
      <p:sp>
        <p:nvSpPr>
          <p:cNvPr id="36" name="Bent Arrow 35">
            <a:extLst>
              <a:ext uri="{FF2B5EF4-FFF2-40B4-BE49-F238E27FC236}">
                <a16:creationId xmlns:a16="http://schemas.microsoft.com/office/drawing/2014/main" id="{5283BD56-DAA6-86DE-357F-28B8CFDC9E7B}"/>
              </a:ext>
            </a:extLst>
          </p:cNvPr>
          <p:cNvSpPr/>
          <p:nvPr/>
        </p:nvSpPr>
        <p:spPr>
          <a:xfrm flipV="1">
            <a:off x="1459483" y="5089376"/>
            <a:ext cx="792126" cy="775989"/>
          </a:xfrm>
          <a:prstGeom prst="bentArrow">
            <a:avLst>
              <a:gd name="adj1" fmla="val 32552"/>
              <a:gd name="adj2" fmla="val 31378"/>
              <a:gd name="adj3" fmla="val 25000"/>
              <a:gd name="adj4" fmla="val 4375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descr="ChatGPT - Wikipedia">
            <a:extLst>
              <a:ext uri="{FF2B5EF4-FFF2-40B4-BE49-F238E27FC236}">
                <a16:creationId xmlns:a16="http://schemas.microsoft.com/office/drawing/2014/main" id="{55807ABB-6819-8636-C866-47B9EF007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4666" y="5295828"/>
            <a:ext cx="523461" cy="5234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nthropic | AI Safety &amp; Research Company, AI Startup at appengine.ai">
            <a:hlinkClick r:id="rId8"/>
            <a:extLst>
              <a:ext uri="{FF2B5EF4-FFF2-40B4-BE49-F238E27FC236}">
                <a16:creationId xmlns:a16="http://schemas.microsoft.com/office/drawing/2014/main" id="{7E497864-D980-A892-9E10-AD2EEAC311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2591" y="5262668"/>
            <a:ext cx="580793" cy="58079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C45B608-D3C7-2BB2-7964-5A2273EC6B26}"/>
              </a:ext>
            </a:extLst>
          </p:cNvPr>
          <p:cNvSpPr txBox="1"/>
          <p:nvPr/>
        </p:nvSpPr>
        <p:spPr>
          <a:xfrm>
            <a:off x="1548038" y="6054502"/>
            <a:ext cx="4639941" cy="584775"/>
          </a:xfrm>
          <a:prstGeom prst="rect">
            <a:avLst/>
          </a:prstGeom>
          <a:noFill/>
        </p:spPr>
        <p:txBody>
          <a:bodyPr wrap="square">
            <a:spAutoFit/>
          </a:bodyPr>
          <a:lstStyle/>
          <a:p>
            <a:pPr algn="ctr"/>
            <a:r>
              <a:rPr lang="en-US" sz="1600" dirty="0"/>
              <a:t>Chatbots </a:t>
            </a:r>
            <a:br>
              <a:rPr lang="en-US" sz="1600" dirty="0"/>
            </a:br>
            <a:r>
              <a:rPr lang="en-US" sz="1600" dirty="0"/>
              <a:t>(parametric or retrieval-augmented)</a:t>
            </a:r>
          </a:p>
        </p:txBody>
      </p:sp>
      <p:sp>
        <p:nvSpPr>
          <p:cNvPr id="40" name="Rounded Rectangular Callout 39">
            <a:extLst>
              <a:ext uri="{FF2B5EF4-FFF2-40B4-BE49-F238E27FC236}">
                <a16:creationId xmlns:a16="http://schemas.microsoft.com/office/drawing/2014/main" id="{342E6393-82D8-891B-597C-99908FAABD1E}"/>
              </a:ext>
            </a:extLst>
          </p:cNvPr>
          <p:cNvSpPr/>
          <p:nvPr/>
        </p:nvSpPr>
        <p:spPr>
          <a:xfrm>
            <a:off x="8390609" y="3355901"/>
            <a:ext cx="2581646" cy="701830"/>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Precision issues</a:t>
            </a:r>
          </a:p>
        </p:txBody>
      </p:sp>
      <p:sp>
        <p:nvSpPr>
          <p:cNvPr id="41" name="Rounded Rectangular Callout 40">
            <a:extLst>
              <a:ext uri="{FF2B5EF4-FFF2-40B4-BE49-F238E27FC236}">
                <a16:creationId xmlns:a16="http://schemas.microsoft.com/office/drawing/2014/main" id="{897A4268-FF4C-0191-6C2F-60BC6C0F0D01}"/>
              </a:ext>
            </a:extLst>
          </p:cNvPr>
          <p:cNvSpPr/>
          <p:nvPr/>
        </p:nvSpPr>
        <p:spPr>
          <a:xfrm>
            <a:off x="8438567" y="5304602"/>
            <a:ext cx="2581646" cy="701830"/>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Recall issues</a:t>
            </a:r>
          </a:p>
        </p:txBody>
      </p:sp>
      <p:sp>
        <p:nvSpPr>
          <p:cNvPr id="9" name="Title 1">
            <a:extLst>
              <a:ext uri="{FF2B5EF4-FFF2-40B4-BE49-F238E27FC236}">
                <a16:creationId xmlns:a16="http://schemas.microsoft.com/office/drawing/2014/main" id="{C5BAABBE-7A1C-ECB4-55FE-278AB6C2DC7A}"/>
              </a:ext>
            </a:extLst>
          </p:cNvPr>
          <p:cNvSpPr>
            <a:spLocks noGrp="1"/>
          </p:cNvSpPr>
          <p:nvPr>
            <p:ph type="title"/>
          </p:nvPr>
        </p:nvSpPr>
        <p:spPr>
          <a:xfrm>
            <a:off x="200025" y="379413"/>
            <a:ext cx="11830050" cy="1006475"/>
          </a:xfrm>
        </p:spPr>
        <p:txBody>
          <a:bodyPr/>
          <a:lstStyle/>
          <a:p>
            <a:r>
              <a:rPr lang="en-US" sz="3600" dirty="0"/>
              <a:t>Science queries: Information seeking vs Aggregative</a:t>
            </a:r>
          </a:p>
        </p:txBody>
      </p:sp>
      <p:sp>
        <p:nvSpPr>
          <p:cNvPr id="11" name="Slide Number Placeholder 10">
            <a:extLst>
              <a:ext uri="{FF2B5EF4-FFF2-40B4-BE49-F238E27FC236}">
                <a16:creationId xmlns:a16="http://schemas.microsoft.com/office/drawing/2014/main" id="{D7AAA7DF-5FAF-A212-4580-D58F2401215B}"/>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a:p>
        </p:txBody>
      </p:sp>
      <p:sp>
        <p:nvSpPr>
          <p:cNvPr id="14" name="TextBox 13">
            <a:extLst>
              <a:ext uri="{FF2B5EF4-FFF2-40B4-BE49-F238E27FC236}">
                <a16:creationId xmlns:a16="http://schemas.microsoft.com/office/drawing/2014/main" id="{451906F0-9F6A-0FFB-506A-CC0B97E9CAF1}"/>
              </a:ext>
            </a:extLst>
          </p:cNvPr>
          <p:cNvSpPr txBox="1"/>
          <p:nvPr/>
        </p:nvSpPr>
        <p:spPr>
          <a:xfrm>
            <a:off x="5861922" y="5297083"/>
            <a:ext cx="1347344" cy="584775"/>
          </a:xfrm>
          <a:prstGeom prst="rect">
            <a:avLst/>
          </a:prstGeom>
          <a:solidFill>
            <a:schemeClr val="bg1">
              <a:lumMod val="95000"/>
            </a:schemeClr>
          </a:solidFill>
        </p:spPr>
        <p:txBody>
          <a:bodyPr wrap="square" anchor="ctr">
            <a:noAutofit/>
          </a:bodyPr>
          <a:lstStyle/>
          <a:p>
            <a:pPr algn="ctr"/>
            <a:r>
              <a:rPr lang="en-US" dirty="0"/>
              <a:t>Response</a:t>
            </a:r>
          </a:p>
        </p:txBody>
      </p:sp>
    </p:spTree>
    <p:extLst>
      <p:ext uri="{BB962C8B-B14F-4D97-AF65-F5344CB8AC3E}">
        <p14:creationId xmlns:p14="http://schemas.microsoft.com/office/powerpoint/2010/main" val="77113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nodeType="withEffect">
                                  <p:stCondLst>
                                    <p:cond delay="0"/>
                                  </p:stCondLst>
                                  <p:childTnLst>
                                    <p:set>
                                      <p:cBhvr>
                                        <p:cTn id="47" dur="1" fill="hold">
                                          <p:stCondLst>
                                            <p:cond delay="0"/>
                                          </p:stCondLst>
                                        </p:cTn>
                                        <p:tgtEl>
                                          <p:spTgt spid="10242"/>
                                        </p:tgtEl>
                                        <p:attrNameLst>
                                          <p:attrName>style.visibility</p:attrName>
                                        </p:attrNameLst>
                                      </p:cBhvr>
                                      <p:to>
                                        <p:strVal val="visible"/>
                                      </p:to>
                                    </p:set>
                                    <p:animEffect transition="in" filter="fade">
                                      <p:cBhvr>
                                        <p:cTn id="48" dur="500"/>
                                        <p:tgtEl>
                                          <p:spTgt spid="10242"/>
                                        </p:tgtEl>
                                      </p:cBhvr>
                                    </p:animEffect>
                                  </p:childTnLst>
                                </p:cTn>
                              </p:par>
                              <p:par>
                                <p:cTn id="49" presetID="10" presetClass="entr" presetSubtype="0" fill="hold" nodeType="withEffect">
                                  <p:stCondLst>
                                    <p:cond delay="0"/>
                                  </p:stCondLst>
                                  <p:childTnLst>
                                    <p:set>
                                      <p:cBhvr>
                                        <p:cTn id="50" dur="1" fill="hold">
                                          <p:stCondLst>
                                            <p:cond delay="0"/>
                                          </p:stCondLst>
                                        </p:cTn>
                                        <p:tgtEl>
                                          <p:spTgt spid="10244"/>
                                        </p:tgtEl>
                                        <p:attrNameLst>
                                          <p:attrName>style.visibility</p:attrName>
                                        </p:attrNameLst>
                                      </p:cBhvr>
                                      <p:to>
                                        <p:strVal val="visible"/>
                                      </p:to>
                                    </p:set>
                                    <p:animEffect transition="in" filter="fade">
                                      <p:cBhvr>
                                        <p:cTn id="51" dur="500"/>
                                        <p:tgtEl>
                                          <p:spTgt spid="102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animBg="1"/>
      <p:bldP spid="7" grpId="0" animBg="1"/>
      <p:bldP spid="25" grpId="0" animBg="1"/>
      <p:bldP spid="33" grpId="0" animBg="1"/>
      <p:bldP spid="36" grpId="0" animBg="1"/>
      <p:bldP spid="39" grpId="0"/>
      <p:bldP spid="40" grpId="0" animBg="1"/>
      <p:bldP spid="41"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3DB1-EDFE-CD8D-4F33-FCBB21EA0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64732-74B8-4D29-D1B7-192BE340BE7B}"/>
              </a:ext>
            </a:extLst>
          </p:cNvPr>
          <p:cNvSpPr>
            <a:spLocks noGrp="1"/>
          </p:cNvSpPr>
          <p:nvPr>
            <p:ph type="title"/>
          </p:nvPr>
        </p:nvSpPr>
        <p:spPr/>
        <p:txBody>
          <a:bodyPr/>
          <a:lstStyle/>
          <a:p>
            <a:r>
              <a:rPr lang="en-US"/>
              <a:t>How good is the state-of-the-art at this task? </a:t>
            </a:r>
          </a:p>
        </p:txBody>
      </p:sp>
      <p:sp>
        <p:nvSpPr>
          <p:cNvPr id="3" name="Slide Number Placeholder 2">
            <a:extLst>
              <a:ext uri="{FF2B5EF4-FFF2-40B4-BE49-F238E27FC236}">
                <a16:creationId xmlns:a16="http://schemas.microsoft.com/office/drawing/2014/main" id="{E7F01A33-CFB3-38EF-5714-276FFEF75B3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66</a:t>
            </a:fld>
            <a:endParaRPr lang="en-US"/>
          </a:p>
        </p:txBody>
      </p:sp>
      <p:sp>
        <p:nvSpPr>
          <p:cNvPr id="4" name="TextBox 3">
            <a:extLst>
              <a:ext uri="{FF2B5EF4-FFF2-40B4-BE49-F238E27FC236}">
                <a16:creationId xmlns:a16="http://schemas.microsoft.com/office/drawing/2014/main" id="{ECF9E34A-7AB6-DB85-84E9-B35D4DA9A72C}"/>
              </a:ext>
            </a:extLst>
          </p:cNvPr>
          <p:cNvSpPr txBox="1"/>
          <p:nvPr/>
        </p:nvSpPr>
        <p:spPr>
          <a:xfrm>
            <a:off x="128532" y="6398310"/>
            <a:ext cx="3565567" cy="323165"/>
          </a:xfrm>
          <a:prstGeom prst="rect">
            <a:avLst/>
          </a:prstGeom>
          <a:noFill/>
          <a:ln>
            <a:solidFill>
              <a:schemeClr val="bg1">
                <a:lumMod val="50000"/>
              </a:schemeClr>
            </a:solidFill>
          </a:ln>
        </p:spPr>
        <p:txBody>
          <a:bodyPr wrap="square">
            <a:spAutoFit/>
          </a:bodyPr>
          <a:lstStyle/>
          <a:p>
            <a:pPr algn="ctr"/>
            <a:r>
              <a:rPr lang="en-US" sz="1500">
                <a:solidFill>
                  <a:srgbClr val="000000"/>
                </a:solidFill>
                <a:latin typeface="Tahoma" panose="020B0604030504040204" pitchFamily="34" charset="0"/>
                <a:ea typeface="Tahoma" panose="020B0604030504040204" pitchFamily="34" charset="0"/>
                <a:cs typeface="Tahoma" panose="020B0604030504040204" pitchFamily="34" charset="0"/>
              </a:rPr>
              <a:t>Example retrieved on 02/27/2025</a:t>
            </a:r>
            <a:endParaRPr lang="en-US" sz="15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5" name="Content Placeholder 14" descr="A screenshot of a screen&#10;&#10;Description automatically generated">
            <a:extLst>
              <a:ext uri="{FF2B5EF4-FFF2-40B4-BE49-F238E27FC236}">
                <a16:creationId xmlns:a16="http://schemas.microsoft.com/office/drawing/2014/main" id="{B409F0B1-AA84-5C2A-7689-EC6455DB5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603761"/>
            <a:ext cx="6246868" cy="6029206"/>
          </a:xfr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6F5026DB-3362-11EB-CDEC-3A3EA4183FDE}"/>
              </a:ext>
            </a:extLst>
          </p:cNvPr>
          <p:cNvPicPr>
            <a:picLocks noChangeAspect="1"/>
          </p:cNvPicPr>
          <p:nvPr/>
        </p:nvPicPr>
        <p:blipFill>
          <a:blip r:embed="rId4"/>
          <a:stretch>
            <a:fillRect/>
          </a:stretch>
        </p:blipFill>
        <p:spPr>
          <a:xfrm>
            <a:off x="128532" y="3104014"/>
            <a:ext cx="5067300" cy="1181100"/>
          </a:xfrm>
          <a:prstGeom prst="rect">
            <a:avLst/>
          </a:prstGeom>
        </p:spPr>
      </p:pic>
      <p:sp>
        <p:nvSpPr>
          <p:cNvPr id="16" name="TextBox 15">
            <a:extLst>
              <a:ext uri="{FF2B5EF4-FFF2-40B4-BE49-F238E27FC236}">
                <a16:creationId xmlns:a16="http://schemas.microsoft.com/office/drawing/2014/main" id="{0872BE9B-EE03-A919-3689-5D9EFAD54DA8}"/>
              </a:ext>
            </a:extLst>
          </p:cNvPr>
          <p:cNvSpPr txBox="1"/>
          <p:nvPr/>
        </p:nvSpPr>
        <p:spPr>
          <a:xfrm>
            <a:off x="4271985" y="2743751"/>
            <a:ext cx="1458310" cy="369332"/>
          </a:xfrm>
          <a:prstGeom prst="rect">
            <a:avLst/>
          </a:prstGeom>
          <a:noFill/>
        </p:spPr>
        <p:txBody>
          <a:bodyPr wrap="square">
            <a:spAutoFit/>
          </a:bodyPr>
          <a:lstStyle/>
          <a:p>
            <a:pPr algn="ctr"/>
            <a:r>
              <a:rPr lang="en-US"/>
              <a:t>ChatGPT </a:t>
            </a:r>
          </a:p>
        </p:txBody>
      </p:sp>
      <p:sp>
        <p:nvSpPr>
          <p:cNvPr id="17" name="Rounded Rectangular Callout 16">
            <a:extLst>
              <a:ext uri="{FF2B5EF4-FFF2-40B4-BE49-F238E27FC236}">
                <a16:creationId xmlns:a16="http://schemas.microsoft.com/office/drawing/2014/main" id="{FD7BE649-ADC5-D572-23A6-B545BA877C20}"/>
              </a:ext>
            </a:extLst>
          </p:cNvPr>
          <p:cNvSpPr/>
          <p:nvPr/>
        </p:nvSpPr>
        <p:spPr>
          <a:xfrm>
            <a:off x="259874" y="515253"/>
            <a:ext cx="5470421" cy="833822"/>
          </a:xfrm>
          <a:prstGeom prst="wedgeRoundRectCallout">
            <a:avLst>
              <a:gd name="adj1" fmla="val 61980"/>
              <a:gd name="adj2" fmla="val 48416"/>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Not able to identify a meaningful set of column values (table schema) </a:t>
            </a:r>
          </a:p>
        </p:txBody>
      </p:sp>
      <p:sp>
        <p:nvSpPr>
          <p:cNvPr id="18" name="Arrow: Right 10">
            <a:extLst>
              <a:ext uri="{FF2B5EF4-FFF2-40B4-BE49-F238E27FC236}">
                <a16:creationId xmlns:a16="http://schemas.microsoft.com/office/drawing/2014/main" id="{8B04D4A6-6BFD-ED81-23CC-9CFEBCF0FB17}"/>
              </a:ext>
            </a:extLst>
          </p:cNvPr>
          <p:cNvSpPr/>
          <p:nvPr/>
        </p:nvSpPr>
        <p:spPr>
          <a:xfrm>
            <a:off x="4760270" y="3416459"/>
            <a:ext cx="706700" cy="55626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ular Callout 18">
            <a:extLst>
              <a:ext uri="{FF2B5EF4-FFF2-40B4-BE49-F238E27FC236}">
                <a16:creationId xmlns:a16="http://schemas.microsoft.com/office/drawing/2014/main" id="{030BCC5D-3B68-44DD-D294-641CDB0AE3FD}"/>
              </a:ext>
            </a:extLst>
          </p:cNvPr>
          <p:cNvSpPr/>
          <p:nvPr/>
        </p:nvSpPr>
        <p:spPr>
          <a:xfrm>
            <a:off x="404172" y="5213963"/>
            <a:ext cx="5051244" cy="771734"/>
          </a:xfrm>
          <a:prstGeom prst="wedgeRoundRectCallout">
            <a:avLst>
              <a:gd name="adj1" fmla="val 52442"/>
              <a:gd name="adj2" fmla="val -28133"/>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 lot of details are missing here! </a:t>
            </a:r>
            <a:br>
              <a:rPr lang="en-US" sz="2400">
                <a:solidFill>
                  <a:schemeClr val="tx1"/>
                </a:solidFill>
              </a:rPr>
            </a:br>
            <a:r>
              <a:rPr lang="en-US" sz="2400">
                <a:solidFill>
                  <a:schemeClr val="tx1"/>
                </a:solidFill>
              </a:rPr>
              <a:t>(many open-source models)</a:t>
            </a:r>
          </a:p>
        </p:txBody>
      </p:sp>
    </p:spTree>
    <p:extLst>
      <p:ext uri="{BB962C8B-B14F-4D97-AF65-F5344CB8AC3E}">
        <p14:creationId xmlns:p14="http://schemas.microsoft.com/office/powerpoint/2010/main" val="337441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F351-4CE7-87FD-7882-F7211B511D0B}"/>
              </a:ext>
            </a:extLst>
          </p:cNvPr>
          <p:cNvSpPr>
            <a:spLocks noGrp="1"/>
          </p:cNvSpPr>
          <p:nvPr>
            <p:ph type="title"/>
          </p:nvPr>
        </p:nvSpPr>
        <p:spPr/>
        <p:txBody>
          <a:bodyPr/>
          <a:lstStyle/>
          <a:p>
            <a:r>
              <a:rPr lang="en-US" sz="4000" dirty="0"/>
              <a:t>What I manually created for my course:</a:t>
            </a:r>
          </a:p>
        </p:txBody>
      </p:sp>
      <p:sp>
        <p:nvSpPr>
          <p:cNvPr id="3" name="Slide Number Placeholder 2">
            <a:extLst>
              <a:ext uri="{FF2B5EF4-FFF2-40B4-BE49-F238E27FC236}">
                <a16:creationId xmlns:a16="http://schemas.microsoft.com/office/drawing/2014/main" id="{F479440F-D504-5B93-8B1F-D0CF1B09CE2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67</a:t>
            </a:fld>
            <a:endParaRPr lang="en-US"/>
          </a:p>
        </p:txBody>
      </p:sp>
      <p:pic>
        <p:nvPicPr>
          <p:cNvPr id="12" name="Picture 11">
            <a:extLst>
              <a:ext uri="{FF2B5EF4-FFF2-40B4-BE49-F238E27FC236}">
                <a16:creationId xmlns:a16="http://schemas.microsoft.com/office/drawing/2014/main" id="{8DDBE0DC-1BAC-2317-6E2B-E539E4C31462}"/>
              </a:ext>
            </a:extLst>
          </p:cNvPr>
          <p:cNvPicPr>
            <a:picLocks noChangeAspect="1"/>
          </p:cNvPicPr>
          <p:nvPr/>
        </p:nvPicPr>
        <p:blipFill>
          <a:blip r:embed="rId3"/>
          <a:stretch>
            <a:fillRect/>
          </a:stretch>
        </p:blipFill>
        <p:spPr>
          <a:xfrm>
            <a:off x="128532" y="3104014"/>
            <a:ext cx="5067300" cy="1181100"/>
          </a:xfrm>
          <a:prstGeom prst="rect">
            <a:avLst/>
          </a:prstGeom>
        </p:spPr>
      </p:pic>
      <p:graphicFrame>
        <p:nvGraphicFramePr>
          <p:cNvPr id="23" name="Content Placeholder 3">
            <a:extLst>
              <a:ext uri="{FF2B5EF4-FFF2-40B4-BE49-F238E27FC236}">
                <a16:creationId xmlns:a16="http://schemas.microsoft.com/office/drawing/2014/main" id="{A4BBDDC7-B5F8-3E36-FE98-1243519551E8}"/>
              </a:ext>
            </a:extLst>
          </p:cNvPr>
          <p:cNvGraphicFramePr>
            <a:graphicFrameLocks noGrp="1"/>
          </p:cNvGraphicFramePr>
          <p:nvPr>
            <p:ph idx="1"/>
            <p:extLst>
              <p:ext uri="{D42A27DB-BD31-4B8C-83A1-F6EECF244321}">
                <p14:modId xmlns:p14="http://schemas.microsoft.com/office/powerpoint/2010/main" val="1106784596"/>
              </p:ext>
            </p:extLst>
          </p:nvPr>
        </p:nvGraphicFramePr>
        <p:xfrm>
          <a:off x="5297432" y="1489596"/>
          <a:ext cx="6766036" cy="4966246"/>
        </p:xfrm>
        <a:graphic>
          <a:graphicData uri="http://schemas.openxmlformats.org/drawingml/2006/table">
            <a:tbl>
              <a:tblPr/>
              <a:tblGrid>
                <a:gridCol w="894621">
                  <a:extLst>
                    <a:ext uri="{9D8B030D-6E8A-4147-A177-3AD203B41FA5}">
                      <a16:colId xmlns:a16="http://schemas.microsoft.com/office/drawing/2014/main" val="3046956377"/>
                    </a:ext>
                  </a:extLst>
                </a:gridCol>
                <a:gridCol w="646629">
                  <a:extLst>
                    <a:ext uri="{9D8B030D-6E8A-4147-A177-3AD203B41FA5}">
                      <a16:colId xmlns:a16="http://schemas.microsoft.com/office/drawing/2014/main" val="18375720"/>
                    </a:ext>
                  </a:extLst>
                </a:gridCol>
                <a:gridCol w="1023170">
                  <a:extLst>
                    <a:ext uri="{9D8B030D-6E8A-4147-A177-3AD203B41FA5}">
                      <a16:colId xmlns:a16="http://schemas.microsoft.com/office/drawing/2014/main" val="1005530941"/>
                    </a:ext>
                  </a:extLst>
                </a:gridCol>
                <a:gridCol w="1367399">
                  <a:extLst>
                    <a:ext uri="{9D8B030D-6E8A-4147-A177-3AD203B41FA5}">
                      <a16:colId xmlns:a16="http://schemas.microsoft.com/office/drawing/2014/main" val="199156572"/>
                    </a:ext>
                  </a:extLst>
                </a:gridCol>
                <a:gridCol w="2834217">
                  <a:extLst>
                    <a:ext uri="{9D8B030D-6E8A-4147-A177-3AD203B41FA5}">
                      <a16:colId xmlns:a16="http://schemas.microsoft.com/office/drawing/2014/main" val="1326179673"/>
                    </a:ext>
                  </a:extLst>
                </a:gridCol>
              </a:tblGrid>
              <a:tr h="313938">
                <a:tc>
                  <a:txBody>
                    <a:bodyPr/>
                    <a:lstStyle/>
                    <a:p>
                      <a:pPr algn="ctr" rtl="0" fontAlgn="ctr"/>
                      <a:r>
                        <a:rPr lang="en-US" sz="1200" b="1">
                          <a:effectLst/>
                        </a:rPr>
                        <a:t>Language Model</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dirty="0">
                          <a:effectLst/>
                        </a:rPr>
                        <a:t>Release</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a:effectLst/>
                        </a:rPr>
                        <a:t>Base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a:effectLst/>
                        </a:rPr>
                        <a:t>Alignment Algorithm(s) Used</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1">
                          <a:effectLst/>
                        </a:rPr>
                        <a:t>Alignment Data Sources for alignment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2077456"/>
                  </a:ext>
                </a:extLst>
              </a:tr>
              <a:tr h="263494">
                <a:tc>
                  <a:txBody>
                    <a:bodyPr/>
                    <a:lstStyle/>
                    <a:p>
                      <a:pPr algn="ctr" rtl="0" fontAlgn="ctr"/>
                      <a:r>
                        <a:rPr lang="en-US" sz="1200">
                          <a:effectLst/>
                        </a:rPr>
                        <a:t>GPT-3-instruct</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2020</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GPT-3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RLHF/PPO</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Curated datasets with human-labeled prompts and responses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60388213"/>
                  </a:ext>
                </a:extLst>
              </a:tr>
              <a:tr h="263494">
                <a:tc>
                  <a:txBody>
                    <a:bodyPr/>
                    <a:lstStyle/>
                    <a:p>
                      <a:pPr algn="ctr" rtl="0" fontAlgn="ctr"/>
                      <a:r>
                        <a:rPr lang="en-US" sz="1200">
                          <a:effectLst/>
                        </a:rPr>
                        <a:t>GPT-4</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GPT-4 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RLHF/PPO</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Curated datasets with human-labeled prompts and responses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6876222"/>
                  </a:ext>
                </a:extLst>
              </a:tr>
              <a:tr h="263494">
                <a:tc>
                  <a:txBody>
                    <a:bodyPr/>
                    <a:lstStyle/>
                    <a:p>
                      <a:pPr algn="ctr" rtl="0" fontAlgn="ctr"/>
                      <a:r>
                        <a:rPr lang="en-US" sz="1200">
                          <a:effectLst/>
                        </a:rPr>
                        <a:t>Gemini</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Gemini 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RLHF/PPO</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Curated datasets with human-labeled prompts and responses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1894827"/>
                  </a:ext>
                </a:extLst>
              </a:tr>
              <a:tr h="263494">
                <a:tc>
                  <a:txBody>
                    <a:bodyPr/>
                    <a:lstStyle/>
                    <a:p>
                      <a:pPr algn="ctr" rtl="0" fontAlgn="ctr"/>
                      <a:r>
                        <a:rPr lang="en-US" sz="1200">
                          <a:effectLst/>
                        </a:rPr>
                        <a:t>LLaMA2</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LLaMA2 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RLHF/PPO</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Curated datasets with human-labeled prompts and responses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1267844"/>
                  </a:ext>
                </a:extLst>
              </a:tr>
              <a:tr h="714001">
                <a:tc>
                  <a:txBody>
                    <a:bodyPr/>
                    <a:lstStyle/>
                    <a:p>
                      <a:pPr algn="ctr" rtl="0" fontAlgn="ctr"/>
                      <a:r>
                        <a:rPr lang="en-US" sz="1200">
                          <a:effectLst/>
                        </a:rPr>
                        <a:t>LLaMA3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2024</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dirty="0">
                          <a:effectLst/>
                        </a:rPr>
                        <a:t>LLaMA3 </a:t>
                      </a:r>
                      <a:br>
                        <a:rPr lang="en-US" sz="1200" dirty="0">
                          <a:effectLst/>
                        </a:rPr>
                      </a:br>
                      <a:r>
                        <a:rPr lang="en-US" sz="1200" dirty="0">
                          <a:effectLst/>
                        </a:rPr>
                        <a:t>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b="0" i="0" dirty="0">
                          <a:effectLst/>
                          <a:latin typeface="Arial" panose="020B0604020202020204" pitchFamily="34" charset="0"/>
                        </a:rPr>
                        <a:t>Iterate:</a:t>
                      </a:r>
                      <a:r>
                        <a:rPr lang="en-US" sz="1200" b="1" i="0" dirty="0">
                          <a:effectLst/>
                          <a:latin typeface="Arial" panose="020B0604020202020204" pitchFamily="34" charset="0"/>
                        </a:rPr>
                        <a:t> </a:t>
                      </a:r>
                      <a:r>
                        <a:rPr lang="en-US" sz="1200" i="0" dirty="0">
                          <a:effectLst/>
                          <a:latin typeface="Arial" panose="020B0604020202020204" pitchFamily="34" charset="0"/>
                        </a:rPr>
                        <a:t>Rejection sampling -&gt; </a:t>
                      </a:r>
                      <a:br>
                        <a:rPr lang="en-US" sz="1200" i="0" dirty="0">
                          <a:effectLst/>
                          <a:latin typeface="Arial" panose="020B0604020202020204" pitchFamily="34" charset="0"/>
                        </a:rPr>
                      </a:br>
                      <a:r>
                        <a:rPr lang="en-US" sz="1200" i="0" dirty="0">
                          <a:effectLst/>
                          <a:latin typeface="Arial" panose="020B0604020202020204" pitchFamily="34" charset="0"/>
                        </a:rPr>
                        <a:t>SFT -&gt; DPO </a:t>
                      </a:r>
                      <a:endParaRPr lang="en-US" sz="1200" dirty="0">
                        <a:effectLst/>
                      </a:endParaRP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10 million human-annotated examples. </a:t>
                      </a:r>
                      <a:br>
                        <a:rPr lang="en-US" sz="1200">
                          <a:effectLst/>
                        </a:rPr>
                      </a:br>
                      <a:r>
                        <a:rPr lang="en-US" sz="1200">
                          <a:effectLst/>
                        </a:rPr>
                        <a:t>The alignment process was conducted over multiple rounds, with each round involving the collection of new preference annotations and SFT data.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6210012"/>
                  </a:ext>
                </a:extLst>
              </a:tr>
              <a:tr h="213923">
                <a:tc>
                  <a:txBody>
                    <a:bodyPr/>
                    <a:lstStyle/>
                    <a:p>
                      <a:pPr algn="ctr" rtl="0" fontAlgn="ctr"/>
                      <a:r>
                        <a:rPr lang="en-US" sz="1200" err="1">
                          <a:effectLst/>
                        </a:rPr>
                        <a:t>Alpacha</a:t>
                      </a:r>
                      <a:r>
                        <a:rPr lang="en-US" sz="1200">
                          <a:effectLst/>
                        </a:rPr>
                        <a:t>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LLAMA 1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Self-Instruct, 52,000 input-output pairs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7899789"/>
                  </a:ext>
                </a:extLst>
              </a:tr>
              <a:tr h="213923">
                <a:tc>
                  <a:txBody>
                    <a:bodyPr/>
                    <a:lstStyle/>
                    <a:p>
                      <a:pPr algn="ctr" rtl="0" fontAlgn="ctr"/>
                      <a:r>
                        <a:rPr lang="en-US" sz="1200">
                          <a:effectLst/>
                        </a:rPr>
                        <a:t>Qwen2.5</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2024</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Qwen2.5 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DPO -&gt; GRPO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1 million samples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4032401"/>
                  </a:ext>
                </a:extLst>
              </a:tr>
              <a:tr h="213923">
                <a:tc>
                  <a:txBody>
                    <a:bodyPr/>
                    <a:lstStyle/>
                    <a:p>
                      <a:pPr algn="ctr" rtl="0" fontAlgn="ctr"/>
                      <a:r>
                        <a:rPr lang="en-US" sz="1200">
                          <a:effectLst/>
                        </a:rPr>
                        <a:t>Tulu 3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2024</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Llama 3.1</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DPO -&gt; RLVR</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a:effectLst/>
                        </a:rPr>
                        <a:t>near 1 million samples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5788714"/>
                  </a:ext>
                </a:extLst>
              </a:tr>
              <a:tr h="714001">
                <a:tc>
                  <a:txBody>
                    <a:bodyPr/>
                    <a:lstStyle/>
                    <a:p>
                      <a:pPr algn="ctr" rtl="0" fontAlgn="ctr"/>
                      <a:r>
                        <a:rPr lang="en-US" sz="1200" err="1">
                          <a:effectLst/>
                        </a:rPr>
                        <a:t>DeepSeek</a:t>
                      </a:r>
                      <a:r>
                        <a:rPr lang="en-US" sz="1200">
                          <a:effectLst/>
                        </a:rPr>
                        <a:t> (V3)</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2024</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err="1">
                          <a:effectLst/>
                        </a:rPr>
                        <a:t>DeepSeek</a:t>
                      </a:r>
                      <a:r>
                        <a:rPr lang="en-US" sz="1200">
                          <a:effectLst/>
                        </a:rPr>
                        <a:t> pre-trained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en-US" sz="1200">
                          <a:effectLst/>
                        </a:rPr>
                        <a:t>SFT -&gt; GRPO </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rtl="0" fontAlgn="ctr"/>
                      <a:r>
                        <a:rPr lang="en-US" sz="1200" dirty="0">
                          <a:effectLst/>
                        </a:rPr>
                        <a:t>1.5 million samples (reasoning + non-reasoning tasks). </a:t>
                      </a:r>
                      <a:br>
                        <a:rPr lang="en-US" sz="1200" dirty="0">
                          <a:effectLst/>
                        </a:rPr>
                      </a:br>
                      <a:r>
                        <a:rPr lang="en-US" sz="1200" dirty="0">
                          <a:effectLst/>
                        </a:rPr>
                        <a:t>Reasoning data was generated by specialized models. </a:t>
                      </a:r>
                      <a:br>
                        <a:rPr lang="en-US" sz="1200" dirty="0">
                          <a:effectLst/>
                        </a:rPr>
                      </a:br>
                      <a:r>
                        <a:rPr lang="en-US" sz="1200" dirty="0">
                          <a:effectLst/>
                        </a:rPr>
                        <a:t>Non-reasoning data was produced by DeepSeek-V2.5 and validated by human reviewers.</a:t>
                      </a:r>
                    </a:p>
                  </a:txBody>
                  <a:tcPr marL="13994" marR="13994" marT="9330" marB="93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554289"/>
                  </a:ext>
                </a:extLst>
              </a:tr>
            </a:tbl>
          </a:graphicData>
        </a:graphic>
      </p:graphicFrame>
      <p:sp>
        <p:nvSpPr>
          <p:cNvPr id="18" name="Arrow: Right 10">
            <a:extLst>
              <a:ext uri="{FF2B5EF4-FFF2-40B4-BE49-F238E27FC236}">
                <a16:creationId xmlns:a16="http://schemas.microsoft.com/office/drawing/2014/main" id="{02BC99B1-91D6-38D5-6595-60FB5791E481}"/>
              </a:ext>
            </a:extLst>
          </p:cNvPr>
          <p:cNvSpPr/>
          <p:nvPr/>
        </p:nvSpPr>
        <p:spPr>
          <a:xfrm>
            <a:off x="4760270" y="3416459"/>
            <a:ext cx="706700" cy="55626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231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2CCC9-4340-CB56-7377-5AAC30ED2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314C4-3A65-905D-0B6F-C0259BCBB8F4}"/>
              </a:ext>
            </a:extLst>
          </p:cNvPr>
          <p:cNvSpPr>
            <a:spLocks noGrp="1"/>
          </p:cNvSpPr>
          <p:nvPr>
            <p:ph type="title"/>
          </p:nvPr>
        </p:nvSpPr>
        <p:spPr>
          <a:xfrm>
            <a:off x="204023" y="365125"/>
            <a:ext cx="11560277" cy="1325563"/>
          </a:xfrm>
        </p:spPr>
        <p:txBody>
          <a:bodyPr/>
          <a:lstStyle/>
          <a:p>
            <a:r>
              <a:rPr lang="en-US"/>
              <a:t>“Perhaps your query is ambiguous/underdefined?”</a:t>
            </a:r>
          </a:p>
        </p:txBody>
      </p:sp>
      <p:sp>
        <p:nvSpPr>
          <p:cNvPr id="3" name="Slide Number Placeholder 2">
            <a:extLst>
              <a:ext uri="{FF2B5EF4-FFF2-40B4-BE49-F238E27FC236}">
                <a16:creationId xmlns:a16="http://schemas.microsoft.com/office/drawing/2014/main" id="{42786011-2777-F3D1-9CD0-6915D3C119F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68</a:t>
            </a:fld>
            <a:endParaRPr lang="en-US"/>
          </a:p>
        </p:txBody>
      </p:sp>
      <p:pic>
        <p:nvPicPr>
          <p:cNvPr id="10" name="Content Placeholder 6" descr="A screenshot of a computer&#10;&#10;AI-generated content may be incorrect.">
            <a:extLst>
              <a:ext uri="{FF2B5EF4-FFF2-40B4-BE49-F238E27FC236}">
                <a16:creationId xmlns:a16="http://schemas.microsoft.com/office/drawing/2014/main" id="{40C77322-C0FA-72B6-5E7B-A23C5432464A}"/>
              </a:ext>
            </a:extLst>
          </p:cNvPr>
          <p:cNvPicPr>
            <a:picLocks noChangeAspect="1"/>
          </p:cNvPicPr>
          <p:nvPr/>
        </p:nvPicPr>
        <p:blipFill>
          <a:blip r:embed="rId3">
            <a:extLst>
              <a:ext uri="{28A0092B-C50C-407E-A947-70E740481C1C}">
                <a14:useLocalDpi xmlns:a14="http://schemas.microsoft.com/office/drawing/2010/main" val="0"/>
              </a:ext>
            </a:extLst>
          </a:blip>
          <a:srcRect l="6023" t="34677" r="1550" b="9687"/>
          <a:stretch/>
        </p:blipFill>
        <p:spPr>
          <a:xfrm>
            <a:off x="5037802" y="151273"/>
            <a:ext cx="7007265" cy="6584950"/>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8D876F26-2F9B-D3B9-93D1-B881223FB6F4}"/>
              </a:ext>
            </a:extLst>
          </p:cNvPr>
          <p:cNvPicPr>
            <a:picLocks noChangeAspect="1"/>
          </p:cNvPicPr>
          <p:nvPr/>
        </p:nvPicPr>
        <p:blipFill>
          <a:blip r:embed="rId4"/>
          <a:stretch>
            <a:fillRect/>
          </a:stretch>
        </p:blipFill>
        <p:spPr>
          <a:xfrm>
            <a:off x="95960" y="2786623"/>
            <a:ext cx="4787900" cy="2540000"/>
          </a:xfrm>
          <a:prstGeom prst="rect">
            <a:avLst/>
          </a:prstGeom>
        </p:spPr>
      </p:pic>
      <p:sp>
        <p:nvSpPr>
          <p:cNvPr id="14" name="TextBox 13">
            <a:extLst>
              <a:ext uri="{FF2B5EF4-FFF2-40B4-BE49-F238E27FC236}">
                <a16:creationId xmlns:a16="http://schemas.microsoft.com/office/drawing/2014/main" id="{3B829F45-2F78-448B-B3B6-75ACC3EF87F5}"/>
              </a:ext>
            </a:extLst>
          </p:cNvPr>
          <p:cNvSpPr txBox="1"/>
          <p:nvPr/>
        </p:nvSpPr>
        <p:spPr>
          <a:xfrm>
            <a:off x="3671396" y="2436590"/>
            <a:ext cx="1458310" cy="369332"/>
          </a:xfrm>
          <a:prstGeom prst="rect">
            <a:avLst/>
          </a:prstGeom>
          <a:noFill/>
        </p:spPr>
        <p:txBody>
          <a:bodyPr wrap="square">
            <a:spAutoFit/>
          </a:bodyPr>
          <a:lstStyle/>
          <a:p>
            <a:pPr algn="ctr"/>
            <a:r>
              <a:rPr lang="en-US"/>
              <a:t>ChatGPT </a:t>
            </a:r>
          </a:p>
        </p:txBody>
      </p:sp>
      <p:sp>
        <p:nvSpPr>
          <p:cNvPr id="15" name="TextBox 14">
            <a:extLst>
              <a:ext uri="{FF2B5EF4-FFF2-40B4-BE49-F238E27FC236}">
                <a16:creationId xmlns:a16="http://schemas.microsoft.com/office/drawing/2014/main" id="{3C69C9D4-BEE3-2172-EE0A-41E819E655E7}"/>
              </a:ext>
            </a:extLst>
          </p:cNvPr>
          <p:cNvSpPr txBox="1"/>
          <p:nvPr/>
        </p:nvSpPr>
        <p:spPr>
          <a:xfrm>
            <a:off x="117435" y="6454775"/>
            <a:ext cx="3565567" cy="323165"/>
          </a:xfrm>
          <a:prstGeom prst="rect">
            <a:avLst/>
          </a:prstGeom>
          <a:noFill/>
          <a:ln>
            <a:solidFill>
              <a:schemeClr val="bg1">
                <a:lumMod val="50000"/>
              </a:schemeClr>
            </a:solidFill>
          </a:ln>
        </p:spPr>
        <p:txBody>
          <a:bodyPr wrap="square">
            <a:spAutoFit/>
          </a:bodyPr>
          <a:lstStyle/>
          <a:p>
            <a:pPr algn="ctr"/>
            <a:r>
              <a:rPr lang="en-US" sz="1500">
                <a:solidFill>
                  <a:srgbClr val="000000"/>
                </a:solidFill>
                <a:latin typeface="Tahoma" panose="020B0604030504040204" pitchFamily="34" charset="0"/>
                <a:ea typeface="Tahoma" panose="020B0604030504040204" pitchFamily="34" charset="0"/>
                <a:cs typeface="Tahoma" panose="020B0604030504040204" pitchFamily="34" charset="0"/>
              </a:rPr>
              <a:t>Example retrieved on 03/13/2025</a:t>
            </a:r>
            <a:endParaRPr lang="en-US" sz="15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6" name="Arrow: Right 10">
            <a:extLst>
              <a:ext uri="{FF2B5EF4-FFF2-40B4-BE49-F238E27FC236}">
                <a16:creationId xmlns:a16="http://schemas.microsoft.com/office/drawing/2014/main" id="{C5589933-D97A-8BC4-2EEB-F4CFDF608CE9}"/>
              </a:ext>
            </a:extLst>
          </p:cNvPr>
          <p:cNvSpPr/>
          <p:nvPr/>
        </p:nvSpPr>
        <p:spPr>
          <a:xfrm>
            <a:off x="4444289" y="3803711"/>
            <a:ext cx="706700" cy="55626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a:extLst>
              <a:ext uri="{FF2B5EF4-FFF2-40B4-BE49-F238E27FC236}">
                <a16:creationId xmlns:a16="http://schemas.microsoft.com/office/drawing/2014/main" id="{93DB7C95-0499-3661-348A-2B2924A0381D}"/>
              </a:ext>
            </a:extLst>
          </p:cNvPr>
          <p:cNvSpPr/>
          <p:nvPr/>
        </p:nvSpPr>
        <p:spPr>
          <a:xfrm>
            <a:off x="259874" y="577341"/>
            <a:ext cx="5470421" cy="771734"/>
          </a:xfrm>
          <a:prstGeom prst="wedgeRoundRectCallout">
            <a:avLst>
              <a:gd name="adj1" fmla="val 61980"/>
              <a:gd name="adj2" fmla="val 48416"/>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Better schema </a:t>
            </a:r>
            <a:br>
              <a:rPr lang="en-US" sz="2400">
                <a:solidFill>
                  <a:schemeClr val="tx1"/>
                </a:solidFill>
              </a:rPr>
            </a:br>
            <a:r>
              <a:rPr lang="en-US" sz="2400">
                <a:solidFill>
                  <a:schemeClr val="tx1"/>
                </a:solidFill>
              </a:rPr>
              <a:t>(already given in the prompt) 👍</a:t>
            </a:r>
          </a:p>
        </p:txBody>
      </p:sp>
      <p:sp>
        <p:nvSpPr>
          <p:cNvPr id="18" name="Rounded Rectangular Callout 17">
            <a:extLst>
              <a:ext uri="{FF2B5EF4-FFF2-40B4-BE49-F238E27FC236}">
                <a16:creationId xmlns:a16="http://schemas.microsoft.com/office/drawing/2014/main" id="{95A7C6BB-D16D-2ECF-8FAB-40414ECAF792}"/>
              </a:ext>
            </a:extLst>
          </p:cNvPr>
          <p:cNvSpPr/>
          <p:nvPr/>
        </p:nvSpPr>
        <p:spPr>
          <a:xfrm>
            <a:off x="128640" y="5447486"/>
            <a:ext cx="4933449" cy="771734"/>
          </a:xfrm>
          <a:prstGeom prst="wedgeRoundRectCallout">
            <a:avLst>
              <a:gd name="adj1" fmla="val 52623"/>
              <a:gd name="adj2" fmla="val 15503"/>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There is so much known about these models that are missing! </a:t>
            </a:r>
          </a:p>
        </p:txBody>
      </p:sp>
    </p:spTree>
    <p:extLst>
      <p:ext uri="{BB962C8B-B14F-4D97-AF65-F5344CB8AC3E}">
        <p14:creationId xmlns:p14="http://schemas.microsoft.com/office/powerpoint/2010/main" val="8014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77F9-3002-8430-F8BB-C9E38F6FA23C}"/>
              </a:ext>
            </a:extLst>
          </p:cNvPr>
          <p:cNvSpPr>
            <a:spLocks noGrp="1"/>
          </p:cNvSpPr>
          <p:nvPr>
            <p:ph type="title"/>
          </p:nvPr>
        </p:nvSpPr>
        <p:spPr/>
        <p:txBody>
          <a:bodyPr/>
          <a:lstStyle/>
          <a:p>
            <a:r>
              <a:rPr lang="en-US"/>
              <a:t>“Wait but did you try OAI ‘Deep Search’???”</a:t>
            </a:r>
          </a:p>
        </p:txBody>
      </p:sp>
      <p:pic>
        <p:nvPicPr>
          <p:cNvPr id="6" name="Picture 5">
            <a:extLst>
              <a:ext uri="{FF2B5EF4-FFF2-40B4-BE49-F238E27FC236}">
                <a16:creationId xmlns:a16="http://schemas.microsoft.com/office/drawing/2014/main" id="{ECB6561E-17D6-0F01-31F8-527270CC3BA0}"/>
              </a:ext>
            </a:extLst>
          </p:cNvPr>
          <p:cNvPicPr>
            <a:picLocks noChangeAspect="1"/>
          </p:cNvPicPr>
          <p:nvPr/>
        </p:nvPicPr>
        <p:blipFill>
          <a:blip r:embed="rId3"/>
          <a:stretch>
            <a:fillRect/>
          </a:stretch>
        </p:blipFill>
        <p:spPr>
          <a:xfrm>
            <a:off x="-21031" y="1544154"/>
            <a:ext cx="4494304" cy="1047545"/>
          </a:xfrm>
          <a:prstGeom prst="rect">
            <a:avLst/>
          </a:prstGeom>
        </p:spPr>
      </p:pic>
      <p:sp>
        <p:nvSpPr>
          <p:cNvPr id="8" name="TextBox 7">
            <a:extLst>
              <a:ext uri="{FF2B5EF4-FFF2-40B4-BE49-F238E27FC236}">
                <a16:creationId xmlns:a16="http://schemas.microsoft.com/office/drawing/2014/main" id="{B1573FC2-8B32-6F19-7D19-173B82E0E302}"/>
              </a:ext>
            </a:extLst>
          </p:cNvPr>
          <p:cNvSpPr txBox="1"/>
          <p:nvPr/>
        </p:nvSpPr>
        <p:spPr>
          <a:xfrm>
            <a:off x="117435" y="6454775"/>
            <a:ext cx="3565567" cy="323165"/>
          </a:xfrm>
          <a:prstGeom prst="rect">
            <a:avLst/>
          </a:prstGeom>
          <a:noFill/>
          <a:ln>
            <a:solidFill>
              <a:schemeClr val="bg1">
                <a:lumMod val="50000"/>
              </a:schemeClr>
            </a:solidFill>
          </a:ln>
        </p:spPr>
        <p:txBody>
          <a:bodyPr wrap="square">
            <a:spAutoFit/>
          </a:bodyPr>
          <a:lstStyle/>
          <a:p>
            <a:pPr algn="ctr"/>
            <a:r>
              <a:rPr lang="en-US" sz="1500">
                <a:solidFill>
                  <a:srgbClr val="000000"/>
                </a:solidFill>
                <a:latin typeface="Tahoma" panose="020B0604030504040204" pitchFamily="34" charset="0"/>
                <a:ea typeface="Tahoma" panose="020B0604030504040204" pitchFamily="34" charset="0"/>
                <a:cs typeface="Tahoma" panose="020B0604030504040204" pitchFamily="34" charset="0"/>
              </a:rPr>
              <a:t>Example retrieved on 03/13/2025</a:t>
            </a:r>
            <a:endParaRPr lang="en-US" sz="15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3" name="Bent Arrow 22">
            <a:extLst>
              <a:ext uri="{FF2B5EF4-FFF2-40B4-BE49-F238E27FC236}">
                <a16:creationId xmlns:a16="http://schemas.microsoft.com/office/drawing/2014/main" id="{64489674-5631-599B-A7C5-12CA97453E24}"/>
              </a:ext>
            </a:extLst>
          </p:cNvPr>
          <p:cNvSpPr/>
          <p:nvPr/>
        </p:nvSpPr>
        <p:spPr>
          <a:xfrm flipV="1">
            <a:off x="1835704" y="2795105"/>
            <a:ext cx="1283110" cy="1047546"/>
          </a:xfrm>
          <a:prstGeom prst="ben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A screenshot of a document&#10;&#10;Description automatically generated">
            <a:extLst>
              <a:ext uri="{FF2B5EF4-FFF2-40B4-BE49-F238E27FC236}">
                <a16:creationId xmlns:a16="http://schemas.microsoft.com/office/drawing/2014/main" id="{CA067BC1-6728-1899-860C-E17EAEF2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300" y="112902"/>
            <a:ext cx="6625023" cy="6642880"/>
          </a:xfrm>
          <a:prstGeom prst="rect">
            <a:avLst/>
          </a:prstGeom>
          <a:effectLst>
            <a:outerShdw blurRad="63500" sx="102000" sy="102000" algn="ctr" rotWithShape="0">
              <a:prstClr val="black">
                <a:alpha val="40000"/>
              </a:prstClr>
            </a:outerShdw>
          </a:effectLst>
        </p:spPr>
      </p:pic>
      <p:sp>
        <p:nvSpPr>
          <p:cNvPr id="27" name="Rounded Rectangular Callout 26">
            <a:extLst>
              <a:ext uri="{FF2B5EF4-FFF2-40B4-BE49-F238E27FC236}">
                <a16:creationId xmlns:a16="http://schemas.microsoft.com/office/drawing/2014/main" id="{7FF594A7-B7AA-AF48-D1FB-29ED7827C71E}"/>
              </a:ext>
            </a:extLst>
          </p:cNvPr>
          <p:cNvSpPr/>
          <p:nvPr/>
        </p:nvSpPr>
        <p:spPr>
          <a:xfrm>
            <a:off x="6096000" y="6110452"/>
            <a:ext cx="5850323" cy="679353"/>
          </a:xfrm>
          <a:prstGeom prst="wedgeRoundRectCallout">
            <a:avLst>
              <a:gd name="adj1" fmla="val 21475"/>
              <a:gd name="adj2" fmla="val -73362"/>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Lots of text, not much structure/insight. </a:t>
            </a:r>
          </a:p>
        </p:txBody>
      </p:sp>
      <p:sp>
        <p:nvSpPr>
          <p:cNvPr id="28" name="Rounded Rectangular Callout 27">
            <a:extLst>
              <a:ext uri="{FF2B5EF4-FFF2-40B4-BE49-F238E27FC236}">
                <a16:creationId xmlns:a16="http://schemas.microsoft.com/office/drawing/2014/main" id="{7FCD8799-0400-C004-3746-19972E2C68E2}"/>
              </a:ext>
            </a:extLst>
          </p:cNvPr>
          <p:cNvSpPr/>
          <p:nvPr/>
        </p:nvSpPr>
        <p:spPr>
          <a:xfrm>
            <a:off x="3195014" y="3939809"/>
            <a:ext cx="3215179" cy="771734"/>
          </a:xfrm>
          <a:prstGeom prst="wedgeRoundRectCallout">
            <a:avLst>
              <a:gd name="adj1" fmla="val 33455"/>
              <a:gd name="adj2" fmla="val -7994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GPT 3.5 has two rows? </a:t>
            </a:r>
          </a:p>
        </p:txBody>
      </p:sp>
      <p:sp>
        <p:nvSpPr>
          <p:cNvPr id="29" name="TextBox 28">
            <a:extLst>
              <a:ext uri="{FF2B5EF4-FFF2-40B4-BE49-F238E27FC236}">
                <a16:creationId xmlns:a16="http://schemas.microsoft.com/office/drawing/2014/main" id="{48B10478-DDD6-2228-ED9F-E1490EE00598}"/>
              </a:ext>
            </a:extLst>
          </p:cNvPr>
          <p:cNvSpPr txBox="1"/>
          <p:nvPr/>
        </p:nvSpPr>
        <p:spPr>
          <a:xfrm>
            <a:off x="2011040" y="2716792"/>
            <a:ext cx="2693696" cy="646331"/>
          </a:xfrm>
          <a:prstGeom prst="rect">
            <a:avLst/>
          </a:prstGeom>
          <a:noFill/>
        </p:spPr>
        <p:txBody>
          <a:bodyPr wrap="square">
            <a:spAutoFit/>
          </a:bodyPr>
          <a:lstStyle/>
          <a:p>
            <a:pPr algn="ctr"/>
            <a:r>
              <a:rPr lang="en-US"/>
              <a:t>ChatGPT </a:t>
            </a:r>
            <a:r>
              <a:rPr lang="en-US" b="1"/>
              <a:t>Deep Search</a:t>
            </a:r>
            <a:br>
              <a:rPr lang="en-US" b="1"/>
            </a:br>
            <a:r>
              <a:rPr lang="en-US" b="1"/>
              <a:t>(&gt;15 mins)</a:t>
            </a:r>
          </a:p>
        </p:txBody>
      </p:sp>
      <p:sp>
        <p:nvSpPr>
          <p:cNvPr id="30" name="Rounded Rectangular Callout 29">
            <a:extLst>
              <a:ext uri="{FF2B5EF4-FFF2-40B4-BE49-F238E27FC236}">
                <a16:creationId xmlns:a16="http://schemas.microsoft.com/office/drawing/2014/main" id="{142B500D-32F7-A2E4-F5A0-D0CF0D895902}"/>
              </a:ext>
            </a:extLst>
          </p:cNvPr>
          <p:cNvSpPr/>
          <p:nvPr/>
        </p:nvSpPr>
        <p:spPr>
          <a:xfrm>
            <a:off x="3149600" y="4923369"/>
            <a:ext cx="3326644" cy="961237"/>
          </a:xfrm>
          <a:prstGeom prst="wedgeRoundRectCallout">
            <a:avLst>
              <a:gd name="adj1" fmla="val 57865"/>
              <a:gd name="adj2" fmla="val -3410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Incorrect information</a:t>
            </a:r>
            <a:br>
              <a:rPr lang="en-US" sz="2400">
                <a:solidFill>
                  <a:schemeClr val="tx1"/>
                </a:solidFill>
              </a:rPr>
            </a:br>
            <a:r>
              <a:rPr lang="en-US" sz="2400">
                <a:solidFill>
                  <a:schemeClr val="tx1"/>
                </a:solidFill>
              </a:rPr>
              <a:t>(</a:t>
            </a:r>
            <a:r>
              <a:rPr lang="en-US" sz="2400" b="1">
                <a:solidFill>
                  <a:schemeClr val="tx1"/>
                </a:solidFill>
              </a:rPr>
              <a:t>precision</a:t>
            </a:r>
            <a:r>
              <a:rPr lang="en-US" sz="2400">
                <a:solidFill>
                  <a:schemeClr val="tx1"/>
                </a:solidFill>
              </a:rPr>
              <a:t> issues)</a:t>
            </a:r>
          </a:p>
        </p:txBody>
      </p:sp>
    </p:spTree>
    <p:extLst>
      <p:ext uri="{BB962C8B-B14F-4D97-AF65-F5344CB8AC3E}">
        <p14:creationId xmlns:p14="http://schemas.microsoft.com/office/powerpoint/2010/main" val="29411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0CAD-A6F9-6F9A-6E79-6F41F014E861}"/>
              </a:ext>
            </a:extLst>
          </p:cNvPr>
          <p:cNvSpPr>
            <a:spLocks noGrp="1"/>
          </p:cNvSpPr>
          <p:nvPr>
            <p:ph type="title"/>
          </p:nvPr>
        </p:nvSpPr>
        <p:spPr/>
        <p:txBody>
          <a:bodyPr/>
          <a:lstStyle/>
          <a:p>
            <a:r>
              <a:rPr lang="en-US" dirty="0"/>
              <a:t>However, LLMs remain brittle … </a:t>
            </a:r>
          </a:p>
        </p:txBody>
      </p:sp>
      <p:sp>
        <p:nvSpPr>
          <p:cNvPr id="3" name="Content Placeholder 2">
            <a:extLst>
              <a:ext uri="{FF2B5EF4-FFF2-40B4-BE49-F238E27FC236}">
                <a16:creationId xmlns:a16="http://schemas.microsoft.com/office/drawing/2014/main" id="{333DC63F-152F-622A-FA9D-9F239F66E4F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A4B514C-E243-60A6-A3D7-75F08E6FAEC8}"/>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a:p>
        </p:txBody>
      </p:sp>
    </p:spTree>
    <p:extLst>
      <p:ext uri="{BB962C8B-B14F-4D97-AF65-F5344CB8AC3E}">
        <p14:creationId xmlns:p14="http://schemas.microsoft.com/office/powerpoint/2010/main" val="459578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450A55-5469-B4C4-DE0C-5B3603AC8BE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986AFD1-1C4F-F246-E133-DC393C48CFE6}"/>
              </a:ext>
            </a:extLst>
          </p:cNvPr>
          <p:cNvPicPr>
            <a:picLocks noChangeAspect="1"/>
          </p:cNvPicPr>
          <p:nvPr/>
        </p:nvPicPr>
        <p:blipFill>
          <a:blip r:embed="rId3"/>
          <a:stretch>
            <a:fillRect/>
          </a:stretch>
        </p:blipFill>
        <p:spPr>
          <a:xfrm>
            <a:off x="-21031" y="1544154"/>
            <a:ext cx="4494304" cy="1047545"/>
          </a:xfrm>
          <a:prstGeom prst="rect">
            <a:avLst/>
          </a:prstGeom>
        </p:spPr>
      </p:pic>
      <p:sp>
        <p:nvSpPr>
          <p:cNvPr id="8" name="TextBox 7">
            <a:extLst>
              <a:ext uri="{FF2B5EF4-FFF2-40B4-BE49-F238E27FC236}">
                <a16:creationId xmlns:a16="http://schemas.microsoft.com/office/drawing/2014/main" id="{58812A90-02B3-1F82-B74F-4802BA4A2EBF}"/>
              </a:ext>
            </a:extLst>
          </p:cNvPr>
          <p:cNvSpPr txBox="1"/>
          <p:nvPr/>
        </p:nvSpPr>
        <p:spPr>
          <a:xfrm>
            <a:off x="117435" y="6454775"/>
            <a:ext cx="3565567" cy="323165"/>
          </a:xfrm>
          <a:prstGeom prst="rect">
            <a:avLst/>
          </a:prstGeom>
          <a:noFill/>
          <a:ln>
            <a:solidFill>
              <a:schemeClr val="bg1">
                <a:lumMod val="50000"/>
              </a:schemeClr>
            </a:solidFill>
          </a:ln>
        </p:spPr>
        <p:txBody>
          <a:bodyPr wrap="square">
            <a:spAutoFit/>
          </a:bodyPr>
          <a:lstStyle/>
          <a:p>
            <a:pPr algn="ctr"/>
            <a:r>
              <a:rPr lang="en-US" sz="1500">
                <a:solidFill>
                  <a:srgbClr val="000000"/>
                </a:solidFill>
                <a:latin typeface="Tahoma" panose="020B0604030504040204" pitchFamily="34" charset="0"/>
                <a:ea typeface="Tahoma" panose="020B0604030504040204" pitchFamily="34" charset="0"/>
                <a:cs typeface="Tahoma" panose="020B0604030504040204" pitchFamily="34" charset="0"/>
              </a:rPr>
              <a:t>Example retrieved on 03/13/2025</a:t>
            </a:r>
            <a:endParaRPr lang="en-US" sz="1500" i="0">
              <a:solidFill>
                <a:srgbClr val="00000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23" name="Bent Arrow 22">
            <a:extLst>
              <a:ext uri="{FF2B5EF4-FFF2-40B4-BE49-F238E27FC236}">
                <a16:creationId xmlns:a16="http://schemas.microsoft.com/office/drawing/2014/main" id="{4B9FE2BA-7153-0499-FAB8-BBF80417B838}"/>
              </a:ext>
            </a:extLst>
          </p:cNvPr>
          <p:cNvSpPr/>
          <p:nvPr/>
        </p:nvSpPr>
        <p:spPr>
          <a:xfrm flipV="1">
            <a:off x="1835704" y="2795105"/>
            <a:ext cx="1283110" cy="1047546"/>
          </a:xfrm>
          <a:prstGeom prst="ben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2B5B8321-B652-C8CB-7C2E-E398CAEAD7F6}"/>
              </a:ext>
            </a:extLst>
          </p:cNvPr>
          <p:cNvPicPr>
            <a:picLocks noChangeAspect="1"/>
          </p:cNvPicPr>
          <p:nvPr/>
        </p:nvPicPr>
        <p:blipFill>
          <a:blip r:embed="rId4"/>
          <a:stretch>
            <a:fillRect/>
          </a:stretch>
        </p:blipFill>
        <p:spPr>
          <a:xfrm>
            <a:off x="5036382" y="431800"/>
            <a:ext cx="7012782" cy="6032500"/>
          </a:xfrm>
          <a:prstGeom prst="rect">
            <a:avLst/>
          </a:prstGeom>
          <a:effectLst>
            <a:outerShdw blurRad="63500" sx="102000" sy="102000" algn="ctr" rotWithShape="0">
              <a:prstClr val="black">
                <a:alpha val="40000"/>
              </a:prstClr>
            </a:outerShdw>
          </a:effectLst>
        </p:spPr>
      </p:pic>
      <p:sp>
        <p:nvSpPr>
          <p:cNvPr id="10" name="Rounded Rectangular Callout 9">
            <a:extLst>
              <a:ext uri="{FF2B5EF4-FFF2-40B4-BE49-F238E27FC236}">
                <a16:creationId xmlns:a16="http://schemas.microsoft.com/office/drawing/2014/main" id="{C11C8A9C-9EC1-91FA-C8E3-E2A14263314B}"/>
              </a:ext>
            </a:extLst>
          </p:cNvPr>
          <p:cNvSpPr/>
          <p:nvPr/>
        </p:nvSpPr>
        <p:spPr>
          <a:xfrm>
            <a:off x="4938410" y="2394744"/>
            <a:ext cx="878190" cy="538956"/>
          </a:xfrm>
          <a:prstGeom prst="wedgeRoundRectCallout">
            <a:avLst>
              <a:gd name="adj1" fmla="val 33455"/>
              <a:gd name="adj2" fmla="val -79944"/>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
            </a:r>
          </a:p>
        </p:txBody>
      </p:sp>
      <p:sp>
        <p:nvSpPr>
          <p:cNvPr id="11" name="Rounded Rectangular Callout 10">
            <a:extLst>
              <a:ext uri="{FF2B5EF4-FFF2-40B4-BE49-F238E27FC236}">
                <a16:creationId xmlns:a16="http://schemas.microsoft.com/office/drawing/2014/main" id="{7D6D3F3E-922F-A175-DC51-6AC3996C201C}"/>
              </a:ext>
            </a:extLst>
          </p:cNvPr>
          <p:cNvSpPr/>
          <p:nvPr/>
        </p:nvSpPr>
        <p:spPr>
          <a:xfrm>
            <a:off x="1730324" y="487419"/>
            <a:ext cx="3243886" cy="846534"/>
          </a:xfrm>
          <a:prstGeom prst="wedgeRoundRectCallout">
            <a:avLst>
              <a:gd name="adj1" fmla="val 59645"/>
              <a:gd name="adj2" fmla="val 16025"/>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No reference to Llama2 paper itself? </a:t>
            </a:r>
          </a:p>
        </p:txBody>
      </p:sp>
      <p:sp>
        <p:nvSpPr>
          <p:cNvPr id="12" name="Rounded Rectangular Callout 11">
            <a:extLst>
              <a:ext uri="{FF2B5EF4-FFF2-40B4-BE49-F238E27FC236}">
                <a16:creationId xmlns:a16="http://schemas.microsoft.com/office/drawing/2014/main" id="{DA9A094B-FD1F-CEE9-91C2-54B217C55A80}"/>
              </a:ext>
            </a:extLst>
          </p:cNvPr>
          <p:cNvSpPr/>
          <p:nvPr/>
        </p:nvSpPr>
        <p:spPr>
          <a:xfrm>
            <a:off x="96953" y="4208748"/>
            <a:ext cx="4959441" cy="1630067"/>
          </a:xfrm>
          <a:prstGeom prst="wedgeRoundRectCallout">
            <a:avLst>
              <a:gd name="adj1" fmla="val 56572"/>
              <a:gd name="adj2" fmla="val 3559"/>
              <a:gd name="adj3" fmla="val 16667"/>
            </a:avLst>
          </a:prstGeom>
          <a:solidFill>
            <a:schemeClr val="tx2">
              <a:lumMod val="10000"/>
              <a:lumOff val="90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The table has these models: </a:t>
            </a:r>
            <a:br>
              <a:rPr lang="en-US" sz="2400">
                <a:solidFill>
                  <a:schemeClr val="tx1"/>
                </a:solidFill>
              </a:rPr>
            </a:br>
            <a:r>
              <a:rPr lang="en-US" sz="2400">
                <a:solidFill>
                  <a:schemeClr val="tx1"/>
                </a:solidFill>
              </a:rPr>
              <a:t>GPT-3.5, GPT-4, Claude, Sparrow, LaMDA, LLaMA-2</a:t>
            </a:r>
            <a:br>
              <a:rPr lang="en-US" sz="2400">
                <a:solidFill>
                  <a:schemeClr val="tx1"/>
                </a:solidFill>
              </a:rPr>
            </a:br>
            <a:r>
              <a:rPr lang="en-US" sz="2400">
                <a:solidFill>
                  <a:schemeClr val="tx1"/>
                </a:solidFill>
              </a:rPr>
              <a:t>What about the rest? </a:t>
            </a:r>
            <a:r>
              <a:rPr lang="en-US" sz="2400" b="1">
                <a:solidFill>
                  <a:schemeClr val="tx1"/>
                </a:solidFill>
              </a:rPr>
              <a:t>Recall issue. </a:t>
            </a:r>
          </a:p>
        </p:txBody>
      </p:sp>
      <p:sp>
        <p:nvSpPr>
          <p:cNvPr id="2" name="TextBox 1">
            <a:extLst>
              <a:ext uri="{FF2B5EF4-FFF2-40B4-BE49-F238E27FC236}">
                <a16:creationId xmlns:a16="http://schemas.microsoft.com/office/drawing/2014/main" id="{4BCEADFC-706C-9E36-3E80-ED1E3BBEA2E9}"/>
              </a:ext>
            </a:extLst>
          </p:cNvPr>
          <p:cNvSpPr txBox="1"/>
          <p:nvPr/>
        </p:nvSpPr>
        <p:spPr>
          <a:xfrm>
            <a:off x="2011040" y="2716792"/>
            <a:ext cx="2693696" cy="646331"/>
          </a:xfrm>
          <a:prstGeom prst="rect">
            <a:avLst/>
          </a:prstGeom>
          <a:noFill/>
        </p:spPr>
        <p:txBody>
          <a:bodyPr wrap="square">
            <a:spAutoFit/>
          </a:bodyPr>
          <a:lstStyle/>
          <a:p>
            <a:pPr algn="ctr"/>
            <a:r>
              <a:rPr lang="en-US"/>
              <a:t>ChatGPT </a:t>
            </a:r>
            <a:r>
              <a:rPr lang="en-US" b="1"/>
              <a:t>Deep Search</a:t>
            </a:r>
            <a:br>
              <a:rPr lang="en-US" b="1"/>
            </a:br>
            <a:r>
              <a:rPr lang="en-US" b="1"/>
              <a:t>(&gt;15 mins)</a:t>
            </a:r>
          </a:p>
        </p:txBody>
      </p:sp>
    </p:spTree>
    <p:extLst>
      <p:ext uri="{BB962C8B-B14F-4D97-AF65-F5344CB8AC3E}">
        <p14:creationId xmlns:p14="http://schemas.microsoft.com/office/powerpoint/2010/main" val="2454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C31FF-0E4D-3644-FE62-58705F2DB4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0399C1-6595-72AB-B5D5-040311A6CC1F}"/>
              </a:ext>
            </a:extLst>
          </p:cNvPr>
          <p:cNvSpPr>
            <a:spLocks noGrp="1"/>
          </p:cNvSpPr>
          <p:nvPr>
            <p:ph idx="1"/>
          </p:nvPr>
        </p:nvSpPr>
        <p:spPr>
          <a:xfrm>
            <a:off x="838199" y="1825625"/>
            <a:ext cx="11254945" cy="4351338"/>
          </a:xfrm>
        </p:spPr>
        <p:txBody>
          <a:bodyPr vert="horz" lIns="91440" tIns="45720" rIns="91440" bIns="45720" rtlCol="0" anchor="t">
            <a:normAutofit/>
          </a:bodyPr>
          <a:lstStyle/>
          <a:p>
            <a:r>
              <a:rPr lang="en-US" dirty="0"/>
              <a:t>2.1K user demand prompts +  tables (inherited from prior work).  </a:t>
            </a:r>
          </a:p>
          <a:p>
            <a:r>
              <a:rPr lang="en-US" dirty="0"/>
              <a:t>Evaluation framework based on utilization. </a:t>
            </a:r>
          </a:p>
          <a:p>
            <a:endParaRPr lang="en-US" dirty="0"/>
          </a:p>
        </p:txBody>
      </p:sp>
      <p:sp>
        <p:nvSpPr>
          <p:cNvPr id="4" name="Title 1">
            <a:extLst>
              <a:ext uri="{FF2B5EF4-FFF2-40B4-BE49-F238E27FC236}">
                <a16:creationId xmlns:a16="http://schemas.microsoft.com/office/drawing/2014/main" id="{90848331-6032-712A-17B3-6ED4FEC07CC9}"/>
              </a:ext>
            </a:extLst>
          </p:cNvPr>
          <p:cNvSpPr>
            <a:spLocks noGrp="1"/>
          </p:cNvSpPr>
          <p:nvPr>
            <p:ph type="title"/>
          </p:nvPr>
        </p:nvSpPr>
        <p:spPr>
          <a:xfrm>
            <a:off x="776415" y="365125"/>
            <a:ext cx="11110784" cy="1325563"/>
          </a:xfrm>
        </p:spPr>
        <p:txBody>
          <a:bodyPr/>
          <a:lstStyle/>
          <a:p>
            <a:r>
              <a:rPr lang="en-US" b="1" dirty="0"/>
              <a:t>arXiv2Table: A benchmark for </a:t>
            </a:r>
            <a:br>
              <a:rPr lang="en-US" b="1" dirty="0"/>
            </a:br>
            <a:r>
              <a:rPr lang="en-US" b="1" dirty="0"/>
              <a:t>aggregative questions</a:t>
            </a:r>
            <a:endParaRPr lang="en-US" dirty="0"/>
          </a:p>
        </p:txBody>
      </p:sp>
      <p:pic>
        <p:nvPicPr>
          <p:cNvPr id="5" name="Picture 4">
            <a:extLst>
              <a:ext uri="{FF2B5EF4-FFF2-40B4-BE49-F238E27FC236}">
                <a16:creationId xmlns:a16="http://schemas.microsoft.com/office/drawing/2014/main" id="{2FEA28EC-A8E8-F20A-2DF5-045EC590031F}"/>
              </a:ext>
            </a:extLst>
          </p:cNvPr>
          <p:cNvPicPr>
            <a:picLocks noChangeAspect="1"/>
          </p:cNvPicPr>
          <p:nvPr/>
        </p:nvPicPr>
        <p:blipFill>
          <a:blip r:embed="rId4"/>
          <a:stretch>
            <a:fillRect/>
          </a:stretch>
        </p:blipFill>
        <p:spPr>
          <a:xfrm>
            <a:off x="6095359" y="4501725"/>
            <a:ext cx="5701230" cy="1834379"/>
          </a:xfrm>
          <a:prstGeom prst="rect">
            <a:avLst/>
          </a:prstGeom>
        </p:spPr>
      </p:pic>
      <p:sp>
        <p:nvSpPr>
          <p:cNvPr id="6" name="Slide Number Placeholder 5">
            <a:extLst>
              <a:ext uri="{FF2B5EF4-FFF2-40B4-BE49-F238E27FC236}">
                <a16:creationId xmlns:a16="http://schemas.microsoft.com/office/drawing/2014/main" id="{2E73A181-33D6-3C56-FAD4-17474C4AA592}"/>
              </a:ext>
            </a:extLst>
          </p:cNvPr>
          <p:cNvSpPr>
            <a:spLocks noGrp="1"/>
          </p:cNvSpPr>
          <p:nvPr>
            <p:ph type="sldNum" sz="quarter" idx="12"/>
          </p:nvPr>
        </p:nvSpPr>
        <p:spPr>
          <a:xfrm>
            <a:off x="8610600" y="631280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71</a:t>
            </a:fld>
            <a:endParaRPr lang="en-US"/>
          </a:p>
        </p:txBody>
      </p:sp>
      <p:grpSp>
        <p:nvGrpSpPr>
          <p:cNvPr id="10" name="Group 9">
            <a:extLst>
              <a:ext uri="{FF2B5EF4-FFF2-40B4-BE49-F238E27FC236}">
                <a16:creationId xmlns:a16="http://schemas.microsoft.com/office/drawing/2014/main" id="{D58CC4E6-2AA2-95DB-F88E-9F4C71754509}"/>
              </a:ext>
            </a:extLst>
          </p:cNvPr>
          <p:cNvGrpSpPr/>
          <p:nvPr/>
        </p:nvGrpSpPr>
        <p:grpSpPr>
          <a:xfrm>
            <a:off x="298236" y="4704300"/>
            <a:ext cx="3412081" cy="1328023"/>
            <a:chOff x="2602068" y="3414616"/>
            <a:chExt cx="3412081" cy="1328023"/>
          </a:xfrm>
        </p:grpSpPr>
        <p:pic>
          <p:nvPicPr>
            <p:cNvPr id="8" name="Picture 7" descr="A cartoon of a person sitting at a desk with a computer&#10;&#10;Description automatically generated">
              <a:extLst>
                <a:ext uri="{FF2B5EF4-FFF2-40B4-BE49-F238E27FC236}">
                  <a16:creationId xmlns:a16="http://schemas.microsoft.com/office/drawing/2014/main" id="{3F20C7D4-19DC-02F2-92E4-98B38CEED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2068" y="3818901"/>
              <a:ext cx="493407" cy="510779"/>
            </a:xfrm>
            <a:prstGeom prst="rect">
              <a:avLst/>
            </a:prstGeom>
          </p:spPr>
        </p:pic>
        <p:sp>
          <p:nvSpPr>
            <p:cNvPr id="9" name="TextBox 8">
              <a:extLst>
                <a:ext uri="{FF2B5EF4-FFF2-40B4-BE49-F238E27FC236}">
                  <a16:creationId xmlns:a16="http://schemas.microsoft.com/office/drawing/2014/main" id="{C3CE18AF-4FD5-8C3B-3E83-8F312FBA1541}"/>
                </a:ext>
              </a:extLst>
            </p:cNvPr>
            <p:cNvSpPr txBox="1"/>
            <p:nvPr/>
          </p:nvSpPr>
          <p:spPr>
            <a:xfrm>
              <a:off x="3282847" y="3414616"/>
              <a:ext cx="2731302" cy="1328023"/>
            </a:xfrm>
            <a:prstGeom prst="roundRect">
              <a:avLst/>
            </a:prstGeom>
            <a:solidFill>
              <a:schemeClr val="bg1">
                <a:lumMod val="95000"/>
              </a:schemeClr>
            </a:solidFill>
          </p:spPr>
          <p:txBody>
            <a:bodyPr wrap="square" lIns="91440" tIns="45720" rIns="91440" bIns="45720" rtlCol="0" anchor="t">
              <a:spAutoFit/>
            </a:bodyPr>
            <a:lstStyle/>
            <a:p>
              <a:pPr algn="ctr"/>
              <a:r>
                <a:rPr lang="en-US" sz="2400" b="1" dirty="0"/>
                <a:t>Prompt:</a:t>
              </a:r>
              <a:r>
                <a:rPr lang="en-US" sz="2400" dirty="0"/>
                <a:t> Generate a table comparing video datasets</a:t>
              </a:r>
              <a:endParaRPr lang="en-US" sz="2400" dirty="0">
                <a:latin typeface="Comic Sans MS"/>
              </a:endParaRPr>
            </a:p>
          </p:txBody>
        </p:sp>
      </p:grpSp>
      <p:sp>
        <p:nvSpPr>
          <p:cNvPr id="29" name="Arrow: Right 8">
            <a:extLst>
              <a:ext uri="{FF2B5EF4-FFF2-40B4-BE49-F238E27FC236}">
                <a16:creationId xmlns:a16="http://schemas.microsoft.com/office/drawing/2014/main" id="{EC36C3AE-6B6C-3028-67F9-7C2926EC3436}"/>
              </a:ext>
            </a:extLst>
          </p:cNvPr>
          <p:cNvSpPr/>
          <p:nvPr/>
        </p:nvSpPr>
        <p:spPr>
          <a:xfrm>
            <a:off x="5685620" y="5147227"/>
            <a:ext cx="396063"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aphic of a paper with a pie chart and graph&#10;&#10;Description automatically generated">
            <a:extLst>
              <a:ext uri="{FF2B5EF4-FFF2-40B4-BE49-F238E27FC236}">
                <a16:creationId xmlns:a16="http://schemas.microsoft.com/office/drawing/2014/main" id="{478EC92E-4356-A95E-4012-02FAF5CBB1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0693" y="4792782"/>
            <a:ext cx="970688" cy="970688"/>
          </a:xfrm>
          <a:prstGeom prst="rect">
            <a:avLst/>
          </a:prstGeom>
        </p:spPr>
      </p:pic>
      <p:pic>
        <p:nvPicPr>
          <p:cNvPr id="31" name="Picture 30" descr="A graphic of a paper with a pie chart and graph&#10;&#10;Description automatically generated">
            <a:extLst>
              <a:ext uri="{FF2B5EF4-FFF2-40B4-BE49-F238E27FC236}">
                <a16:creationId xmlns:a16="http://schemas.microsoft.com/office/drawing/2014/main" id="{FA9E778F-F688-E44B-52FF-30B43BCE4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2403" y="4969154"/>
            <a:ext cx="970688" cy="970688"/>
          </a:xfrm>
          <a:prstGeom prst="rect">
            <a:avLst/>
          </a:prstGeom>
        </p:spPr>
      </p:pic>
      <p:sp>
        <p:nvSpPr>
          <p:cNvPr id="35" name="TextBox 34">
            <a:extLst>
              <a:ext uri="{FF2B5EF4-FFF2-40B4-BE49-F238E27FC236}">
                <a16:creationId xmlns:a16="http://schemas.microsoft.com/office/drawing/2014/main" id="{59676CE9-404D-DEE7-38C3-160FDAF7040D}"/>
              </a:ext>
            </a:extLst>
          </p:cNvPr>
          <p:cNvSpPr txBox="1"/>
          <p:nvPr/>
        </p:nvSpPr>
        <p:spPr>
          <a:xfrm>
            <a:off x="3774710" y="6048294"/>
            <a:ext cx="2294916" cy="646331"/>
          </a:xfrm>
          <a:prstGeom prst="rect">
            <a:avLst/>
          </a:prstGeom>
          <a:noFill/>
        </p:spPr>
        <p:txBody>
          <a:bodyPr wrap="square">
            <a:spAutoFit/>
          </a:bodyPr>
          <a:lstStyle/>
          <a:p>
            <a:pPr algn="ctr"/>
            <a:r>
              <a:rPr lang="en-US"/>
              <a:t>Potentially </a:t>
            </a:r>
            <a:br>
              <a:rPr lang="en-US"/>
            </a:br>
            <a:r>
              <a:rPr lang="en-US"/>
              <a:t>relevant papers</a:t>
            </a:r>
          </a:p>
        </p:txBody>
      </p:sp>
      <p:sp>
        <p:nvSpPr>
          <p:cNvPr id="36" name="TextBox 35">
            <a:extLst>
              <a:ext uri="{FF2B5EF4-FFF2-40B4-BE49-F238E27FC236}">
                <a16:creationId xmlns:a16="http://schemas.microsoft.com/office/drawing/2014/main" id="{37107875-2898-8678-D9D0-A4821621242E}"/>
              </a:ext>
            </a:extLst>
          </p:cNvPr>
          <p:cNvSpPr txBox="1"/>
          <p:nvPr/>
        </p:nvSpPr>
        <p:spPr>
          <a:xfrm>
            <a:off x="7351320" y="6327056"/>
            <a:ext cx="3374102" cy="369332"/>
          </a:xfrm>
          <a:prstGeom prst="rect">
            <a:avLst/>
          </a:prstGeom>
          <a:noFill/>
        </p:spPr>
        <p:txBody>
          <a:bodyPr wrap="square">
            <a:spAutoFit/>
          </a:bodyPr>
          <a:lstStyle/>
          <a:p>
            <a:pPr algn="ctr"/>
            <a:r>
              <a:rPr lang="en-US"/>
              <a:t>Tabular summary</a:t>
            </a:r>
          </a:p>
        </p:txBody>
      </p:sp>
      <p:sp>
        <p:nvSpPr>
          <p:cNvPr id="7" name="TextBox 6">
            <a:extLst>
              <a:ext uri="{FF2B5EF4-FFF2-40B4-BE49-F238E27FC236}">
                <a16:creationId xmlns:a16="http://schemas.microsoft.com/office/drawing/2014/main" id="{F905CC2D-0CEA-2AC1-BEF5-7CD1EAB90764}"/>
              </a:ext>
            </a:extLst>
          </p:cNvPr>
          <p:cNvSpPr txBox="1"/>
          <p:nvPr/>
        </p:nvSpPr>
        <p:spPr>
          <a:xfrm>
            <a:off x="2445773" y="3169310"/>
            <a:ext cx="7456335" cy="523220"/>
          </a:xfrm>
          <a:prstGeom prst="rect">
            <a:avLst/>
          </a:prstGeom>
          <a:noFill/>
        </p:spPr>
        <p:txBody>
          <a:bodyPr wrap="square">
            <a:spAutoFit/>
          </a:bodyPr>
          <a:lstStyle/>
          <a:p>
            <a:pPr algn="ctr"/>
            <a:r>
              <a:rPr lang="en-US" sz="2800" dirty="0">
                <a:solidFill>
                  <a:srgbClr val="2064DE"/>
                </a:solidFill>
              </a:rPr>
              <a:t>https://</a:t>
            </a:r>
            <a:r>
              <a:rPr lang="en-US" sz="2800" dirty="0" err="1">
                <a:solidFill>
                  <a:srgbClr val="2064DE"/>
                </a:solidFill>
              </a:rPr>
              <a:t>github.com</a:t>
            </a:r>
            <a:r>
              <a:rPr lang="en-US" sz="2800" dirty="0">
                <a:solidFill>
                  <a:srgbClr val="2064DE"/>
                </a:solidFill>
              </a:rPr>
              <a:t>/JHU-CLSP/arXiv2Table</a:t>
            </a:r>
          </a:p>
        </p:txBody>
      </p:sp>
      <p:sp>
        <p:nvSpPr>
          <p:cNvPr id="11" name="Arrow: Right 8">
            <a:extLst>
              <a:ext uri="{FF2B5EF4-FFF2-40B4-BE49-F238E27FC236}">
                <a16:creationId xmlns:a16="http://schemas.microsoft.com/office/drawing/2014/main" id="{3DAE7723-3A51-59CF-860C-3963BF2B6DF2}"/>
              </a:ext>
            </a:extLst>
          </p:cNvPr>
          <p:cNvSpPr/>
          <p:nvPr/>
        </p:nvSpPr>
        <p:spPr>
          <a:xfrm>
            <a:off x="3901624" y="5136005"/>
            <a:ext cx="396063" cy="455938"/>
          </a:xfrm>
          <a:prstGeom prst="rightArrow">
            <a:avLst>
              <a:gd name="adj1" fmla="val 44350"/>
              <a:gd name="adj2" fmla="val 5000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827154"/>
      </p:ext>
    </p:extLst>
  </p:cSld>
  <p:clrMapOvr>
    <a:masterClrMapping/>
  </p:clrMapOvr>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E9A0E-31E1-9498-5E95-5AD7CD2E5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4D061-9C60-21E0-E9F2-3A6AD2F1D391}"/>
              </a:ext>
            </a:extLst>
          </p:cNvPr>
          <p:cNvSpPr>
            <a:spLocks noGrp="1"/>
          </p:cNvSpPr>
          <p:nvPr>
            <p:ph type="title"/>
          </p:nvPr>
        </p:nvSpPr>
        <p:spPr/>
        <p:txBody>
          <a:bodyPr/>
          <a:lstStyle/>
          <a:p>
            <a:r>
              <a:rPr lang="en-US" sz="3200" dirty="0"/>
              <a:t>Another type of aggregative questions: </a:t>
            </a:r>
            <a:br>
              <a:rPr lang="en-US" sz="3200" dirty="0"/>
            </a:br>
            <a:r>
              <a:rPr lang="en-US" dirty="0"/>
              <a:t>Distribution of science contributions </a:t>
            </a:r>
          </a:p>
        </p:txBody>
      </p:sp>
      <p:sp>
        <p:nvSpPr>
          <p:cNvPr id="3" name="Content Placeholder 2">
            <a:extLst>
              <a:ext uri="{FF2B5EF4-FFF2-40B4-BE49-F238E27FC236}">
                <a16:creationId xmlns:a16="http://schemas.microsoft.com/office/drawing/2014/main" id="{EC076C7A-F326-AB88-77A2-D6F1847017F1}"/>
              </a:ext>
            </a:extLst>
          </p:cNvPr>
          <p:cNvSpPr>
            <a:spLocks noGrp="1"/>
          </p:cNvSpPr>
          <p:nvPr>
            <p:ph idx="1"/>
          </p:nvPr>
        </p:nvSpPr>
        <p:spPr>
          <a:xfrm>
            <a:off x="838200" y="1771653"/>
            <a:ext cx="10515600" cy="4662488"/>
          </a:xfrm>
        </p:spPr>
        <p:txBody>
          <a:bodyPr/>
          <a:lstStyle/>
          <a:p>
            <a:r>
              <a:rPr lang="en-US" dirty="0"/>
              <a:t>Aggregative queries: </a:t>
            </a:r>
          </a:p>
          <a:p>
            <a:pPr lvl="1"/>
            <a:r>
              <a:rPr lang="en-US" sz="2400" b="1" i="1" dirty="0"/>
              <a:t>Query: </a:t>
            </a:r>
            <a:r>
              <a:rPr lang="en-US" sz="2400" i="1" dirty="0"/>
              <a:t>How many papers are in AI? </a:t>
            </a:r>
          </a:p>
          <a:p>
            <a:pPr lvl="1"/>
            <a:r>
              <a:rPr lang="en-US" sz="2400" b="1" i="1" dirty="0"/>
              <a:t>Query: </a:t>
            </a:r>
            <a:r>
              <a:rPr lang="en-US" sz="2400" i="1" dirty="0"/>
              <a:t>How many papers in AI are about extending RL? </a:t>
            </a:r>
          </a:p>
          <a:p>
            <a:pPr lvl="1"/>
            <a:r>
              <a:rPr lang="en-US" sz="2400" b="1" i="1" dirty="0"/>
              <a:t>Query: </a:t>
            </a:r>
            <a:r>
              <a:rPr lang="en-US" sz="2400" i="1" dirty="0"/>
              <a:t>How many papers in AI are about extending DPO? </a:t>
            </a:r>
          </a:p>
          <a:p>
            <a:pPr lvl="1"/>
            <a:r>
              <a:rPr lang="en-US" sz="2400" b="1" i="1" dirty="0"/>
              <a:t>Query: </a:t>
            </a:r>
            <a:r>
              <a:rPr lang="en-US" sz="2400" i="1" dirty="0"/>
              <a:t>How many papers use RL in surgical applications? </a:t>
            </a:r>
          </a:p>
          <a:p>
            <a:pPr lvl="1"/>
            <a:r>
              <a:rPr lang="en-US" i="1" dirty="0"/>
              <a:t>… </a:t>
            </a:r>
            <a:endParaRPr lang="en-US" sz="2400" i="1" dirty="0"/>
          </a:p>
          <a:p>
            <a:pPr lvl="1"/>
            <a:endParaRPr lang="en-US" sz="2400" b="1" i="1" dirty="0">
              <a:latin typeface="Comic Sans MS"/>
            </a:endParaRPr>
          </a:p>
          <a:p>
            <a:pPr marL="0" indent="0">
              <a:buNone/>
            </a:pPr>
            <a:endParaRPr lang="en-US" dirty="0"/>
          </a:p>
        </p:txBody>
      </p:sp>
      <p:sp>
        <p:nvSpPr>
          <p:cNvPr id="10" name="Rounded Rectangular Callout 9">
            <a:extLst>
              <a:ext uri="{FF2B5EF4-FFF2-40B4-BE49-F238E27FC236}">
                <a16:creationId xmlns:a16="http://schemas.microsoft.com/office/drawing/2014/main" id="{5B3848D7-C752-467F-7A4A-EA5F53A76649}"/>
              </a:ext>
            </a:extLst>
          </p:cNvPr>
          <p:cNvSpPr/>
          <p:nvPr/>
        </p:nvSpPr>
        <p:spPr>
          <a:xfrm>
            <a:off x="1140784" y="4558158"/>
            <a:ext cx="9745250" cy="941589"/>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Problem statement: </a:t>
            </a:r>
            <a:r>
              <a:rPr lang="en-US" sz="2800" dirty="0">
                <a:solidFill>
                  <a:schemeClr val="tx1"/>
                </a:solidFill>
              </a:rPr>
              <a:t>How do we compute the </a:t>
            </a:r>
            <a:r>
              <a:rPr lang="en-US" sz="2800" u="sng" dirty="0">
                <a:solidFill>
                  <a:schemeClr val="tx1"/>
                </a:solidFill>
              </a:rPr>
              <a:t>distribution</a:t>
            </a:r>
            <a:r>
              <a:rPr lang="en-US" sz="2800" dirty="0">
                <a:solidFill>
                  <a:schemeClr val="tx1"/>
                </a:solidFill>
              </a:rPr>
              <a:t> of scientific efforts at varying levels of granularity?</a:t>
            </a:r>
          </a:p>
        </p:txBody>
      </p:sp>
      <p:sp>
        <p:nvSpPr>
          <p:cNvPr id="5" name="Slide Number Placeholder 4">
            <a:extLst>
              <a:ext uri="{FF2B5EF4-FFF2-40B4-BE49-F238E27FC236}">
                <a16:creationId xmlns:a16="http://schemas.microsoft.com/office/drawing/2014/main" id="{E0E05AE7-BA8E-9AB8-9D47-C637F2FC5AA5}"/>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a:p>
        </p:txBody>
      </p:sp>
      <p:sp>
        <p:nvSpPr>
          <p:cNvPr id="6" name="TextBox 5">
            <a:extLst>
              <a:ext uri="{FF2B5EF4-FFF2-40B4-BE49-F238E27FC236}">
                <a16:creationId xmlns:a16="http://schemas.microsoft.com/office/drawing/2014/main" id="{A24FC476-9E7E-44FC-F5C1-67A5D2020EDA}"/>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Tree>
    <p:extLst>
      <p:ext uri="{BB962C8B-B14F-4D97-AF65-F5344CB8AC3E}">
        <p14:creationId xmlns:p14="http://schemas.microsoft.com/office/powerpoint/2010/main" val="2454352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763F1-7ACD-3658-C574-DBACB9823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F793B-F1DC-58B5-8F97-AC002DD84C8F}"/>
              </a:ext>
            </a:extLst>
          </p:cNvPr>
          <p:cNvSpPr>
            <a:spLocks noGrp="1"/>
          </p:cNvSpPr>
          <p:nvPr>
            <p:ph type="title"/>
          </p:nvPr>
        </p:nvSpPr>
        <p:spPr/>
        <p:txBody>
          <a:bodyPr/>
          <a:lstStyle/>
          <a:p>
            <a:r>
              <a:rPr lang="en-US" dirty="0"/>
              <a:t>Distribution of science contributions: why?</a:t>
            </a:r>
          </a:p>
        </p:txBody>
      </p:sp>
      <p:sp>
        <p:nvSpPr>
          <p:cNvPr id="3" name="Content Placeholder 2">
            <a:extLst>
              <a:ext uri="{FF2B5EF4-FFF2-40B4-BE49-F238E27FC236}">
                <a16:creationId xmlns:a16="http://schemas.microsoft.com/office/drawing/2014/main" id="{51375417-9223-6B4E-BB92-B4F9FEB028BF}"/>
              </a:ext>
            </a:extLst>
          </p:cNvPr>
          <p:cNvSpPr>
            <a:spLocks noGrp="1"/>
          </p:cNvSpPr>
          <p:nvPr>
            <p:ph idx="1"/>
          </p:nvPr>
        </p:nvSpPr>
        <p:spPr>
          <a:xfrm>
            <a:off x="638171" y="1514475"/>
            <a:ext cx="11191875" cy="4662488"/>
          </a:xfrm>
        </p:spPr>
        <p:txBody>
          <a:bodyPr/>
          <a:lstStyle/>
          <a:p>
            <a:r>
              <a:rPr lang="en-US" dirty="0"/>
              <a:t>Why we should we care? </a:t>
            </a:r>
          </a:p>
          <a:p>
            <a:pPr lvl="1"/>
            <a:r>
              <a:rPr lang="en-US" dirty="0"/>
              <a:t>Allows us (e.g., policy makers) identify areas that are </a:t>
            </a:r>
            <a:r>
              <a:rPr lang="en-US" dirty="0">
                <a:solidFill>
                  <a:srgbClr val="C00000"/>
                </a:solidFill>
              </a:rPr>
              <a:t>over/under-explored</a:t>
            </a:r>
            <a:r>
              <a:rPr lang="en-US" dirty="0"/>
              <a:t>. </a:t>
            </a:r>
          </a:p>
          <a:p>
            <a:pPr lvl="2"/>
            <a:r>
              <a:rPr lang="en-US" dirty="0"/>
              <a:t>Necessary for ensuring effective investment in science. </a:t>
            </a:r>
            <a:br>
              <a:rPr lang="en-US" dirty="0"/>
            </a:br>
            <a:endParaRPr lang="en-US" dirty="0"/>
          </a:p>
          <a:p>
            <a:pPr lvl="1"/>
            <a:r>
              <a:rPr lang="en-US" dirty="0"/>
              <a:t>Not just science! Many institutions (e.g., venture capital firms) need to understand the distribution of their investments. </a:t>
            </a:r>
          </a:p>
          <a:p>
            <a:endParaRPr lang="en-US" dirty="0"/>
          </a:p>
        </p:txBody>
      </p:sp>
      <p:sp>
        <p:nvSpPr>
          <p:cNvPr id="6" name="Rounded Rectangular Callout 5">
            <a:extLst>
              <a:ext uri="{FF2B5EF4-FFF2-40B4-BE49-F238E27FC236}">
                <a16:creationId xmlns:a16="http://schemas.microsoft.com/office/drawing/2014/main" id="{138271F1-E997-1C58-8D40-D0FBB1AC3DDB}"/>
              </a:ext>
            </a:extLst>
          </p:cNvPr>
          <p:cNvSpPr/>
          <p:nvPr/>
        </p:nvSpPr>
        <p:spPr>
          <a:xfrm>
            <a:off x="1140784" y="4558158"/>
            <a:ext cx="9745250" cy="941589"/>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Problem statement: </a:t>
            </a:r>
            <a:r>
              <a:rPr lang="en-US" sz="2800" dirty="0">
                <a:solidFill>
                  <a:schemeClr val="tx1"/>
                </a:solidFill>
              </a:rPr>
              <a:t>How do we compute the </a:t>
            </a:r>
            <a:r>
              <a:rPr lang="en-US" sz="2800" u="sng" dirty="0">
                <a:solidFill>
                  <a:schemeClr val="tx1"/>
                </a:solidFill>
              </a:rPr>
              <a:t>distribution</a:t>
            </a:r>
            <a:r>
              <a:rPr lang="en-US" sz="2800" dirty="0">
                <a:solidFill>
                  <a:schemeClr val="tx1"/>
                </a:solidFill>
              </a:rPr>
              <a:t> of scientific efforts at varying levels of granularity?</a:t>
            </a:r>
          </a:p>
        </p:txBody>
      </p:sp>
      <p:sp>
        <p:nvSpPr>
          <p:cNvPr id="5" name="Slide Number Placeholder 4">
            <a:extLst>
              <a:ext uri="{FF2B5EF4-FFF2-40B4-BE49-F238E27FC236}">
                <a16:creationId xmlns:a16="http://schemas.microsoft.com/office/drawing/2014/main" id="{4271F13C-58B2-8643-3A63-50DB440B7B88}"/>
              </a:ext>
            </a:extLst>
          </p:cNvPr>
          <p:cNvSpPr>
            <a:spLocks noGrp="1"/>
          </p:cNvSpPr>
          <p:nvPr>
            <p:ph type="sldNum" sz="quarter" idx="10"/>
          </p:nvPr>
        </p:nvSpPr>
        <p:spPr/>
        <p:txBody>
          <a:bodyPr/>
          <a:lstStyle/>
          <a:p>
            <a:pPr>
              <a:defRPr/>
            </a:pPr>
            <a:fld id="{0121240C-47AF-2F4D-83B3-CC3EDF50F794}" type="slidenum">
              <a:rPr lang="en-US" smtClean="0"/>
              <a:pPr>
                <a:defRPr/>
              </a:pPr>
              <a:t>73</a:t>
            </a:fld>
            <a:endParaRPr lang="en-US"/>
          </a:p>
        </p:txBody>
      </p:sp>
    </p:spTree>
    <p:extLst>
      <p:ext uri="{BB962C8B-B14F-4D97-AF65-F5344CB8AC3E}">
        <p14:creationId xmlns:p14="http://schemas.microsoft.com/office/powerpoint/2010/main" val="2787547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27B33-C488-6020-F4C7-43CE4104F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35F37B-1A21-51F2-0B37-B14DAC06BF3B}"/>
              </a:ext>
            </a:extLst>
          </p:cNvPr>
          <p:cNvSpPr>
            <a:spLocks noGrp="1"/>
          </p:cNvSpPr>
          <p:nvPr>
            <p:ph type="title"/>
          </p:nvPr>
        </p:nvSpPr>
        <p:spPr/>
        <p:txBody>
          <a:bodyPr/>
          <a:lstStyle/>
          <a:p>
            <a:r>
              <a:rPr lang="en-US" dirty="0"/>
              <a:t>An idealistic hierarchy of science </a:t>
            </a:r>
          </a:p>
        </p:txBody>
      </p:sp>
      <p:sp>
        <p:nvSpPr>
          <p:cNvPr id="3" name="Content Placeholder 2">
            <a:extLst>
              <a:ext uri="{FF2B5EF4-FFF2-40B4-BE49-F238E27FC236}">
                <a16:creationId xmlns:a16="http://schemas.microsoft.com/office/drawing/2014/main" id="{7DFC62AF-655D-90A1-BFEB-D66F1F5BA5F0}"/>
              </a:ext>
            </a:extLst>
          </p:cNvPr>
          <p:cNvSpPr>
            <a:spLocks noGrp="1"/>
          </p:cNvSpPr>
          <p:nvPr>
            <p:ph idx="1"/>
          </p:nvPr>
        </p:nvSpPr>
        <p:spPr>
          <a:xfrm>
            <a:off x="606377" y="1514475"/>
            <a:ext cx="11474003" cy="466248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p:sp>
        <p:nvSpPr>
          <p:cNvPr id="8" name="Google Shape;601;p26">
            <a:extLst>
              <a:ext uri="{FF2B5EF4-FFF2-40B4-BE49-F238E27FC236}">
                <a16:creationId xmlns:a16="http://schemas.microsoft.com/office/drawing/2014/main" id="{B28C8AB6-DA63-2AD2-0FAE-3714C10C7DF0}"/>
              </a:ext>
            </a:extLst>
          </p:cNvPr>
          <p:cNvSpPr txBox="1"/>
          <p:nvPr/>
        </p:nvSpPr>
        <p:spPr>
          <a:xfrm>
            <a:off x="3112875" y="4062476"/>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9" name="Google Shape;602;p26">
            <a:extLst>
              <a:ext uri="{FF2B5EF4-FFF2-40B4-BE49-F238E27FC236}">
                <a16:creationId xmlns:a16="http://schemas.microsoft.com/office/drawing/2014/main" id="{4EF5293A-0FBD-0621-88D3-804A57D9D4D5}"/>
              </a:ext>
            </a:extLst>
          </p:cNvPr>
          <p:cNvSpPr txBox="1"/>
          <p:nvPr/>
        </p:nvSpPr>
        <p:spPr>
          <a:xfrm rot="5400000">
            <a:off x="3667514" y="3805137"/>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10" name="Google Shape;603;p26">
            <a:extLst>
              <a:ext uri="{FF2B5EF4-FFF2-40B4-BE49-F238E27FC236}">
                <a16:creationId xmlns:a16="http://schemas.microsoft.com/office/drawing/2014/main" id="{3091E67F-A0E9-AFA6-5AF3-CB95DEE2A6AF}"/>
              </a:ext>
            </a:extLst>
          </p:cNvPr>
          <p:cNvSpPr/>
          <p:nvPr/>
        </p:nvSpPr>
        <p:spPr>
          <a:xfrm>
            <a:off x="2056671" y="2841316"/>
            <a:ext cx="8103000" cy="765300"/>
          </a:xfrm>
          <a:prstGeom prst="roundRect">
            <a:avLst>
              <a:gd name="adj" fmla="val 16667"/>
            </a:avLst>
          </a:prstGeom>
          <a:noFill/>
          <a:ln w="19050" cap="flat" cmpd="sng">
            <a:solidFill>
              <a:srgbClr val="999999"/>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 name="Google Shape;604;p26">
            <a:extLst>
              <a:ext uri="{FF2B5EF4-FFF2-40B4-BE49-F238E27FC236}">
                <a16:creationId xmlns:a16="http://schemas.microsoft.com/office/drawing/2014/main" id="{BAFB9FF1-E735-E30E-7161-C5E2A561EE5F}"/>
              </a:ext>
            </a:extLst>
          </p:cNvPr>
          <p:cNvSpPr/>
          <p:nvPr/>
        </p:nvSpPr>
        <p:spPr>
          <a:xfrm>
            <a:off x="2183821" y="1929416"/>
            <a:ext cx="7708500" cy="675300"/>
          </a:xfrm>
          <a:prstGeom prst="roundRect">
            <a:avLst>
              <a:gd name="adj" fmla="val 16667"/>
            </a:avLst>
          </a:prstGeom>
          <a:noFill/>
          <a:ln w="19050" cap="flat" cmpd="sng">
            <a:solidFill>
              <a:srgbClr val="999999"/>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605;p26">
            <a:extLst>
              <a:ext uri="{FF2B5EF4-FFF2-40B4-BE49-F238E27FC236}">
                <a16:creationId xmlns:a16="http://schemas.microsoft.com/office/drawing/2014/main" id="{E1740E75-B934-074E-BA1D-3529C69E2E9D}"/>
              </a:ext>
            </a:extLst>
          </p:cNvPr>
          <p:cNvSpPr/>
          <p:nvPr/>
        </p:nvSpPr>
        <p:spPr>
          <a:xfrm>
            <a:off x="5386646" y="1452616"/>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Arial"/>
                <a:ea typeface="Arial"/>
                <a:cs typeface="Arial"/>
                <a:sym typeface="Arial"/>
              </a:rPr>
              <a:t>Science</a:t>
            </a:r>
            <a:endParaRPr sz="1800" b="0" i="0" u="none" strike="noStrike" cap="none">
              <a:solidFill>
                <a:schemeClr val="dk1"/>
              </a:solidFill>
              <a:latin typeface="Arial"/>
              <a:ea typeface="Arial"/>
              <a:cs typeface="Arial"/>
              <a:sym typeface="Arial"/>
            </a:endParaRPr>
          </a:p>
        </p:txBody>
      </p:sp>
      <p:sp>
        <p:nvSpPr>
          <p:cNvPr id="13" name="Google Shape;606;p26">
            <a:extLst>
              <a:ext uri="{FF2B5EF4-FFF2-40B4-BE49-F238E27FC236}">
                <a16:creationId xmlns:a16="http://schemas.microsoft.com/office/drawing/2014/main" id="{5A86578B-5037-E61B-F9B2-D21FBAC87534}"/>
              </a:ext>
            </a:extLst>
          </p:cNvPr>
          <p:cNvSpPr/>
          <p:nvPr/>
        </p:nvSpPr>
        <p:spPr>
          <a:xfrm>
            <a:off x="5166749" y="2042016"/>
            <a:ext cx="1534800" cy="459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i="0" u="none" strike="noStrike" cap="none">
                <a:solidFill>
                  <a:schemeClr val="dk1"/>
                </a:solidFill>
                <a:latin typeface="Arial"/>
                <a:ea typeface="Arial"/>
                <a:cs typeface="Arial"/>
                <a:sym typeface="Arial"/>
              </a:rPr>
              <a:t>Cluster:</a:t>
            </a:r>
            <a:r>
              <a:rPr lang="en" sz="1200" b="0" i="0" u="none" strike="noStrike" cap="none">
                <a:solidFill>
                  <a:schemeClr val="dk1"/>
                </a:solidFill>
                <a:latin typeface="Arial"/>
                <a:ea typeface="Arial"/>
                <a:cs typeface="Arial"/>
                <a:sym typeface="Arial"/>
              </a:rPr>
              <a:t> Advanced Materials Science</a:t>
            </a:r>
            <a:endParaRPr sz="1200" b="0" i="0" u="none" strike="noStrike" cap="none">
              <a:solidFill>
                <a:schemeClr val="dk1"/>
              </a:solidFill>
              <a:latin typeface="Arial"/>
              <a:ea typeface="Arial"/>
              <a:cs typeface="Arial"/>
              <a:sym typeface="Arial"/>
            </a:endParaRPr>
          </a:p>
        </p:txBody>
      </p:sp>
      <p:cxnSp>
        <p:nvCxnSpPr>
          <p:cNvPr id="14" name="Google Shape;607;p26">
            <a:extLst>
              <a:ext uri="{FF2B5EF4-FFF2-40B4-BE49-F238E27FC236}">
                <a16:creationId xmlns:a16="http://schemas.microsoft.com/office/drawing/2014/main" id="{BD72419B-C794-66B2-19ED-323760D5407D}"/>
              </a:ext>
            </a:extLst>
          </p:cNvPr>
          <p:cNvCxnSpPr>
            <a:stCxn id="18" idx="2"/>
            <a:endCxn id="15" idx="0"/>
          </p:cNvCxnSpPr>
          <p:nvPr/>
        </p:nvCxnSpPr>
        <p:spPr>
          <a:xfrm rot="5400000">
            <a:off x="7983812" y="2342161"/>
            <a:ext cx="429300" cy="747600"/>
          </a:xfrm>
          <a:prstGeom prst="curvedConnector3">
            <a:avLst>
              <a:gd name="adj1" fmla="val 50006"/>
            </a:avLst>
          </a:prstGeom>
          <a:noFill/>
          <a:ln w="19050" cap="flat" cmpd="sng">
            <a:solidFill>
              <a:schemeClr val="dk1"/>
            </a:solidFill>
            <a:prstDash val="solid"/>
            <a:miter lim="800000"/>
            <a:headEnd type="none" w="sm" len="sm"/>
            <a:tailEnd type="triangle" w="sm" len="sm"/>
          </a:ln>
        </p:spPr>
      </p:cxnSp>
      <p:sp>
        <p:nvSpPr>
          <p:cNvPr id="15" name="Google Shape;609;p26">
            <a:extLst>
              <a:ext uri="{FF2B5EF4-FFF2-40B4-BE49-F238E27FC236}">
                <a16:creationId xmlns:a16="http://schemas.microsoft.com/office/drawing/2014/main" id="{C67E2FDC-F4D8-0620-0280-55B049BACA75}"/>
              </a:ext>
            </a:extLst>
          </p:cNvPr>
          <p:cNvSpPr/>
          <p:nvPr/>
        </p:nvSpPr>
        <p:spPr>
          <a:xfrm>
            <a:off x="7057349" y="2930666"/>
            <a:ext cx="1534800" cy="567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100" b="1" i="0" u="none" strike="noStrike" cap="none">
                <a:solidFill>
                  <a:schemeClr val="dk1"/>
                </a:solidFill>
                <a:latin typeface="Arial"/>
                <a:ea typeface="Arial"/>
                <a:cs typeface="Arial"/>
                <a:sym typeface="Arial"/>
              </a:rPr>
              <a:t>Sub-Cluster: </a:t>
            </a:r>
            <a:endParaRPr sz="11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 sz="1100">
                <a:solidFill>
                  <a:schemeClr val="dk1"/>
                </a:solidFill>
              </a:rPr>
              <a:t>Oceanic Dynamics and Acoustics</a:t>
            </a:r>
            <a:endParaRPr sz="1100" b="0" i="0" u="none" strike="noStrike" cap="none">
              <a:solidFill>
                <a:schemeClr val="dk1"/>
              </a:solidFill>
              <a:latin typeface="Arial"/>
              <a:ea typeface="Arial"/>
              <a:cs typeface="Arial"/>
              <a:sym typeface="Arial"/>
            </a:endParaRPr>
          </a:p>
        </p:txBody>
      </p:sp>
      <p:sp>
        <p:nvSpPr>
          <p:cNvPr id="16" name="Google Shape;610;p26">
            <a:extLst>
              <a:ext uri="{FF2B5EF4-FFF2-40B4-BE49-F238E27FC236}">
                <a16:creationId xmlns:a16="http://schemas.microsoft.com/office/drawing/2014/main" id="{C84D7DD3-DD8D-A6E6-C725-5E94D7F9A76D}"/>
              </a:ext>
            </a:extLst>
          </p:cNvPr>
          <p:cNvSpPr/>
          <p:nvPr/>
        </p:nvSpPr>
        <p:spPr>
          <a:xfrm>
            <a:off x="8660446" y="2930666"/>
            <a:ext cx="1368600" cy="567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100" b="1" i="0" u="none" strike="noStrike" cap="none">
                <a:solidFill>
                  <a:schemeClr val="dk1"/>
                </a:solidFill>
                <a:latin typeface="Arial"/>
                <a:ea typeface="Arial"/>
                <a:cs typeface="Arial"/>
                <a:sym typeface="Arial"/>
              </a:rPr>
              <a:t>Sub-Cluster: </a:t>
            </a:r>
            <a:r>
              <a:rPr lang="en" sz="1100">
                <a:solidFill>
                  <a:schemeClr val="dk1"/>
                </a:solidFill>
              </a:rPr>
              <a:t>Climate Dynamics Research</a:t>
            </a:r>
            <a:endParaRPr sz="1100" b="0" i="0" u="none" strike="noStrike" cap="none">
              <a:solidFill>
                <a:schemeClr val="dk1"/>
              </a:solidFill>
              <a:latin typeface="Arial"/>
              <a:ea typeface="Arial"/>
              <a:cs typeface="Arial"/>
              <a:sym typeface="Arial"/>
            </a:endParaRPr>
          </a:p>
        </p:txBody>
      </p:sp>
      <p:cxnSp>
        <p:nvCxnSpPr>
          <p:cNvPr id="17" name="Google Shape;611;p26">
            <a:extLst>
              <a:ext uri="{FF2B5EF4-FFF2-40B4-BE49-F238E27FC236}">
                <a16:creationId xmlns:a16="http://schemas.microsoft.com/office/drawing/2014/main" id="{8FB2D296-2868-A157-DF15-2BDB45FBB9B1}"/>
              </a:ext>
            </a:extLst>
          </p:cNvPr>
          <p:cNvCxnSpPr>
            <a:stCxn id="18" idx="2"/>
            <a:endCxn id="16" idx="0"/>
          </p:cNvCxnSpPr>
          <p:nvPr/>
        </p:nvCxnSpPr>
        <p:spPr>
          <a:xfrm rot="-5400000" flipH="1">
            <a:off x="8743862" y="2329711"/>
            <a:ext cx="429300" cy="772500"/>
          </a:xfrm>
          <a:prstGeom prst="curvedConnector3">
            <a:avLst>
              <a:gd name="adj1" fmla="val 50006"/>
            </a:avLst>
          </a:prstGeom>
          <a:noFill/>
          <a:ln w="19050" cap="flat" cmpd="sng">
            <a:solidFill>
              <a:schemeClr val="dk1"/>
            </a:solidFill>
            <a:prstDash val="solid"/>
            <a:miter lim="800000"/>
            <a:headEnd type="none" w="sm" len="sm"/>
            <a:tailEnd type="triangle" w="sm" len="sm"/>
          </a:ln>
        </p:spPr>
      </p:cxnSp>
      <p:sp>
        <p:nvSpPr>
          <p:cNvPr id="18" name="Google Shape;608;p26">
            <a:extLst>
              <a:ext uri="{FF2B5EF4-FFF2-40B4-BE49-F238E27FC236}">
                <a16:creationId xmlns:a16="http://schemas.microsoft.com/office/drawing/2014/main" id="{AE5FE0DC-8755-7EC3-A929-6E438E3F23DC}"/>
              </a:ext>
            </a:extLst>
          </p:cNvPr>
          <p:cNvSpPr/>
          <p:nvPr/>
        </p:nvSpPr>
        <p:spPr>
          <a:xfrm>
            <a:off x="7380963" y="2042011"/>
            <a:ext cx="2382600" cy="459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i="0" u="none" strike="noStrike" cap="none">
                <a:solidFill>
                  <a:schemeClr val="dk1"/>
                </a:solidFill>
                <a:latin typeface="Arial"/>
                <a:ea typeface="Arial"/>
                <a:cs typeface="Arial"/>
                <a:sym typeface="Arial"/>
              </a:rPr>
              <a:t>Cluster: </a:t>
            </a:r>
            <a:r>
              <a:rPr lang="en" sz="1200" b="0" i="0" u="none" strike="noStrike" cap="none">
                <a:solidFill>
                  <a:schemeClr val="dk1"/>
                </a:solidFill>
                <a:latin typeface="Arial"/>
                <a:ea typeface="Arial"/>
                <a:cs typeface="Arial"/>
                <a:sym typeface="Arial"/>
              </a:rPr>
              <a:t>Ocean-Climate Dynamics and Conservation</a:t>
            </a:r>
            <a:endParaRPr sz="1200" b="0" i="0" u="none" strike="noStrike" cap="none">
              <a:solidFill>
                <a:schemeClr val="dk1"/>
              </a:solidFill>
              <a:latin typeface="Arial"/>
              <a:ea typeface="Arial"/>
              <a:cs typeface="Arial"/>
              <a:sym typeface="Arial"/>
            </a:endParaRPr>
          </a:p>
        </p:txBody>
      </p:sp>
      <p:sp>
        <p:nvSpPr>
          <p:cNvPr id="19" name="Google Shape;612;p26">
            <a:extLst>
              <a:ext uri="{FF2B5EF4-FFF2-40B4-BE49-F238E27FC236}">
                <a16:creationId xmlns:a16="http://schemas.microsoft.com/office/drawing/2014/main" id="{25BC8F27-6657-8B65-2560-B3E477798032}"/>
              </a:ext>
            </a:extLst>
          </p:cNvPr>
          <p:cNvSpPr/>
          <p:nvPr/>
        </p:nvSpPr>
        <p:spPr>
          <a:xfrm>
            <a:off x="2320071" y="2042016"/>
            <a:ext cx="2055300" cy="459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b="1" i="0" u="none" strike="noStrike" cap="none">
                <a:solidFill>
                  <a:schemeClr val="dk1"/>
                </a:solidFill>
                <a:latin typeface="Arial"/>
                <a:ea typeface="Arial"/>
                <a:cs typeface="Arial"/>
                <a:sym typeface="Arial"/>
              </a:rPr>
              <a:t>Cluster: </a:t>
            </a:r>
            <a:r>
              <a:rPr lang="en" sz="1200" b="0" i="0" u="none" strike="noStrike" cap="none">
                <a:solidFill>
                  <a:schemeClr val="dk1"/>
                </a:solidFill>
                <a:latin typeface="Arial"/>
                <a:ea typeface="Arial"/>
                <a:cs typeface="Arial"/>
                <a:sym typeface="Arial"/>
              </a:rPr>
              <a:t>Interdisciplinary Bioengineering Innovations</a:t>
            </a:r>
            <a:endParaRPr sz="1200" b="0" i="0" u="none" strike="noStrike" cap="none">
              <a:solidFill>
                <a:schemeClr val="dk1"/>
              </a:solidFill>
              <a:latin typeface="Arial"/>
              <a:ea typeface="Arial"/>
              <a:cs typeface="Arial"/>
              <a:sym typeface="Arial"/>
            </a:endParaRPr>
          </a:p>
        </p:txBody>
      </p:sp>
      <p:sp>
        <p:nvSpPr>
          <p:cNvPr id="20" name="Google Shape;613;p26">
            <a:extLst>
              <a:ext uri="{FF2B5EF4-FFF2-40B4-BE49-F238E27FC236}">
                <a16:creationId xmlns:a16="http://schemas.microsoft.com/office/drawing/2014/main" id="{BEAF367D-39E2-A681-C1B3-12258195461B}"/>
              </a:ext>
            </a:extLst>
          </p:cNvPr>
          <p:cNvSpPr txBox="1"/>
          <p:nvPr/>
        </p:nvSpPr>
        <p:spPr>
          <a:xfrm>
            <a:off x="4543760" y="1958343"/>
            <a:ext cx="8718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0" i="0" u="none" strike="noStrike" cap="none">
                <a:solidFill>
                  <a:schemeClr val="dk1"/>
                </a:solidFill>
                <a:latin typeface="Arial"/>
                <a:ea typeface="Arial"/>
                <a:cs typeface="Arial"/>
                <a:sym typeface="Arial"/>
              </a:rPr>
              <a:t>…</a:t>
            </a:r>
            <a:endParaRPr sz="1100"/>
          </a:p>
        </p:txBody>
      </p:sp>
      <p:sp>
        <p:nvSpPr>
          <p:cNvPr id="21" name="Google Shape;614;p26">
            <a:extLst>
              <a:ext uri="{FF2B5EF4-FFF2-40B4-BE49-F238E27FC236}">
                <a16:creationId xmlns:a16="http://schemas.microsoft.com/office/drawing/2014/main" id="{38EC7F99-4EC9-667E-1FA9-DA7CEEE96E6E}"/>
              </a:ext>
            </a:extLst>
          </p:cNvPr>
          <p:cNvSpPr txBox="1"/>
          <p:nvPr/>
        </p:nvSpPr>
        <p:spPr>
          <a:xfrm>
            <a:off x="10206934" y="2121116"/>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a:solidFill>
                  <a:schemeClr val="dk1"/>
                </a:solidFill>
              </a:rPr>
              <a:t>Level 1</a:t>
            </a:r>
            <a:endParaRPr sz="900" b="1"/>
          </a:p>
        </p:txBody>
      </p:sp>
      <p:sp>
        <p:nvSpPr>
          <p:cNvPr id="22" name="Google Shape;615;p26">
            <a:extLst>
              <a:ext uri="{FF2B5EF4-FFF2-40B4-BE49-F238E27FC236}">
                <a16:creationId xmlns:a16="http://schemas.microsoft.com/office/drawing/2014/main" id="{9C998E55-E597-FE90-B7A7-2C7461D2CB9C}"/>
              </a:ext>
            </a:extLst>
          </p:cNvPr>
          <p:cNvSpPr txBox="1"/>
          <p:nvPr/>
        </p:nvSpPr>
        <p:spPr>
          <a:xfrm>
            <a:off x="10197929" y="3089459"/>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a:solidFill>
                  <a:schemeClr val="dk1"/>
                </a:solidFill>
              </a:rPr>
              <a:t>Level 2</a:t>
            </a:r>
            <a:endParaRPr sz="900" b="1"/>
          </a:p>
        </p:txBody>
      </p:sp>
      <p:sp>
        <p:nvSpPr>
          <p:cNvPr id="23" name="Google Shape;616;p26">
            <a:extLst>
              <a:ext uri="{FF2B5EF4-FFF2-40B4-BE49-F238E27FC236}">
                <a16:creationId xmlns:a16="http://schemas.microsoft.com/office/drawing/2014/main" id="{138E9F67-D96D-C7A5-B3CE-9323A9224F80}"/>
              </a:ext>
            </a:extLst>
          </p:cNvPr>
          <p:cNvSpPr/>
          <p:nvPr/>
        </p:nvSpPr>
        <p:spPr>
          <a:xfrm>
            <a:off x="5213741" y="2935979"/>
            <a:ext cx="1446987" cy="567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100" b="1" u="none" dirty="0">
                <a:solidFill>
                  <a:schemeClr val="dk1"/>
                </a:solidFill>
                <a:latin typeface="Arial"/>
                <a:ea typeface="Arial"/>
                <a:cs typeface="Arial"/>
                <a:sym typeface="Arial"/>
              </a:rPr>
              <a:t>Sub-Cluster: </a:t>
            </a:r>
            <a:r>
              <a:rPr lang="en" sz="1100" b="0" i="0" u="none" dirty="0">
                <a:solidFill>
                  <a:schemeClr val="dk1"/>
                </a:solidFill>
                <a:latin typeface="Arial"/>
                <a:ea typeface="Arial"/>
                <a:cs typeface="Arial"/>
                <a:sym typeface="Arial"/>
              </a:rPr>
              <a:t>Thermal Transport in Disordered Materials</a:t>
            </a:r>
            <a:endParaRPr sz="1100" b="0" u="none" dirty="0">
              <a:solidFill>
                <a:schemeClr val="dk1"/>
              </a:solidFill>
              <a:latin typeface="Arial"/>
              <a:ea typeface="Arial"/>
              <a:cs typeface="Arial"/>
              <a:sym typeface="Arial"/>
            </a:endParaRPr>
          </a:p>
        </p:txBody>
      </p:sp>
      <p:sp>
        <p:nvSpPr>
          <p:cNvPr id="24" name="Google Shape;617;p26">
            <a:extLst>
              <a:ext uri="{FF2B5EF4-FFF2-40B4-BE49-F238E27FC236}">
                <a16:creationId xmlns:a16="http://schemas.microsoft.com/office/drawing/2014/main" id="{9FE69F2D-8F88-61C1-957B-6B705F8A13E6}"/>
              </a:ext>
            </a:extLst>
          </p:cNvPr>
          <p:cNvSpPr/>
          <p:nvPr/>
        </p:nvSpPr>
        <p:spPr>
          <a:xfrm>
            <a:off x="2179010" y="2935979"/>
            <a:ext cx="1098000" cy="567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100" b="1" u="none">
                <a:solidFill>
                  <a:schemeClr val="dk1"/>
                </a:solidFill>
                <a:latin typeface="Arial"/>
                <a:ea typeface="Arial"/>
                <a:cs typeface="Arial"/>
                <a:sym typeface="Arial"/>
              </a:rPr>
              <a:t>Sub-Cluster: </a:t>
            </a:r>
            <a:r>
              <a:rPr lang="en" sz="1100" i="0" u="none">
                <a:solidFill>
                  <a:schemeClr val="dk1"/>
                </a:solidFill>
              </a:rPr>
              <a:t>Bioelectronic Innovations</a:t>
            </a:r>
            <a:endParaRPr sz="1100" u="none">
              <a:solidFill>
                <a:schemeClr val="dk1"/>
              </a:solidFill>
            </a:endParaRPr>
          </a:p>
        </p:txBody>
      </p:sp>
      <p:sp>
        <p:nvSpPr>
          <p:cNvPr id="25" name="Google Shape;618;p26">
            <a:extLst>
              <a:ext uri="{FF2B5EF4-FFF2-40B4-BE49-F238E27FC236}">
                <a16:creationId xmlns:a16="http://schemas.microsoft.com/office/drawing/2014/main" id="{9456F38C-0225-7437-21D5-AEA3C45DEC8E}"/>
              </a:ext>
            </a:extLst>
          </p:cNvPr>
          <p:cNvSpPr/>
          <p:nvPr/>
        </p:nvSpPr>
        <p:spPr>
          <a:xfrm>
            <a:off x="3336254" y="2935979"/>
            <a:ext cx="1368600" cy="5673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100" b="1" u="none">
                <a:solidFill>
                  <a:schemeClr val="dk1"/>
                </a:solidFill>
                <a:latin typeface="Arial"/>
                <a:ea typeface="Arial"/>
                <a:cs typeface="Arial"/>
                <a:sym typeface="Arial"/>
              </a:rPr>
              <a:t>Sub-Cluster: </a:t>
            </a:r>
            <a:r>
              <a:rPr lang="en" sz="1100" b="0" i="0" u="none">
                <a:solidFill>
                  <a:schemeClr val="dk1"/>
                </a:solidFill>
                <a:latin typeface="Arial"/>
                <a:ea typeface="Arial"/>
                <a:cs typeface="Arial"/>
                <a:sym typeface="Arial"/>
              </a:rPr>
              <a:t>Advanced Li-ion Battery Optimization</a:t>
            </a:r>
            <a:endParaRPr sz="1100" b="0" u="none">
              <a:solidFill>
                <a:schemeClr val="dk1"/>
              </a:solidFill>
              <a:latin typeface="Arial"/>
              <a:ea typeface="Arial"/>
              <a:cs typeface="Arial"/>
              <a:sym typeface="Arial"/>
            </a:endParaRPr>
          </a:p>
        </p:txBody>
      </p:sp>
      <p:sp>
        <p:nvSpPr>
          <p:cNvPr id="26" name="Google Shape;619;p26">
            <a:extLst>
              <a:ext uri="{FF2B5EF4-FFF2-40B4-BE49-F238E27FC236}">
                <a16:creationId xmlns:a16="http://schemas.microsoft.com/office/drawing/2014/main" id="{1236F28F-2D4F-37AD-C00D-0500C3B41B4D}"/>
              </a:ext>
            </a:extLst>
          </p:cNvPr>
          <p:cNvSpPr txBox="1"/>
          <p:nvPr/>
        </p:nvSpPr>
        <p:spPr>
          <a:xfrm>
            <a:off x="6646291" y="2988141"/>
            <a:ext cx="4143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27" name="Google Shape;620;p26">
            <a:extLst>
              <a:ext uri="{FF2B5EF4-FFF2-40B4-BE49-F238E27FC236}">
                <a16:creationId xmlns:a16="http://schemas.microsoft.com/office/drawing/2014/main" id="{D6E83068-1679-E9BB-EAE7-36A2D8D631A9}"/>
              </a:ext>
            </a:extLst>
          </p:cNvPr>
          <p:cNvSpPr txBox="1"/>
          <p:nvPr/>
        </p:nvSpPr>
        <p:spPr>
          <a:xfrm>
            <a:off x="4785350" y="2988139"/>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cxnSp>
        <p:nvCxnSpPr>
          <p:cNvPr id="28" name="Google Shape;621;p26">
            <a:extLst>
              <a:ext uri="{FF2B5EF4-FFF2-40B4-BE49-F238E27FC236}">
                <a16:creationId xmlns:a16="http://schemas.microsoft.com/office/drawing/2014/main" id="{96A21F24-DB78-F3E6-CEE3-E95534F6B5A0}"/>
              </a:ext>
            </a:extLst>
          </p:cNvPr>
          <p:cNvCxnSpPr>
            <a:cxnSpLocks/>
            <a:stCxn id="13" idx="2"/>
            <a:endCxn id="23" idx="0"/>
          </p:cNvCxnSpPr>
          <p:nvPr/>
        </p:nvCxnSpPr>
        <p:spPr>
          <a:xfrm rot="16200000" flipH="1">
            <a:off x="5718361" y="2717104"/>
            <a:ext cx="434663" cy="308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9" name="Google Shape;622;p26">
            <a:extLst>
              <a:ext uri="{FF2B5EF4-FFF2-40B4-BE49-F238E27FC236}">
                <a16:creationId xmlns:a16="http://schemas.microsoft.com/office/drawing/2014/main" id="{62D91419-7091-260E-2ADC-CF16CB51F738}"/>
              </a:ext>
            </a:extLst>
          </p:cNvPr>
          <p:cNvCxnSpPr>
            <a:stCxn id="19" idx="2"/>
            <a:endCxn id="24" idx="0"/>
          </p:cNvCxnSpPr>
          <p:nvPr/>
        </p:nvCxnSpPr>
        <p:spPr>
          <a:xfrm rot="5400000">
            <a:off x="2820471" y="2408766"/>
            <a:ext cx="434700" cy="619800"/>
          </a:xfrm>
          <a:prstGeom prst="curvedConnector3">
            <a:avLst>
              <a:gd name="adj1" fmla="val 49996"/>
            </a:avLst>
          </a:prstGeom>
          <a:noFill/>
          <a:ln w="19050" cap="flat" cmpd="sng">
            <a:solidFill>
              <a:schemeClr val="dk1"/>
            </a:solidFill>
            <a:prstDash val="solid"/>
            <a:miter lim="800000"/>
            <a:headEnd type="none" w="sm" len="sm"/>
            <a:tailEnd type="triangle" w="sm" len="sm"/>
          </a:ln>
        </p:spPr>
      </p:cxnSp>
      <p:cxnSp>
        <p:nvCxnSpPr>
          <p:cNvPr id="30" name="Google Shape;623;p26">
            <a:extLst>
              <a:ext uri="{FF2B5EF4-FFF2-40B4-BE49-F238E27FC236}">
                <a16:creationId xmlns:a16="http://schemas.microsoft.com/office/drawing/2014/main" id="{99EBC35F-2215-D5F1-42B1-BAC3D2987F10}"/>
              </a:ext>
            </a:extLst>
          </p:cNvPr>
          <p:cNvCxnSpPr>
            <a:stCxn id="19" idx="2"/>
            <a:endCxn id="25" idx="0"/>
          </p:cNvCxnSpPr>
          <p:nvPr/>
        </p:nvCxnSpPr>
        <p:spPr>
          <a:xfrm rot="-5400000" flipH="1">
            <a:off x="3466821" y="2382216"/>
            <a:ext cx="434700" cy="672900"/>
          </a:xfrm>
          <a:prstGeom prst="curvedConnector3">
            <a:avLst>
              <a:gd name="adj1" fmla="val 49996"/>
            </a:avLst>
          </a:prstGeom>
          <a:noFill/>
          <a:ln w="19050" cap="flat" cmpd="sng">
            <a:solidFill>
              <a:schemeClr val="dk1"/>
            </a:solidFill>
            <a:prstDash val="solid"/>
            <a:miter lim="800000"/>
            <a:headEnd type="none" w="sm" len="sm"/>
            <a:tailEnd type="triangle" w="sm" len="sm"/>
          </a:ln>
        </p:spPr>
      </p:cxnSp>
      <p:sp>
        <p:nvSpPr>
          <p:cNvPr id="31" name="Google Shape;624;p26">
            <a:extLst>
              <a:ext uri="{FF2B5EF4-FFF2-40B4-BE49-F238E27FC236}">
                <a16:creationId xmlns:a16="http://schemas.microsoft.com/office/drawing/2014/main" id="{22932A1E-D5FE-22B9-5173-7CB3A2B03D50}"/>
              </a:ext>
            </a:extLst>
          </p:cNvPr>
          <p:cNvSpPr/>
          <p:nvPr/>
        </p:nvSpPr>
        <p:spPr>
          <a:xfrm>
            <a:off x="2060596" y="4033453"/>
            <a:ext cx="8032800" cy="567300"/>
          </a:xfrm>
          <a:prstGeom prst="roundRect">
            <a:avLst>
              <a:gd name="adj" fmla="val 11007"/>
            </a:avLst>
          </a:prstGeom>
          <a:noFill/>
          <a:ln w="19050" cap="flat" cmpd="sng">
            <a:solidFill>
              <a:srgbClr val="999999"/>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 name="Google Shape;625;p26">
            <a:extLst>
              <a:ext uri="{FF2B5EF4-FFF2-40B4-BE49-F238E27FC236}">
                <a16:creationId xmlns:a16="http://schemas.microsoft.com/office/drawing/2014/main" id="{CED8B76A-06E4-8E8E-07E2-981F023D9A62}"/>
              </a:ext>
            </a:extLst>
          </p:cNvPr>
          <p:cNvSpPr txBox="1"/>
          <p:nvPr/>
        </p:nvSpPr>
        <p:spPr>
          <a:xfrm>
            <a:off x="10217899" y="4212278"/>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a:solidFill>
                  <a:schemeClr val="dk1"/>
                </a:solidFill>
              </a:rPr>
              <a:t>Level </a:t>
            </a:r>
            <a:r>
              <a:rPr lang="en" sz="900" b="1"/>
              <a:t> </a:t>
            </a:r>
            <a:r>
              <a:rPr lang="en" sz="1200" b="1" i="1">
                <a:solidFill>
                  <a:schemeClr val="dk1"/>
                </a:solidFill>
              </a:rPr>
              <a:t>L</a:t>
            </a:r>
            <a:endParaRPr sz="900" b="1"/>
          </a:p>
        </p:txBody>
      </p:sp>
      <p:cxnSp>
        <p:nvCxnSpPr>
          <p:cNvPr id="33" name="Google Shape;626;p26">
            <a:extLst>
              <a:ext uri="{FF2B5EF4-FFF2-40B4-BE49-F238E27FC236}">
                <a16:creationId xmlns:a16="http://schemas.microsoft.com/office/drawing/2014/main" id="{99A33680-2EC3-BAC2-9D77-007EDBA7E94D}"/>
              </a:ext>
            </a:extLst>
          </p:cNvPr>
          <p:cNvCxnSpPr/>
          <p:nvPr/>
        </p:nvCxnSpPr>
        <p:spPr>
          <a:xfrm rot="5400000">
            <a:off x="3668471" y="3898609"/>
            <a:ext cx="369000" cy="340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4" name="Google Shape;627;p26">
            <a:extLst>
              <a:ext uri="{FF2B5EF4-FFF2-40B4-BE49-F238E27FC236}">
                <a16:creationId xmlns:a16="http://schemas.microsoft.com/office/drawing/2014/main" id="{93C2C095-D438-B6F4-1467-AEE95310F5F7}"/>
              </a:ext>
            </a:extLst>
          </p:cNvPr>
          <p:cNvCxnSpPr/>
          <p:nvPr/>
        </p:nvCxnSpPr>
        <p:spPr>
          <a:xfrm rot="-5400000" flipH="1">
            <a:off x="4000029" y="3916266"/>
            <a:ext cx="212700" cy="163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5" name="Google Shape;628;p26">
            <a:extLst>
              <a:ext uri="{FF2B5EF4-FFF2-40B4-BE49-F238E27FC236}">
                <a16:creationId xmlns:a16="http://schemas.microsoft.com/office/drawing/2014/main" id="{796C03CE-C159-55B9-65A1-AE101074B78F}"/>
              </a:ext>
            </a:extLst>
          </p:cNvPr>
          <p:cNvSpPr/>
          <p:nvPr/>
        </p:nvSpPr>
        <p:spPr>
          <a:xfrm>
            <a:off x="3475421" y="425350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6" name="Google Shape;629;p26">
            <a:extLst>
              <a:ext uri="{FF2B5EF4-FFF2-40B4-BE49-F238E27FC236}">
                <a16:creationId xmlns:a16="http://schemas.microsoft.com/office/drawing/2014/main" id="{27BAB233-2102-5BF7-9D77-5E329992E035}"/>
              </a:ext>
            </a:extLst>
          </p:cNvPr>
          <p:cNvCxnSpPr>
            <a:stCxn id="37" idx="2"/>
            <a:endCxn id="43" idx="0"/>
          </p:cNvCxnSpPr>
          <p:nvPr/>
        </p:nvCxnSpPr>
        <p:spPr>
          <a:xfrm rot="-5400000" flipH="1">
            <a:off x="4058635" y="4470574"/>
            <a:ext cx="454200" cy="300600"/>
          </a:xfrm>
          <a:prstGeom prst="curvedConnector3">
            <a:avLst>
              <a:gd name="adj1" fmla="val 50002"/>
            </a:avLst>
          </a:prstGeom>
          <a:noFill/>
          <a:ln w="19050" cap="flat" cmpd="sng">
            <a:solidFill>
              <a:schemeClr val="dk1"/>
            </a:solidFill>
            <a:prstDash val="solid"/>
            <a:miter lim="800000"/>
            <a:headEnd type="none" w="sm" len="sm"/>
            <a:tailEnd type="none" w="sm" len="sm"/>
          </a:ln>
        </p:spPr>
      </p:cxnSp>
      <p:sp>
        <p:nvSpPr>
          <p:cNvPr id="37" name="Google Shape;630;p26">
            <a:extLst>
              <a:ext uri="{FF2B5EF4-FFF2-40B4-BE49-F238E27FC236}">
                <a16:creationId xmlns:a16="http://schemas.microsoft.com/office/drawing/2014/main" id="{E0CD9601-02FF-9BCF-9AFA-6E19B0F969D6}"/>
              </a:ext>
            </a:extLst>
          </p:cNvPr>
          <p:cNvSpPr/>
          <p:nvPr/>
        </p:nvSpPr>
        <p:spPr>
          <a:xfrm>
            <a:off x="3928285" y="410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8" name="Google Shape;632;p26">
            <a:extLst>
              <a:ext uri="{FF2B5EF4-FFF2-40B4-BE49-F238E27FC236}">
                <a16:creationId xmlns:a16="http://schemas.microsoft.com/office/drawing/2014/main" id="{727488C0-93CF-210D-C1FF-407F97FBDA2A}"/>
              </a:ext>
            </a:extLst>
          </p:cNvPr>
          <p:cNvCxnSpPr>
            <a:stCxn id="1035" idx="2"/>
            <a:endCxn id="54" idx="0"/>
          </p:cNvCxnSpPr>
          <p:nvPr/>
        </p:nvCxnSpPr>
        <p:spPr>
          <a:xfrm rot="-5400000" flipH="1">
            <a:off x="6749485" y="3760924"/>
            <a:ext cx="449400" cy="1715100"/>
          </a:xfrm>
          <a:prstGeom prst="curvedConnector3">
            <a:avLst>
              <a:gd name="adj1" fmla="val 49991"/>
            </a:avLst>
          </a:prstGeom>
          <a:noFill/>
          <a:ln w="19050" cap="flat" cmpd="sng">
            <a:solidFill>
              <a:schemeClr val="dk1"/>
            </a:solidFill>
            <a:prstDash val="solid"/>
            <a:miter lim="800000"/>
            <a:headEnd type="none" w="sm" len="sm"/>
            <a:tailEnd type="none" w="sm" len="sm"/>
          </a:ln>
        </p:spPr>
      </p:cxnSp>
      <p:sp>
        <p:nvSpPr>
          <p:cNvPr id="39" name="Google Shape;635;p26">
            <a:extLst>
              <a:ext uri="{FF2B5EF4-FFF2-40B4-BE49-F238E27FC236}">
                <a16:creationId xmlns:a16="http://schemas.microsoft.com/office/drawing/2014/main" id="{66FDA661-B577-C25F-0EFE-0E064DD4334F}"/>
              </a:ext>
            </a:extLst>
          </p:cNvPr>
          <p:cNvSpPr/>
          <p:nvPr/>
        </p:nvSpPr>
        <p:spPr>
          <a:xfrm>
            <a:off x="9141796" y="4838884"/>
            <a:ext cx="1007100" cy="684900"/>
          </a:xfrm>
          <a:prstGeom prst="roundRect">
            <a:avLst>
              <a:gd name="adj" fmla="val 16667"/>
            </a:avLst>
          </a:prstGeom>
          <a:solidFill>
            <a:srgbClr val="FFECEC"/>
          </a:solidFill>
          <a:ln w="19050" cap="flat" cmpd="sng">
            <a:solidFill>
              <a:srgbClr val="000000"/>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Paper: </a:t>
            </a:r>
            <a:r>
              <a:rPr lang="en" sz="1000">
                <a:solidFill>
                  <a:schemeClr val="dk1"/>
                </a:solidFill>
                <a:uFill>
                  <a:noFill/>
                </a:uFill>
                <a:hlinkClick r:id="rId3">
                  <a:extLst>
                    <a:ext uri="{A12FA001-AC4F-418D-AE19-62706E023703}">
                      <ahyp:hlinkClr xmlns:ahyp="http://schemas.microsoft.com/office/drawing/2018/hyperlinkcolor" val="tx"/>
                    </a:ext>
                  </a:extLst>
                </a:hlinkClick>
              </a:rPr>
              <a:t>Impact of Cold-Air Outbreaks and Oceanic</a:t>
            </a:r>
            <a:r>
              <a:rPr lang="en" sz="1000">
                <a:solidFill>
                  <a:schemeClr val="dk1"/>
                </a:solidFill>
              </a:rPr>
              <a:t> … </a:t>
            </a:r>
            <a:endParaRPr sz="1000" b="0">
              <a:solidFill>
                <a:schemeClr val="dk1"/>
              </a:solidFill>
              <a:latin typeface="Arial"/>
              <a:ea typeface="Arial"/>
              <a:cs typeface="Arial"/>
              <a:sym typeface="Arial"/>
            </a:endParaRPr>
          </a:p>
        </p:txBody>
      </p:sp>
      <p:cxnSp>
        <p:nvCxnSpPr>
          <p:cNvPr id="40" name="Google Shape;636;p26">
            <a:extLst>
              <a:ext uri="{FF2B5EF4-FFF2-40B4-BE49-F238E27FC236}">
                <a16:creationId xmlns:a16="http://schemas.microsoft.com/office/drawing/2014/main" id="{913479A8-010C-D3FC-0E92-58C6E0B4D6BF}"/>
              </a:ext>
            </a:extLst>
          </p:cNvPr>
          <p:cNvCxnSpPr>
            <a:stCxn id="1042" idx="2"/>
            <a:endCxn id="39" idx="0"/>
          </p:cNvCxnSpPr>
          <p:nvPr/>
        </p:nvCxnSpPr>
        <p:spPr>
          <a:xfrm rot="-5400000" flipH="1">
            <a:off x="9218321" y="4411759"/>
            <a:ext cx="301500" cy="552600"/>
          </a:xfrm>
          <a:prstGeom prst="curvedConnector3">
            <a:avLst>
              <a:gd name="adj1" fmla="val 50012"/>
            </a:avLst>
          </a:prstGeom>
          <a:noFill/>
          <a:ln w="19050" cap="flat" cmpd="sng">
            <a:solidFill>
              <a:schemeClr val="dk1"/>
            </a:solidFill>
            <a:prstDash val="solid"/>
            <a:miter lim="800000"/>
            <a:headEnd type="none" w="sm" len="sm"/>
            <a:tailEnd type="none" w="sm" len="sm"/>
          </a:ln>
        </p:spPr>
      </p:cxnSp>
      <p:sp>
        <p:nvSpPr>
          <p:cNvPr id="41" name="Google Shape;638;p26">
            <a:extLst>
              <a:ext uri="{FF2B5EF4-FFF2-40B4-BE49-F238E27FC236}">
                <a16:creationId xmlns:a16="http://schemas.microsoft.com/office/drawing/2014/main" id="{5B1971F0-C8CE-EC56-2871-54C0FC758D1B}"/>
              </a:ext>
            </a:extLst>
          </p:cNvPr>
          <p:cNvSpPr/>
          <p:nvPr/>
        </p:nvSpPr>
        <p:spPr>
          <a:xfrm>
            <a:off x="2056671" y="4847903"/>
            <a:ext cx="1663200" cy="6849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000" b="1">
                <a:solidFill>
                  <a:schemeClr val="dk1"/>
                </a:solidFill>
                <a:latin typeface="Arial"/>
                <a:ea typeface="Arial"/>
                <a:cs typeface="Arial"/>
                <a:sym typeface="Arial"/>
              </a:rPr>
              <a:t>Paper: </a:t>
            </a:r>
            <a:r>
              <a:rPr lang="en" sz="1000" b="0" i="0">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Synthetic microbiology caucus Programming living sensors for environment, health </a:t>
            </a:r>
            <a:r>
              <a:rPr lang="en" sz="1000">
                <a:solidFill>
                  <a:schemeClr val="dk1"/>
                </a:solidFill>
              </a:rPr>
              <a:t>… </a:t>
            </a:r>
            <a:endParaRPr sz="1000" b="0">
              <a:solidFill>
                <a:schemeClr val="dk1"/>
              </a:solidFill>
              <a:latin typeface="Arial"/>
              <a:ea typeface="Arial"/>
              <a:cs typeface="Arial"/>
              <a:sym typeface="Arial"/>
            </a:endParaRPr>
          </a:p>
        </p:txBody>
      </p:sp>
      <p:cxnSp>
        <p:nvCxnSpPr>
          <p:cNvPr id="42" name="Google Shape;639;p26">
            <a:extLst>
              <a:ext uri="{FF2B5EF4-FFF2-40B4-BE49-F238E27FC236}">
                <a16:creationId xmlns:a16="http://schemas.microsoft.com/office/drawing/2014/main" id="{EC08D3AC-3E0D-F4F3-FADA-1D1DAA8C7375}"/>
              </a:ext>
            </a:extLst>
          </p:cNvPr>
          <p:cNvCxnSpPr>
            <a:stCxn id="37" idx="2"/>
            <a:endCxn id="41" idx="0"/>
          </p:cNvCxnSpPr>
          <p:nvPr/>
        </p:nvCxnSpPr>
        <p:spPr>
          <a:xfrm rot="5400000">
            <a:off x="3284785" y="3997324"/>
            <a:ext cx="454200" cy="1247100"/>
          </a:xfrm>
          <a:prstGeom prst="curvedConnector3">
            <a:avLst>
              <a:gd name="adj1" fmla="val 49992"/>
            </a:avLst>
          </a:prstGeom>
          <a:noFill/>
          <a:ln w="19050" cap="flat" cmpd="sng">
            <a:solidFill>
              <a:schemeClr val="dk1"/>
            </a:solidFill>
            <a:prstDash val="solid"/>
            <a:miter lim="800000"/>
            <a:headEnd type="none" w="sm" len="sm"/>
            <a:tailEnd type="none" w="sm" len="sm"/>
          </a:ln>
        </p:spPr>
      </p:cxnSp>
      <p:sp>
        <p:nvSpPr>
          <p:cNvPr id="43" name="Google Shape;631;p26">
            <a:extLst>
              <a:ext uri="{FF2B5EF4-FFF2-40B4-BE49-F238E27FC236}">
                <a16:creationId xmlns:a16="http://schemas.microsoft.com/office/drawing/2014/main" id="{D6CE8D7C-7F6E-A1C3-9FAA-F7CF384BE14C}"/>
              </a:ext>
            </a:extLst>
          </p:cNvPr>
          <p:cNvSpPr/>
          <p:nvPr/>
        </p:nvSpPr>
        <p:spPr>
          <a:xfrm>
            <a:off x="3800021" y="4847989"/>
            <a:ext cx="1272300" cy="6849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000" b="1">
                <a:solidFill>
                  <a:schemeClr val="dk1"/>
                </a:solidFill>
                <a:latin typeface="Arial"/>
                <a:ea typeface="Arial"/>
                <a:cs typeface="Arial"/>
                <a:sym typeface="Arial"/>
              </a:rPr>
              <a:t>Paper: </a:t>
            </a:r>
            <a:r>
              <a:rPr lang="en" sz="1000" b="0" i="0">
                <a:solidFill>
                  <a:schemeClr val="dk1"/>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SynMADE: Synthetic Microbiota Across Diverse Ecosystems</a:t>
            </a:r>
            <a:endParaRPr sz="1000" b="0">
              <a:solidFill>
                <a:schemeClr val="dk1"/>
              </a:solidFill>
              <a:latin typeface="Arial"/>
              <a:ea typeface="Arial"/>
              <a:cs typeface="Arial"/>
              <a:sym typeface="Arial"/>
            </a:endParaRPr>
          </a:p>
        </p:txBody>
      </p:sp>
      <p:cxnSp>
        <p:nvCxnSpPr>
          <p:cNvPr id="44" name="Google Shape;640;p26">
            <a:extLst>
              <a:ext uri="{FF2B5EF4-FFF2-40B4-BE49-F238E27FC236}">
                <a16:creationId xmlns:a16="http://schemas.microsoft.com/office/drawing/2014/main" id="{6C6A4549-AC8C-8874-6255-4C5A1DAAE20C}"/>
              </a:ext>
            </a:extLst>
          </p:cNvPr>
          <p:cNvCxnSpPr>
            <a:stCxn id="12" idx="1"/>
            <a:endCxn id="19" idx="0"/>
          </p:cNvCxnSpPr>
          <p:nvPr/>
        </p:nvCxnSpPr>
        <p:spPr>
          <a:xfrm flipH="1">
            <a:off x="3347846" y="1603816"/>
            <a:ext cx="2038800" cy="438300"/>
          </a:xfrm>
          <a:prstGeom prst="curvedConnector2">
            <a:avLst/>
          </a:prstGeom>
          <a:noFill/>
          <a:ln w="19050" cap="flat" cmpd="sng">
            <a:solidFill>
              <a:schemeClr val="dk1"/>
            </a:solidFill>
            <a:prstDash val="solid"/>
            <a:miter lim="800000"/>
            <a:headEnd type="none" w="sm" len="sm"/>
            <a:tailEnd type="triangle" w="sm" len="sm"/>
          </a:ln>
        </p:spPr>
      </p:cxnSp>
      <p:cxnSp>
        <p:nvCxnSpPr>
          <p:cNvPr id="45" name="Google Shape;641;p26">
            <a:extLst>
              <a:ext uri="{FF2B5EF4-FFF2-40B4-BE49-F238E27FC236}">
                <a16:creationId xmlns:a16="http://schemas.microsoft.com/office/drawing/2014/main" id="{7A34DB04-42E0-F59B-E74F-81719269DF13}"/>
              </a:ext>
            </a:extLst>
          </p:cNvPr>
          <p:cNvCxnSpPr>
            <a:stCxn id="12" idx="2"/>
            <a:endCxn id="13" idx="0"/>
          </p:cNvCxnSpPr>
          <p:nvPr/>
        </p:nvCxnSpPr>
        <p:spPr>
          <a:xfrm rot="5400000">
            <a:off x="5791346" y="1897816"/>
            <a:ext cx="287100" cy="1500"/>
          </a:xfrm>
          <a:prstGeom prst="curvedConnector3">
            <a:avLst>
              <a:gd name="adj1" fmla="val 49983"/>
            </a:avLst>
          </a:prstGeom>
          <a:noFill/>
          <a:ln w="19050" cap="flat" cmpd="sng">
            <a:solidFill>
              <a:schemeClr val="dk1"/>
            </a:solidFill>
            <a:prstDash val="solid"/>
            <a:miter lim="800000"/>
            <a:headEnd type="none" w="sm" len="sm"/>
            <a:tailEnd type="triangle" w="sm" len="sm"/>
          </a:ln>
        </p:spPr>
      </p:cxnSp>
      <p:cxnSp>
        <p:nvCxnSpPr>
          <p:cNvPr id="46" name="Google Shape;642;p26">
            <a:extLst>
              <a:ext uri="{FF2B5EF4-FFF2-40B4-BE49-F238E27FC236}">
                <a16:creationId xmlns:a16="http://schemas.microsoft.com/office/drawing/2014/main" id="{B38AD7E4-88FD-B372-F8BB-AC932A6A1DCE}"/>
              </a:ext>
            </a:extLst>
          </p:cNvPr>
          <p:cNvCxnSpPr>
            <a:stCxn id="12" idx="3"/>
            <a:endCxn id="18" idx="0"/>
          </p:cNvCxnSpPr>
          <p:nvPr/>
        </p:nvCxnSpPr>
        <p:spPr>
          <a:xfrm>
            <a:off x="6484646" y="1603816"/>
            <a:ext cx="2087700" cy="438300"/>
          </a:xfrm>
          <a:prstGeom prst="curvedConnector2">
            <a:avLst/>
          </a:prstGeom>
          <a:noFill/>
          <a:ln w="19050" cap="flat" cmpd="sng">
            <a:solidFill>
              <a:schemeClr val="dk1"/>
            </a:solidFill>
            <a:prstDash val="solid"/>
            <a:miter lim="800000"/>
            <a:headEnd type="none" w="sm" len="sm"/>
            <a:tailEnd type="triangle" w="sm" len="sm"/>
          </a:ln>
        </p:spPr>
      </p:cxnSp>
      <p:sp>
        <p:nvSpPr>
          <p:cNvPr id="47" name="Google Shape;643;p26">
            <a:extLst>
              <a:ext uri="{FF2B5EF4-FFF2-40B4-BE49-F238E27FC236}">
                <a16:creationId xmlns:a16="http://schemas.microsoft.com/office/drawing/2014/main" id="{B643B6C0-E00E-83FC-B283-7A43056E1B83}"/>
              </a:ext>
            </a:extLst>
          </p:cNvPr>
          <p:cNvSpPr/>
          <p:nvPr/>
        </p:nvSpPr>
        <p:spPr>
          <a:xfrm>
            <a:off x="5779495" y="4856178"/>
            <a:ext cx="1368600" cy="6753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000" b="1">
                <a:solidFill>
                  <a:schemeClr val="dk1"/>
                </a:solidFill>
                <a:latin typeface="Arial"/>
                <a:ea typeface="Arial"/>
                <a:cs typeface="Arial"/>
                <a:sym typeface="Arial"/>
              </a:rPr>
              <a:t>Paper: </a:t>
            </a:r>
            <a:r>
              <a:rPr lang="en" sz="1000" b="0" i="0">
                <a:solidFill>
                  <a:schemeClr val="dk1"/>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Tailored thermal emission in bulk calcite through optic axis reorientation</a:t>
            </a:r>
            <a:endParaRPr sz="1000" b="0">
              <a:solidFill>
                <a:schemeClr val="dk1"/>
              </a:solidFill>
              <a:latin typeface="Arial"/>
              <a:ea typeface="Arial"/>
              <a:cs typeface="Arial"/>
              <a:sym typeface="Arial"/>
            </a:endParaRPr>
          </a:p>
        </p:txBody>
      </p:sp>
      <p:cxnSp>
        <p:nvCxnSpPr>
          <p:cNvPr id="48" name="Google Shape;644;p26">
            <a:extLst>
              <a:ext uri="{FF2B5EF4-FFF2-40B4-BE49-F238E27FC236}">
                <a16:creationId xmlns:a16="http://schemas.microsoft.com/office/drawing/2014/main" id="{4B32615B-1FDC-2785-C1D6-4AD1D4E85E23}"/>
              </a:ext>
            </a:extLst>
          </p:cNvPr>
          <p:cNvCxnSpPr>
            <a:stCxn id="1035" idx="2"/>
            <a:endCxn id="47" idx="0"/>
          </p:cNvCxnSpPr>
          <p:nvPr/>
        </p:nvCxnSpPr>
        <p:spPr>
          <a:xfrm rot="-5400000" flipH="1">
            <a:off x="6059035" y="4451374"/>
            <a:ext cx="462300" cy="347100"/>
          </a:xfrm>
          <a:prstGeom prst="curvedConnector3">
            <a:avLst>
              <a:gd name="adj1" fmla="val 50011"/>
            </a:avLst>
          </a:prstGeom>
          <a:noFill/>
          <a:ln w="19050" cap="flat" cmpd="sng">
            <a:solidFill>
              <a:schemeClr val="dk1"/>
            </a:solidFill>
            <a:prstDash val="solid"/>
            <a:miter lim="800000"/>
            <a:headEnd type="none" w="sm" len="sm"/>
            <a:tailEnd type="none" w="sm" len="sm"/>
          </a:ln>
        </p:spPr>
      </p:cxnSp>
      <p:sp>
        <p:nvSpPr>
          <p:cNvPr id="49" name="Google Shape;645;p26">
            <a:extLst>
              <a:ext uri="{FF2B5EF4-FFF2-40B4-BE49-F238E27FC236}">
                <a16:creationId xmlns:a16="http://schemas.microsoft.com/office/drawing/2014/main" id="{4BA326ED-C05B-5B5D-0505-41DA61D00C69}"/>
              </a:ext>
            </a:extLst>
          </p:cNvPr>
          <p:cNvSpPr/>
          <p:nvPr/>
        </p:nvSpPr>
        <p:spPr>
          <a:xfrm>
            <a:off x="8717309" y="5233303"/>
            <a:ext cx="345600"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0" name="Google Shape;646;p26">
            <a:extLst>
              <a:ext uri="{FF2B5EF4-FFF2-40B4-BE49-F238E27FC236}">
                <a16:creationId xmlns:a16="http://schemas.microsoft.com/office/drawing/2014/main" id="{B98F1203-DE3F-C412-6802-4A0FBF790654}"/>
              </a:ext>
            </a:extLst>
          </p:cNvPr>
          <p:cNvCxnSpPr>
            <a:stCxn id="1042" idx="2"/>
            <a:endCxn id="49" idx="0"/>
          </p:cNvCxnSpPr>
          <p:nvPr/>
        </p:nvCxnSpPr>
        <p:spPr>
          <a:xfrm rot="5400000">
            <a:off x="8643371" y="4783909"/>
            <a:ext cx="696000" cy="202800"/>
          </a:xfrm>
          <a:prstGeom prst="curvedConnector3">
            <a:avLst>
              <a:gd name="adj1" fmla="val 50000"/>
            </a:avLst>
          </a:prstGeom>
          <a:noFill/>
          <a:ln w="19050" cap="flat" cmpd="sng">
            <a:solidFill>
              <a:schemeClr val="dk1"/>
            </a:solidFill>
            <a:prstDash val="solid"/>
            <a:miter lim="800000"/>
            <a:headEnd type="none" w="sm" len="sm"/>
            <a:tailEnd type="none" w="sm" len="sm"/>
          </a:ln>
        </p:spPr>
      </p:cxnSp>
      <p:sp>
        <p:nvSpPr>
          <p:cNvPr id="51" name="Google Shape;647;p26">
            <a:extLst>
              <a:ext uri="{FF2B5EF4-FFF2-40B4-BE49-F238E27FC236}">
                <a16:creationId xmlns:a16="http://schemas.microsoft.com/office/drawing/2014/main" id="{D357D68E-2B0E-0C86-0CF3-F7887A3BBF66}"/>
              </a:ext>
            </a:extLst>
          </p:cNvPr>
          <p:cNvSpPr/>
          <p:nvPr/>
        </p:nvSpPr>
        <p:spPr>
          <a:xfrm>
            <a:off x="8525786" y="4859228"/>
            <a:ext cx="330000"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2" name="Google Shape;648;p26">
            <a:extLst>
              <a:ext uri="{FF2B5EF4-FFF2-40B4-BE49-F238E27FC236}">
                <a16:creationId xmlns:a16="http://schemas.microsoft.com/office/drawing/2014/main" id="{D61D44A0-AA64-6F23-F7EB-0CC0CB8D4099}"/>
              </a:ext>
            </a:extLst>
          </p:cNvPr>
          <p:cNvCxnSpPr>
            <a:stCxn id="1042" idx="2"/>
            <a:endCxn id="51" idx="0"/>
          </p:cNvCxnSpPr>
          <p:nvPr/>
        </p:nvCxnSpPr>
        <p:spPr>
          <a:xfrm rot="5400000">
            <a:off x="8730821" y="4497259"/>
            <a:ext cx="321900" cy="402000"/>
          </a:xfrm>
          <a:prstGeom prst="curvedConnector3">
            <a:avLst>
              <a:gd name="adj1" fmla="val 50003"/>
            </a:avLst>
          </a:prstGeom>
          <a:noFill/>
          <a:ln w="19050" cap="flat" cmpd="sng">
            <a:solidFill>
              <a:schemeClr val="dk1"/>
            </a:solidFill>
            <a:prstDash val="solid"/>
            <a:miter lim="800000"/>
            <a:headEnd type="none" w="sm" len="sm"/>
            <a:tailEnd type="none" w="sm" len="sm"/>
          </a:ln>
        </p:spPr>
      </p:cxnSp>
      <p:sp>
        <p:nvSpPr>
          <p:cNvPr id="53" name="Google Shape;649;p26">
            <a:extLst>
              <a:ext uri="{FF2B5EF4-FFF2-40B4-BE49-F238E27FC236}">
                <a16:creationId xmlns:a16="http://schemas.microsoft.com/office/drawing/2014/main" id="{3D88FF60-563B-DB49-0602-7E535F4047D8}"/>
              </a:ext>
            </a:extLst>
          </p:cNvPr>
          <p:cNvSpPr txBox="1"/>
          <p:nvPr/>
        </p:nvSpPr>
        <p:spPr>
          <a:xfrm>
            <a:off x="6829767" y="1958341"/>
            <a:ext cx="5112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0" i="0" u="none" strike="noStrike" cap="none">
                <a:solidFill>
                  <a:schemeClr val="dk1"/>
                </a:solidFill>
                <a:latin typeface="Arial"/>
                <a:ea typeface="Arial"/>
                <a:cs typeface="Arial"/>
                <a:sym typeface="Arial"/>
              </a:rPr>
              <a:t>…</a:t>
            </a:r>
            <a:endParaRPr sz="1100"/>
          </a:p>
        </p:txBody>
      </p:sp>
      <p:sp>
        <p:nvSpPr>
          <p:cNvPr id="54" name="Google Shape;634;p26">
            <a:extLst>
              <a:ext uri="{FF2B5EF4-FFF2-40B4-BE49-F238E27FC236}">
                <a16:creationId xmlns:a16="http://schemas.microsoft.com/office/drawing/2014/main" id="{8B195898-E242-4995-CFE1-15E7D35E8827}"/>
              </a:ext>
            </a:extLst>
          </p:cNvPr>
          <p:cNvSpPr/>
          <p:nvPr/>
        </p:nvSpPr>
        <p:spPr>
          <a:xfrm>
            <a:off x="7228671" y="4843094"/>
            <a:ext cx="1206300" cy="6849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9125" tIns="34275" rIns="9125" bIns="34275" anchor="ctr" anchorCtr="0">
            <a:noAutofit/>
          </a:bodyPr>
          <a:lstStyle/>
          <a:p>
            <a:pPr marL="0" marR="0" lvl="0" indent="0" algn="ctr" rtl="0">
              <a:spcBef>
                <a:spcPts val="0"/>
              </a:spcBef>
              <a:spcAft>
                <a:spcPts val="0"/>
              </a:spcAft>
              <a:buNone/>
            </a:pPr>
            <a:r>
              <a:rPr lang="en" sz="1000" b="1">
                <a:solidFill>
                  <a:schemeClr val="dk1"/>
                </a:solidFill>
                <a:latin typeface="Arial"/>
                <a:ea typeface="Arial"/>
                <a:cs typeface="Arial"/>
                <a:sym typeface="Arial"/>
              </a:rPr>
              <a:t>Paper: </a:t>
            </a:r>
            <a:r>
              <a:rPr lang="en" sz="1000" b="0" i="0">
                <a:solidFill>
                  <a:schemeClr val="dk1"/>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Structural investigation of the temperature-stable relaxor dielectric </a:t>
            </a:r>
            <a:endParaRPr sz="1000" b="0">
              <a:solidFill>
                <a:schemeClr val="dk1"/>
              </a:solidFill>
              <a:latin typeface="Arial"/>
              <a:ea typeface="Arial"/>
              <a:cs typeface="Arial"/>
              <a:sym typeface="Arial"/>
            </a:endParaRPr>
          </a:p>
        </p:txBody>
      </p:sp>
      <p:sp>
        <p:nvSpPr>
          <p:cNvPr id="55" name="Google Shape;650;p26">
            <a:extLst>
              <a:ext uri="{FF2B5EF4-FFF2-40B4-BE49-F238E27FC236}">
                <a16:creationId xmlns:a16="http://schemas.microsoft.com/office/drawing/2014/main" id="{EB64DC2F-E4D9-391E-21AD-58DA666234D5}"/>
              </a:ext>
            </a:extLst>
          </p:cNvPr>
          <p:cNvSpPr/>
          <p:nvPr/>
        </p:nvSpPr>
        <p:spPr>
          <a:xfrm>
            <a:off x="5380233" y="5228453"/>
            <a:ext cx="322200"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6" name="Google Shape;651;p26">
            <a:extLst>
              <a:ext uri="{FF2B5EF4-FFF2-40B4-BE49-F238E27FC236}">
                <a16:creationId xmlns:a16="http://schemas.microsoft.com/office/drawing/2014/main" id="{AB07CD7D-AF4A-5DCE-7A1F-D6B3EF65A404}"/>
              </a:ext>
            </a:extLst>
          </p:cNvPr>
          <p:cNvCxnSpPr>
            <a:stCxn id="1035" idx="2"/>
            <a:endCxn id="55" idx="0"/>
          </p:cNvCxnSpPr>
          <p:nvPr/>
        </p:nvCxnSpPr>
        <p:spPr>
          <a:xfrm rot="5400000">
            <a:off x="5411635" y="4523374"/>
            <a:ext cx="834600" cy="575400"/>
          </a:xfrm>
          <a:prstGeom prst="curvedConnector3">
            <a:avLst>
              <a:gd name="adj1" fmla="val 50005"/>
            </a:avLst>
          </a:prstGeom>
          <a:noFill/>
          <a:ln w="19050" cap="flat" cmpd="sng">
            <a:solidFill>
              <a:schemeClr val="dk1"/>
            </a:solidFill>
            <a:prstDash val="solid"/>
            <a:miter lim="800000"/>
            <a:headEnd type="none" w="sm" len="sm"/>
            <a:tailEnd type="none" w="sm" len="sm"/>
          </a:ln>
        </p:spPr>
      </p:cxnSp>
      <p:sp>
        <p:nvSpPr>
          <p:cNvPr id="57" name="Google Shape;652;p26">
            <a:extLst>
              <a:ext uri="{FF2B5EF4-FFF2-40B4-BE49-F238E27FC236}">
                <a16:creationId xmlns:a16="http://schemas.microsoft.com/office/drawing/2014/main" id="{2F771623-FD9A-C495-29EA-91F1669331DD}"/>
              </a:ext>
            </a:extLst>
          </p:cNvPr>
          <p:cNvSpPr txBox="1"/>
          <p:nvPr/>
        </p:nvSpPr>
        <p:spPr>
          <a:xfrm rot="5400000">
            <a:off x="9076104" y="3805711"/>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58" name="Google Shape;653;p26">
            <a:extLst>
              <a:ext uri="{FF2B5EF4-FFF2-40B4-BE49-F238E27FC236}">
                <a16:creationId xmlns:a16="http://schemas.microsoft.com/office/drawing/2014/main" id="{267128E5-8297-78CB-9830-8BFEEB090ACC}"/>
              </a:ext>
            </a:extLst>
          </p:cNvPr>
          <p:cNvSpPr txBox="1"/>
          <p:nvPr/>
        </p:nvSpPr>
        <p:spPr>
          <a:xfrm rot="5400000">
            <a:off x="7555581" y="3805711"/>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59" name="Google Shape;654;p26">
            <a:extLst>
              <a:ext uri="{FF2B5EF4-FFF2-40B4-BE49-F238E27FC236}">
                <a16:creationId xmlns:a16="http://schemas.microsoft.com/office/drawing/2014/main" id="{B1A21CF9-403F-3573-72AA-35DD461DBE5C}"/>
              </a:ext>
            </a:extLst>
          </p:cNvPr>
          <p:cNvSpPr txBox="1"/>
          <p:nvPr/>
        </p:nvSpPr>
        <p:spPr>
          <a:xfrm rot="5400000">
            <a:off x="2370170" y="3800940"/>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60" name="Google Shape;655;p26">
            <a:extLst>
              <a:ext uri="{FF2B5EF4-FFF2-40B4-BE49-F238E27FC236}">
                <a16:creationId xmlns:a16="http://schemas.microsoft.com/office/drawing/2014/main" id="{29F243EA-9D7C-EEB6-52C7-AB19A888011D}"/>
              </a:ext>
            </a:extLst>
          </p:cNvPr>
          <p:cNvSpPr/>
          <p:nvPr/>
        </p:nvSpPr>
        <p:spPr>
          <a:xfrm flipH="1">
            <a:off x="5178566" y="4863230"/>
            <a:ext cx="322200" cy="2973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1" name="Google Shape;656;p26">
            <a:extLst>
              <a:ext uri="{FF2B5EF4-FFF2-40B4-BE49-F238E27FC236}">
                <a16:creationId xmlns:a16="http://schemas.microsoft.com/office/drawing/2014/main" id="{098A7C46-49E8-E4BD-E954-CC0770512439}"/>
              </a:ext>
            </a:extLst>
          </p:cNvPr>
          <p:cNvCxnSpPr>
            <a:stCxn id="37" idx="2"/>
            <a:endCxn id="60" idx="0"/>
          </p:cNvCxnSpPr>
          <p:nvPr/>
        </p:nvCxnSpPr>
        <p:spPr>
          <a:xfrm rot="-5400000" flipH="1">
            <a:off x="4502785" y="4026424"/>
            <a:ext cx="469500" cy="1204200"/>
          </a:xfrm>
          <a:prstGeom prst="curvedConnector3">
            <a:avLst>
              <a:gd name="adj1" fmla="val 49995"/>
            </a:avLst>
          </a:prstGeom>
          <a:noFill/>
          <a:ln w="19050" cap="flat" cmpd="sng">
            <a:solidFill>
              <a:schemeClr val="dk1"/>
            </a:solidFill>
            <a:prstDash val="solid"/>
            <a:miter lim="800000"/>
            <a:headEnd type="none" w="sm" len="sm"/>
            <a:tailEnd type="none" w="sm" len="sm"/>
          </a:ln>
        </p:spPr>
      </p:cxnSp>
      <p:sp>
        <p:nvSpPr>
          <p:cNvPr id="62" name="Google Shape;657;p26">
            <a:extLst>
              <a:ext uri="{FF2B5EF4-FFF2-40B4-BE49-F238E27FC236}">
                <a16:creationId xmlns:a16="http://schemas.microsoft.com/office/drawing/2014/main" id="{DE94CA40-FF74-0B5B-BCB4-60AD6AC3C21A}"/>
              </a:ext>
            </a:extLst>
          </p:cNvPr>
          <p:cNvSpPr txBox="1"/>
          <p:nvPr/>
        </p:nvSpPr>
        <p:spPr>
          <a:xfrm rot="5400000">
            <a:off x="5645809" y="3800940"/>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63" name="Google Shape;658;p26">
            <a:extLst>
              <a:ext uri="{FF2B5EF4-FFF2-40B4-BE49-F238E27FC236}">
                <a16:creationId xmlns:a16="http://schemas.microsoft.com/office/drawing/2014/main" id="{1FD4EAF5-716F-C3AD-A070-2756D7ECDDA9}"/>
              </a:ext>
            </a:extLst>
          </p:cNvPr>
          <p:cNvSpPr txBox="1"/>
          <p:nvPr/>
        </p:nvSpPr>
        <p:spPr>
          <a:xfrm>
            <a:off x="10240543" y="5046165"/>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a:solidFill>
                  <a:schemeClr val="dk1"/>
                </a:solidFill>
              </a:rPr>
              <a:t>Papers</a:t>
            </a:r>
            <a:endParaRPr sz="900" b="1"/>
          </a:p>
        </p:txBody>
      </p:sp>
      <p:sp>
        <p:nvSpPr>
          <p:cNvPr id="1024" name="Google Shape;659;p26">
            <a:extLst>
              <a:ext uri="{FF2B5EF4-FFF2-40B4-BE49-F238E27FC236}">
                <a16:creationId xmlns:a16="http://schemas.microsoft.com/office/drawing/2014/main" id="{F4044B81-9B9E-B5DF-742C-7E1285A85D75}"/>
              </a:ext>
            </a:extLst>
          </p:cNvPr>
          <p:cNvSpPr txBox="1"/>
          <p:nvPr/>
        </p:nvSpPr>
        <p:spPr>
          <a:xfrm>
            <a:off x="4789275" y="4062476"/>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1025" name="Google Shape;660;p26">
            <a:extLst>
              <a:ext uri="{FF2B5EF4-FFF2-40B4-BE49-F238E27FC236}">
                <a16:creationId xmlns:a16="http://schemas.microsoft.com/office/drawing/2014/main" id="{999B6A23-9F1F-6096-590F-B0B415CCB119}"/>
              </a:ext>
            </a:extLst>
          </p:cNvPr>
          <p:cNvSpPr txBox="1"/>
          <p:nvPr/>
        </p:nvSpPr>
        <p:spPr>
          <a:xfrm>
            <a:off x="6694275" y="4062476"/>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sp>
        <p:nvSpPr>
          <p:cNvPr id="1027" name="Google Shape;661;p26">
            <a:extLst>
              <a:ext uri="{FF2B5EF4-FFF2-40B4-BE49-F238E27FC236}">
                <a16:creationId xmlns:a16="http://schemas.microsoft.com/office/drawing/2014/main" id="{EFB73F76-588C-0F0E-40C3-EEFA6A58562C}"/>
              </a:ext>
            </a:extLst>
          </p:cNvPr>
          <p:cNvSpPr txBox="1"/>
          <p:nvPr/>
        </p:nvSpPr>
        <p:spPr>
          <a:xfrm>
            <a:off x="8446875" y="4062476"/>
            <a:ext cx="8718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a:solidFill>
                  <a:schemeClr val="dk1"/>
                </a:solidFill>
                <a:latin typeface="Arial"/>
                <a:ea typeface="Arial"/>
                <a:cs typeface="Arial"/>
                <a:sym typeface="Arial"/>
              </a:rPr>
              <a:t>…</a:t>
            </a:r>
            <a:endParaRPr sz="2000"/>
          </a:p>
        </p:txBody>
      </p:sp>
      <p:cxnSp>
        <p:nvCxnSpPr>
          <p:cNvPr id="1028" name="Google Shape;662;p26">
            <a:extLst>
              <a:ext uri="{FF2B5EF4-FFF2-40B4-BE49-F238E27FC236}">
                <a16:creationId xmlns:a16="http://schemas.microsoft.com/office/drawing/2014/main" id="{AB6829E0-05DB-8D75-1BF4-1B0CA1E34222}"/>
              </a:ext>
            </a:extLst>
          </p:cNvPr>
          <p:cNvCxnSpPr/>
          <p:nvPr/>
        </p:nvCxnSpPr>
        <p:spPr>
          <a:xfrm rot="5400000">
            <a:off x="2373071" y="3898609"/>
            <a:ext cx="369000" cy="340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029" name="Google Shape;663;p26">
            <a:extLst>
              <a:ext uri="{FF2B5EF4-FFF2-40B4-BE49-F238E27FC236}">
                <a16:creationId xmlns:a16="http://schemas.microsoft.com/office/drawing/2014/main" id="{78EEEE5D-46FF-C991-BEB8-BA822AB14595}"/>
              </a:ext>
            </a:extLst>
          </p:cNvPr>
          <p:cNvCxnSpPr/>
          <p:nvPr/>
        </p:nvCxnSpPr>
        <p:spPr>
          <a:xfrm rot="-5400000" flipH="1">
            <a:off x="2704629" y="3916266"/>
            <a:ext cx="212700" cy="163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030" name="Google Shape;664;p26">
            <a:extLst>
              <a:ext uri="{FF2B5EF4-FFF2-40B4-BE49-F238E27FC236}">
                <a16:creationId xmlns:a16="http://schemas.microsoft.com/office/drawing/2014/main" id="{E2AA6B84-CDDA-1B31-0BB3-DE8B2174F32E}"/>
              </a:ext>
            </a:extLst>
          </p:cNvPr>
          <p:cNvSpPr/>
          <p:nvPr/>
        </p:nvSpPr>
        <p:spPr>
          <a:xfrm>
            <a:off x="2180021" y="425350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31" name="Google Shape;665;p26">
            <a:extLst>
              <a:ext uri="{FF2B5EF4-FFF2-40B4-BE49-F238E27FC236}">
                <a16:creationId xmlns:a16="http://schemas.microsoft.com/office/drawing/2014/main" id="{A5205144-392F-2A58-0394-4D4CEEEE0072}"/>
              </a:ext>
            </a:extLst>
          </p:cNvPr>
          <p:cNvSpPr/>
          <p:nvPr/>
        </p:nvSpPr>
        <p:spPr>
          <a:xfrm>
            <a:off x="2632885" y="410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032" name="Google Shape;666;p26">
            <a:extLst>
              <a:ext uri="{FF2B5EF4-FFF2-40B4-BE49-F238E27FC236}">
                <a16:creationId xmlns:a16="http://schemas.microsoft.com/office/drawing/2014/main" id="{FDB67173-DD8C-45C5-2F88-603FAA6189F8}"/>
              </a:ext>
            </a:extLst>
          </p:cNvPr>
          <p:cNvCxnSpPr/>
          <p:nvPr/>
        </p:nvCxnSpPr>
        <p:spPr>
          <a:xfrm rot="5400000">
            <a:off x="5649671" y="3898609"/>
            <a:ext cx="369000" cy="340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033" name="Google Shape;667;p26">
            <a:extLst>
              <a:ext uri="{FF2B5EF4-FFF2-40B4-BE49-F238E27FC236}">
                <a16:creationId xmlns:a16="http://schemas.microsoft.com/office/drawing/2014/main" id="{DFA0496C-FDDE-B451-FD3A-3B8DB33F67BA}"/>
              </a:ext>
            </a:extLst>
          </p:cNvPr>
          <p:cNvCxnSpPr/>
          <p:nvPr/>
        </p:nvCxnSpPr>
        <p:spPr>
          <a:xfrm rot="-5400000" flipH="1">
            <a:off x="5981229" y="3916266"/>
            <a:ext cx="212700" cy="163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034" name="Google Shape;668;p26">
            <a:extLst>
              <a:ext uri="{FF2B5EF4-FFF2-40B4-BE49-F238E27FC236}">
                <a16:creationId xmlns:a16="http://schemas.microsoft.com/office/drawing/2014/main" id="{6C813363-8DF4-7C7D-ADCD-B317C3ABFFF5}"/>
              </a:ext>
            </a:extLst>
          </p:cNvPr>
          <p:cNvSpPr/>
          <p:nvPr/>
        </p:nvSpPr>
        <p:spPr>
          <a:xfrm>
            <a:off x="5456621" y="425350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35" name="Google Shape;633;p26">
            <a:extLst>
              <a:ext uri="{FF2B5EF4-FFF2-40B4-BE49-F238E27FC236}">
                <a16:creationId xmlns:a16="http://schemas.microsoft.com/office/drawing/2014/main" id="{5C5B7D3A-D9CF-B633-8B07-4A1AE2337BCD}"/>
              </a:ext>
            </a:extLst>
          </p:cNvPr>
          <p:cNvSpPr/>
          <p:nvPr/>
        </p:nvSpPr>
        <p:spPr>
          <a:xfrm>
            <a:off x="5909485" y="410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036" name="Google Shape;669;p26">
            <a:extLst>
              <a:ext uri="{FF2B5EF4-FFF2-40B4-BE49-F238E27FC236}">
                <a16:creationId xmlns:a16="http://schemas.microsoft.com/office/drawing/2014/main" id="{E7ED3012-8206-0EAB-38BF-74ACB143A130}"/>
              </a:ext>
            </a:extLst>
          </p:cNvPr>
          <p:cNvCxnSpPr/>
          <p:nvPr/>
        </p:nvCxnSpPr>
        <p:spPr>
          <a:xfrm rot="5400000">
            <a:off x="7554671" y="3898609"/>
            <a:ext cx="369000" cy="340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037" name="Google Shape;670;p26">
            <a:extLst>
              <a:ext uri="{FF2B5EF4-FFF2-40B4-BE49-F238E27FC236}">
                <a16:creationId xmlns:a16="http://schemas.microsoft.com/office/drawing/2014/main" id="{D80EDDD1-126A-45F6-7422-0EA747AD01DE}"/>
              </a:ext>
            </a:extLst>
          </p:cNvPr>
          <p:cNvCxnSpPr/>
          <p:nvPr/>
        </p:nvCxnSpPr>
        <p:spPr>
          <a:xfrm rot="-5400000" flipH="1">
            <a:off x="7886229" y="3916266"/>
            <a:ext cx="212700" cy="163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038" name="Google Shape;671;p26">
            <a:extLst>
              <a:ext uri="{FF2B5EF4-FFF2-40B4-BE49-F238E27FC236}">
                <a16:creationId xmlns:a16="http://schemas.microsoft.com/office/drawing/2014/main" id="{934366A5-CF47-914C-2EF0-B36A32ED8FE4}"/>
              </a:ext>
            </a:extLst>
          </p:cNvPr>
          <p:cNvSpPr/>
          <p:nvPr/>
        </p:nvSpPr>
        <p:spPr>
          <a:xfrm>
            <a:off x="7361621" y="425350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39" name="Google Shape;672;p26">
            <a:extLst>
              <a:ext uri="{FF2B5EF4-FFF2-40B4-BE49-F238E27FC236}">
                <a16:creationId xmlns:a16="http://schemas.microsoft.com/office/drawing/2014/main" id="{F93E3281-2E33-63C9-5117-581710A4D8AB}"/>
              </a:ext>
            </a:extLst>
          </p:cNvPr>
          <p:cNvSpPr/>
          <p:nvPr/>
        </p:nvSpPr>
        <p:spPr>
          <a:xfrm>
            <a:off x="7814485" y="410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040" name="Google Shape;673;p26">
            <a:extLst>
              <a:ext uri="{FF2B5EF4-FFF2-40B4-BE49-F238E27FC236}">
                <a16:creationId xmlns:a16="http://schemas.microsoft.com/office/drawing/2014/main" id="{552A7F69-7D64-31CF-F324-A0EB2D0D383D}"/>
              </a:ext>
            </a:extLst>
          </p:cNvPr>
          <p:cNvCxnSpPr/>
          <p:nvPr/>
        </p:nvCxnSpPr>
        <p:spPr>
          <a:xfrm rot="5400000">
            <a:off x="9078671" y="3898609"/>
            <a:ext cx="369000" cy="340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041" name="Google Shape;674;p26">
            <a:extLst>
              <a:ext uri="{FF2B5EF4-FFF2-40B4-BE49-F238E27FC236}">
                <a16:creationId xmlns:a16="http://schemas.microsoft.com/office/drawing/2014/main" id="{5259366D-9016-4EFC-7005-D2C47CF96492}"/>
              </a:ext>
            </a:extLst>
          </p:cNvPr>
          <p:cNvCxnSpPr/>
          <p:nvPr/>
        </p:nvCxnSpPr>
        <p:spPr>
          <a:xfrm rot="-5400000" flipH="1">
            <a:off x="9410229" y="3916266"/>
            <a:ext cx="212700" cy="16380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042" name="Google Shape;637;p26">
            <a:extLst>
              <a:ext uri="{FF2B5EF4-FFF2-40B4-BE49-F238E27FC236}">
                <a16:creationId xmlns:a16="http://schemas.microsoft.com/office/drawing/2014/main" id="{D4D87FF1-75AD-A5A1-7A3E-7B198669EBC5}"/>
              </a:ext>
            </a:extLst>
          </p:cNvPr>
          <p:cNvSpPr/>
          <p:nvPr/>
        </p:nvSpPr>
        <p:spPr>
          <a:xfrm>
            <a:off x="8885621" y="425350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43" name="Google Shape;675;p26">
            <a:extLst>
              <a:ext uri="{FF2B5EF4-FFF2-40B4-BE49-F238E27FC236}">
                <a16:creationId xmlns:a16="http://schemas.microsoft.com/office/drawing/2014/main" id="{5C99F3F0-FEC1-FAD5-CE56-10FF9B4F798A}"/>
              </a:ext>
            </a:extLst>
          </p:cNvPr>
          <p:cNvSpPr/>
          <p:nvPr/>
        </p:nvSpPr>
        <p:spPr>
          <a:xfrm>
            <a:off x="9338485" y="410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120" name="Rounded Rectangular Callout 1119">
            <a:extLst>
              <a:ext uri="{FF2B5EF4-FFF2-40B4-BE49-F238E27FC236}">
                <a16:creationId xmlns:a16="http://schemas.microsoft.com/office/drawing/2014/main" id="{4DD76026-7DB5-93EC-9979-F6C5E29DE153}"/>
              </a:ext>
            </a:extLst>
          </p:cNvPr>
          <p:cNvSpPr/>
          <p:nvPr/>
        </p:nvSpPr>
        <p:spPr>
          <a:xfrm>
            <a:off x="1166184" y="5736264"/>
            <a:ext cx="9745250" cy="941589"/>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Problem statement: </a:t>
            </a:r>
            <a:r>
              <a:rPr lang="en-US" sz="2800" dirty="0">
                <a:solidFill>
                  <a:schemeClr val="tx1"/>
                </a:solidFill>
              </a:rPr>
              <a:t>How do we compute the </a:t>
            </a:r>
            <a:r>
              <a:rPr lang="en-US" sz="2800" u="sng" dirty="0">
                <a:solidFill>
                  <a:schemeClr val="tx1"/>
                </a:solidFill>
              </a:rPr>
              <a:t>distribution</a:t>
            </a:r>
            <a:r>
              <a:rPr lang="en-US" sz="2800" dirty="0">
                <a:solidFill>
                  <a:schemeClr val="tx1"/>
                </a:solidFill>
              </a:rPr>
              <a:t> of scientific efforts at varying levels of granularity?</a:t>
            </a:r>
          </a:p>
        </p:txBody>
      </p:sp>
      <p:sp>
        <p:nvSpPr>
          <p:cNvPr id="5" name="Slide Number Placeholder 4">
            <a:extLst>
              <a:ext uri="{FF2B5EF4-FFF2-40B4-BE49-F238E27FC236}">
                <a16:creationId xmlns:a16="http://schemas.microsoft.com/office/drawing/2014/main" id="{C9BFC1CB-AB0A-F3A6-A992-BB643E8E4457}"/>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a:p>
        </p:txBody>
      </p:sp>
    </p:spTree>
    <p:extLst>
      <p:ext uri="{BB962C8B-B14F-4D97-AF65-F5344CB8AC3E}">
        <p14:creationId xmlns:p14="http://schemas.microsoft.com/office/powerpoint/2010/main" val="13531337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C88EA-92C1-017C-9707-0F0B50606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84177-CC2F-788C-110B-CE9C1A4D9465}"/>
              </a:ext>
            </a:extLst>
          </p:cNvPr>
          <p:cNvSpPr>
            <a:spLocks noGrp="1"/>
          </p:cNvSpPr>
          <p:nvPr>
            <p:ph type="title"/>
          </p:nvPr>
        </p:nvSpPr>
        <p:spPr/>
        <p:txBody>
          <a:bodyPr/>
          <a:lstStyle/>
          <a:p>
            <a:r>
              <a:rPr lang="en-US" dirty="0"/>
              <a:t>Existing hierarchies of science</a:t>
            </a:r>
          </a:p>
        </p:txBody>
      </p:sp>
      <p:sp>
        <p:nvSpPr>
          <p:cNvPr id="3" name="Content Placeholder 2">
            <a:extLst>
              <a:ext uri="{FF2B5EF4-FFF2-40B4-BE49-F238E27FC236}">
                <a16:creationId xmlns:a16="http://schemas.microsoft.com/office/drawing/2014/main" id="{F46802E4-02F7-6CAC-1FB1-7B965306A4DF}"/>
              </a:ext>
            </a:extLst>
          </p:cNvPr>
          <p:cNvSpPr>
            <a:spLocks noGrp="1"/>
          </p:cNvSpPr>
          <p:nvPr>
            <p:ph idx="1"/>
          </p:nvPr>
        </p:nvSpPr>
        <p:spPr>
          <a:xfrm>
            <a:off x="606377" y="1514475"/>
            <a:ext cx="11474003" cy="4662488"/>
          </a:xfrm>
        </p:spPr>
        <p:txBody>
          <a:bodyPr/>
          <a:lstStyle/>
          <a:p>
            <a:r>
              <a:rPr lang="en-US" dirty="0"/>
              <a:t>Manually curated with human curation</a:t>
            </a:r>
          </a:p>
          <a:p>
            <a:r>
              <a:rPr lang="en-US" dirty="0"/>
              <a:t>They also have papers and their summaries within each category.   </a:t>
            </a:r>
          </a:p>
        </p:txBody>
      </p:sp>
      <p:pic>
        <p:nvPicPr>
          <p:cNvPr id="1026" name="Picture 2" descr="Open Research Knowledge Graph">
            <a:extLst>
              <a:ext uri="{FF2B5EF4-FFF2-40B4-BE49-F238E27FC236}">
                <a16:creationId xmlns:a16="http://schemas.microsoft.com/office/drawing/2014/main" id="{19BD968A-DB19-8518-DCBB-D5BE05EAA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9157" y="795974"/>
            <a:ext cx="1508036" cy="10753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5ECCBE-4AF1-8386-195A-63E17DBE628F}"/>
              </a:ext>
            </a:extLst>
          </p:cNvPr>
          <p:cNvPicPr>
            <a:picLocks noChangeAspect="1"/>
          </p:cNvPicPr>
          <p:nvPr/>
        </p:nvPicPr>
        <p:blipFill>
          <a:blip r:embed="rId3"/>
          <a:stretch>
            <a:fillRect/>
          </a:stretch>
        </p:blipFill>
        <p:spPr>
          <a:xfrm>
            <a:off x="813037" y="2820684"/>
            <a:ext cx="11217038" cy="3356279"/>
          </a:xfrm>
          <a:prstGeom prst="rect">
            <a:avLst/>
          </a:prstGeom>
        </p:spPr>
      </p:pic>
      <p:sp>
        <p:nvSpPr>
          <p:cNvPr id="7" name="TextBox 6">
            <a:extLst>
              <a:ext uri="{FF2B5EF4-FFF2-40B4-BE49-F238E27FC236}">
                <a16:creationId xmlns:a16="http://schemas.microsoft.com/office/drawing/2014/main" id="{A96F6A94-A964-E7A7-70C8-A5A0751DDEF5}"/>
              </a:ext>
            </a:extLst>
          </p:cNvPr>
          <p:cNvSpPr txBox="1"/>
          <p:nvPr/>
        </p:nvSpPr>
        <p:spPr>
          <a:xfrm>
            <a:off x="3072240" y="6315934"/>
            <a:ext cx="6098146" cy="338554"/>
          </a:xfrm>
          <a:prstGeom prst="rect">
            <a:avLst/>
          </a:prstGeom>
          <a:noFill/>
        </p:spPr>
        <p:txBody>
          <a:bodyPr wrap="square">
            <a:spAutoFit/>
          </a:bodyPr>
          <a:lstStyle/>
          <a:p>
            <a:pPr algn="ctr"/>
            <a:r>
              <a:rPr lang="en-US" sz="1600" dirty="0"/>
              <a:t>https://</a:t>
            </a:r>
            <a:r>
              <a:rPr lang="en-US" sz="1600" dirty="0" err="1"/>
              <a:t>orkg.org</a:t>
            </a:r>
            <a:r>
              <a:rPr lang="en-US" sz="1600" dirty="0"/>
              <a:t>/home/R261/</a:t>
            </a:r>
            <a:r>
              <a:rPr lang="en-US" sz="1600" dirty="0" err="1"/>
              <a:t>Mechanical_Engineering</a:t>
            </a:r>
            <a:endParaRPr lang="en-US" sz="1600" dirty="0"/>
          </a:p>
        </p:txBody>
      </p:sp>
      <p:sp>
        <p:nvSpPr>
          <p:cNvPr id="6" name="Slide Number Placeholder 5">
            <a:extLst>
              <a:ext uri="{FF2B5EF4-FFF2-40B4-BE49-F238E27FC236}">
                <a16:creationId xmlns:a16="http://schemas.microsoft.com/office/drawing/2014/main" id="{BAA9EEAA-1AC2-BB70-A989-04FB92AB8AD0}"/>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a:p>
        </p:txBody>
      </p:sp>
    </p:spTree>
    <p:extLst>
      <p:ext uri="{BB962C8B-B14F-4D97-AF65-F5344CB8AC3E}">
        <p14:creationId xmlns:p14="http://schemas.microsoft.com/office/powerpoint/2010/main" val="1568445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78BCF-4105-1A3F-1AF5-2DC8285F6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E9F18-AA17-4370-092D-10AF211DE7DC}"/>
              </a:ext>
            </a:extLst>
          </p:cNvPr>
          <p:cNvSpPr>
            <a:spLocks noGrp="1"/>
          </p:cNvSpPr>
          <p:nvPr>
            <p:ph type="title"/>
          </p:nvPr>
        </p:nvSpPr>
        <p:spPr/>
        <p:txBody>
          <a:bodyPr/>
          <a:lstStyle/>
          <a:p>
            <a:r>
              <a:rPr lang="en-US" dirty="0"/>
              <a:t>Existing hierarchies of science</a:t>
            </a:r>
          </a:p>
        </p:txBody>
      </p:sp>
      <p:sp>
        <p:nvSpPr>
          <p:cNvPr id="3" name="Content Placeholder 2">
            <a:extLst>
              <a:ext uri="{FF2B5EF4-FFF2-40B4-BE49-F238E27FC236}">
                <a16:creationId xmlns:a16="http://schemas.microsoft.com/office/drawing/2014/main" id="{4F69FABA-1756-9303-C052-1613CF4D52DA}"/>
              </a:ext>
            </a:extLst>
          </p:cNvPr>
          <p:cNvSpPr>
            <a:spLocks noGrp="1"/>
          </p:cNvSpPr>
          <p:nvPr>
            <p:ph idx="1"/>
          </p:nvPr>
        </p:nvSpPr>
        <p:spPr>
          <a:xfrm>
            <a:off x="606377" y="1514475"/>
            <a:ext cx="11474003" cy="4662488"/>
          </a:xfrm>
        </p:spPr>
        <p:txBody>
          <a:bodyPr/>
          <a:lstStyle/>
          <a:p>
            <a:r>
              <a:rPr lang="en-US" dirty="0"/>
              <a:t>Manually curated with human curation</a:t>
            </a:r>
          </a:p>
          <a:p>
            <a:r>
              <a:rPr lang="en-US" dirty="0"/>
              <a:t>They also have papers and their summaries within each category.   </a:t>
            </a:r>
          </a:p>
        </p:txBody>
      </p:sp>
      <p:pic>
        <p:nvPicPr>
          <p:cNvPr id="1026" name="Picture 2" descr="Open Research Knowledge Graph">
            <a:extLst>
              <a:ext uri="{FF2B5EF4-FFF2-40B4-BE49-F238E27FC236}">
                <a16:creationId xmlns:a16="http://schemas.microsoft.com/office/drawing/2014/main" id="{F0EF6EFB-773C-28E5-8C45-A3F2F9B29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9157" y="795974"/>
            <a:ext cx="1508036" cy="107539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38AF0D5-CB23-9017-27FC-5C8008A68E82}"/>
              </a:ext>
            </a:extLst>
          </p:cNvPr>
          <p:cNvSpPr>
            <a:spLocks noGrp="1"/>
          </p:cNvSpPr>
          <p:nvPr>
            <p:ph type="sldNum" sz="quarter" idx="10"/>
          </p:nvPr>
        </p:nvSpPr>
        <p:spPr/>
        <p:txBody>
          <a:bodyPr/>
          <a:lstStyle/>
          <a:p>
            <a:pPr>
              <a:defRPr/>
            </a:pPr>
            <a:fld id="{0121240C-47AF-2F4D-83B3-CC3EDF50F794}" type="slidenum">
              <a:rPr lang="en-US" smtClean="0"/>
              <a:pPr>
                <a:defRPr/>
              </a:pPr>
              <a:t>76</a:t>
            </a:fld>
            <a:endParaRPr lang="en-US"/>
          </a:p>
        </p:txBody>
      </p:sp>
      <p:pic>
        <p:nvPicPr>
          <p:cNvPr id="4" name="Picture 2" descr="Ad ORKG Curation Grants">
            <a:extLst>
              <a:ext uri="{FF2B5EF4-FFF2-40B4-BE49-F238E27FC236}">
                <a16:creationId xmlns:a16="http://schemas.microsoft.com/office/drawing/2014/main" id="{CAFBEFE2-44C4-798D-52B5-4F128F95B1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34524" r="38791" b="31884"/>
          <a:stretch/>
        </p:blipFill>
        <p:spPr bwMode="auto">
          <a:xfrm>
            <a:off x="6885384" y="4253948"/>
            <a:ext cx="4885174" cy="1897054"/>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C13A53-7526-CE00-40D2-3FC4878BC99E}"/>
              </a:ext>
            </a:extLst>
          </p:cNvPr>
          <p:cNvSpPr txBox="1"/>
          <p:nvPr/>
        </p:nvSpPr>
        <p:spPr>
          <a:xfrm>
            <a:off x="6399432" y="6112365"/>
            <a:ext cx="6098146" cy="369332"/>
          </a:xfrm>
          <a:prstGeom prst="rect">
            <a:avLst/>
          </a:prstGeom>
          <a:noFill/>
        </p:spPr>
        <p:txBody>
          <a:bodyPr wrap="square">
            <a:spAutoFit/>
          </a:bodyPr>
          <a:lstStyle/>
          <a:p>
            <a:pPr algn="ctr"/>
            <a:r>
              <a:rPr lang="en-US" dirty="0"/>
              <a:t>https://</a:t>
            </a:r>
            <a:r>
              <a:rPr lang="en-US" dirty="0" err="1"/>
              <a:t>orkg.org</a:t>
            </a:r>
            <a:r>
              <a:rPr lang="en-US" dirty="0"/>
              <a:t>/page/call-curation-grants-2025</a:t>
            </a:r>
          </a:p>
        </p:txBody>
      </p:sp>
      <p:sp>
        <p:nvSpPr>
          <p:cNvPr id="11" name="Rounded Rectangular Callout 10">
            <a:extLst>
              <a:ext uri="{FF2B5EF4-FFF2-40B4-BE49-F238E27FC236}">
                <a16:creationId xmlns:a16="http://schemas.microsoft.com/office/drawing/2014/main" id="{92C5EC6B-DFA3-3D96-DEFF-1D3EF411BD81}"/>
              </a:ext>
            </a:extLst>
          </p:cNvPr>
          <p:cNvSpPr/>
          <p:nvPr/>
        </p:nvSpPr>
        <p:spPr>
          <a:xfrm>
            <a:off x="1277891" y="4065866"/>
            <a:ext cx="4537122" cy="1508976"/>
          </a:xfrm>
          <a:prstGeom prst="wedgeRoundRectCallout">
            <a:avLst>
              <a:gd name="adj1" fmla="val 62656"/>
              <a:gd name="adj2" fmla="val 42148"/>
              <a:gd name="adj3" fmla="val 16667"/>
            </a:avLst>
          </a:prstGeom>
          <a:solidFill>
            <a:srgbClr val="DEEBFF">
              <a:alpha val="68627"/>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latin typeface="Avenir Book" panose="02000503020000020003" pitchFamily="2" charset="0"/>
              </a:rPr>
              <a:t>They have an ad for hiring people!! </a:t>
            </a:r>
            <a:r>
              <a:rPr lang="en-US" sz="3000" dirty="0"/>
              <a:t>🙋🏽</a:t>
            </a:r>
            <a:r>
              <a:rPr lang="en-US" sz="3000" dirty="0">
                <a:solidFill>
                  <a:schemeClr val="tx1"/>
                </a:solidFill>
                <a:latin typeface="Avenir Book" panose="02000503020000020003" pitchFamily="2" charset="0"/>
              </a:rPr>
              <a:t> </a:t>
            </a:r>
          </a:p>
        </p:txBody>
      </p:sp>
    </p:spTree>
    <p:extLst>
      <p:ext uri="{BB962C8B-B14F-4D97-AF65-F5344CB8AC3E}">
        <p14:creationId xmlns:p14="http://schemas.microsoft.com/office/powerpoint/2010/main" val="1380525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1C48-2B98-A485-CFE2-8B78956A48CF}"/>
              </a:ext>
            </a:extLst>
          </p:cNvPr>
          <p:cNvSpPr>
            <a:spLocks noGrp="1"/>
          </p:cNvSpPr>
          <p:nvPr>
            <p:ph type="title"/>
          </p:nvPr>
        </p:nvSpPr>
        <p:spPr/>
        <p:txBody>
          <a:bodyPr/>
          <a:lstStyle/>
          <a:p>
            <a:r>
              <a:rPr lang="en-US" dirty="0"/>
              <a:t>Hierarchies of science paper</a:t>
            </a:r>
          </a:p>
        </p:txBody>
      </p:sp>
      <p:sp>
        <p:nvSpPr>
          <p:cNvPr id="3" name="Content Placeholder 2">
            <a:extLst>
              <a:ext uri="{FF2B5EF4-FFF2-40B4-BE49-F238E27FC236}">
                <a16:creationId xmlns:a16="http://schemas.microsoft.com/office/drawing/2014/main" id="{D23FE488-E5D8-4992-7AAE-3BAB9F75AE52}"/>
              </a:ext>
            </a:extLst>
          </p:cNvPr>
          <p:cNvSpPr>
            <a:spLocks noGrp="1"/>
          </p:cNvSpPr>
          <p:nvPr>
            <p:ph idx="1"/>
          </p:nvPr>
        </p:nvSpPr>
        <p:spPr/>
        <p:txBody>
          <a:bodyPr/>
          <a:lstStyle/>
          <a:p>
            <a:endParaRPr lang="en-US" dirty="0"/>
          </a:p>
          <a:p>
            <a:pPr marL="514350" indent="-514350">
              <a:buFont typeface="+mj-lt"/>
              <a:buAutoNum type="arabicPeriod"/>
            </a:pPr>
            <a:r>
              <a:rPr lang="en-US" dirty="0"/>
              <a:t>Representation of the node (</a:t>
            </a:r>
            <a:r>
              <a:rPr lang="en-US" i="1" dirty="0"/>
              <a:t>what is a “paper”?)</a:t>
            </a:r>
            <a:endParaRPr lang="en-US" dirty="0"/>
          </a:p>
          <a:p>
            <a:pPr marL="514350" indent="-514350">
              <a:buFont typeface="+mj-lt"/>
              <a:buAutoNum type="arabicPeriod"/>
            </a:pPr>
            <a:r>
              <a:rPr lang="en-US" dirty="0"/>
              <a:t>Evaluating hierarchies </a:t>
            </a:r>
          </a:p>
          <a:p>
            <a:pPr marL="514350" indent="-514350">
              <a:buFont typeface="+mj-lt"/>
              <a:buAutoNum type="arabicPeriod"/>
            </a:pPr>
            <a:r>
              <a:rPr lang="en-US" dirty="0"/>
              <a:t>Inferring them</a:t>
            </a:r>
          </a:p>
        </p:txBody>
      </p:sp>
      <p:sp>
        <p:nvSpPr>
          <p:cNvPr id="36" name="Slide Number Placeholder 35">
            <a:extLst>
              <a:ext uri="{FF2B5EF4-FFF2-40B4-BE49-F238E27FC236}">
                <a16:creationId xmlns:a16="http://schemas.microsoft.com/office/drawing/2014/main" id="{F980EF96-ECA5-CB8A-91DF-F8F919C9E45D}"/>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a:p>
        </p:txBody>
      </p:sp>
      <p:sp>
        <p:nvSpPr>
          <p:cNvPr id="43" name="TextBox 42">
            <a:extLst>
              <a:ext uri="{FF2B5EF4-FFF2-40B4-BE49-F238E27FC236}">
                <a16:creationId xmlns:a16="http://schemas.microsoft.com/office/drawing/2014/main" id="{370B2A63-AC70-9DE2-1F78-EB526238C9B2}"/>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
        <p:nvSpPr>
          <p:cNvPr id="44" name="Google Shape;605;p26">
            <a:extLst>
              <a:ext uri="{FF2B5EF4-FFF2-40B4-BE49-F238E27FC236}">
                <a16:creationId xmlns:a16="http://schemas.microsoft.com/office/drawing/2014/main" id="{9E1763F9-E612-5B92-933A-6E735679F9A3}"/>
              </a:ext>
            </a:extLst>
          </p:cNvPr>
          <p:cNvSpPr/>
          <p:nvPr/>
        </p:nvSpPr>
        <p:spPr>
          <a:xfrm>
            <a:off x="9740491" y="252891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45" name="Google Shape;632;p26">
            <a:extLst>
              <a:ext uri="{FF2B5EF4-FFF2-40B4-BE49-F238E27FC236}">
                <a16:creationId xmlns:a16="http://schemas.microsoft.com/office/drawing/2014/main" id="{4B39E4F4-D23F-A953-1B99-1AA6F1B83272}"/>
              </a:ext>
            </a:extLst>
          </p:cNvPr>
          <p:cNvCxnSpPr>
            <a:cxnSpLocks/>
            <a:stCxn id="61" idx="2"/>
            <a:endCxn id="67" idx="0"/>
          </p:cNvCxnSpPr>
          <p:nvPr/>
        </p:nvCxnSpPr>
        <p:spPr>
          <a:xfrm rot="16200000" flipH="1">
            <a:off x="9711596" y="4478624"/>
            <a:ext cx="435335"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47" name="Google Shape;640;p26">
            <a:extLst>
              <a:ext uri="{FF2B5EF4-FFF2-40B4-BE49-F238E27FC236}">
                <a16:creationId xmlns:a16="http://schemas.microsoft.com/office/drawing/2014/main" id="{57021824-147C-7706-9BAE-937C12B254C9}"/>
              </a:ext>
            </a:extLst>
          </p:cNvPr>
          <p:cNvCxnSpPr>
            <a:cxnSpLocks/>
            <a:stCxn id="44" idx="2"/>
            <a:endCxn id="68" idx="0"/>
          </p:cNvCxnSpPr>
          <p:nvPr/>
        </p:nvCxnSpPr>
        <p:spPr>
          <a:xfrm rot="5400000">
            <a:off x="9792288" y="2674550"/>
            <a:ext cx="340440" cy="65396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8" name="Google Shape;641;p26">
            <a:extLst>
              <a:ext uri="{FF2B5EF4-FFF2-40B4-BE49-F238E27FC236}">
                <a16:creationId xmlns:a16="http://schemas.microsoft.com/office/drawing/2014/main" id="{648C4033-1C31-C5A0-92C2-4DB84D52B62E}"/>
              </a:ext>
            </a:extLst>
          </p:cNvPr>
          <p:cNvCxnSpPr>
            <a:cxnSpLocks/>
            <a:stCxn id="44" idx="2"/>
            <a:endCxn id="69" idx="0"/>
          </p:cNvCxnSpPr>
          <p:nvPr/>
        </p:nvCxnSpPr>
        <p:spPr>
          <a:xfrm rot="16200000" flipH="1">
            <a:off x="10491942" y="2628862"/>
            <a:ext cx="348800" cy="75370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9" name="Google Shape;644;p26">
            <a:extLst>
              <a:ext uri="{FF2B5EF4-FFF2-40B4-BE49-F238E27FC236}">
                <a16:creationId xmlns:a16="http://schemas.microsoft.com/office/drawing/2014/main" id="{538CCF80-80B6-5191-C4FA-CDEF86ED55AB}"/>
              </a:ext>
            </a:extLst>
          </p:cNvPr>
          <p:cNvCxnSpPr>
            <a:cxnSpLocks/>
            <a:stCxn id="61" idx="2"/>
            <a:endCxn id="66" idx="0"/>
          </p:cNvCxnSpPr>
          <p:nvPr/>
        </p:nvCxnSpPr>
        <p:spPr>
          <a:xfrm rot="5400000">
            <a:off x="9536900" y="4430537"/>
            <a:ext cx="436311"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0" name="Google Shape;645;p26">
            <a:extLst>
              <a:ext uri="{FF2B5EF4-FFF2-40B4-BE49-F238E27FC236}">
                <a16:creationId xmlns:a16="http://schemas.microsoft.com/office/drawing/2014/main" id="{F0456A2D-D481-886C-3D90-F1712918CCC3}"/>
              </a:ext>
            </a:extLst>
          </p:cNvPr>
          <p:cNvSpPr/>
          <p:nvPr/>
        </p:nvSpPr>
        <p:spPr>
          <a:xfrm>
            <a:off x="10545502" y="4757187"/>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1" name="Google Shape;646;p26">
            <a:extLst>
              <a:ext uri="{FF2B5EF4-FFF2-40B4-BE49-F238E27FC236}">
                <a16:creationId xmlns:a16="http://schemas.microsoft.com/office/drawing/2014/main" id="{B6CDB53D-B09D-CC48-D476-49ED5DE768D5}"/>
              </a:ext>
            </a:extLst>
          </p:cNvPr>
          <p:cNvCxnSpPr>
            <a:cxnSpLocks/>
            <a:stCxn id="64" idx="2"/>
            <a:endCxn id="50" idx="0"/>
          </p:cNvCxnSpPr>
          <p:nvPr/>
        </p:nvCxnSpPr>
        <p:spPr>
          <a:xfrm rot="5400000">
            <a:off x="10527372" y="4472573"/>
            <a:ext cx="458979"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2" name="Google Shape;647;p26">
            <a:extLst>
              <a:ext uri="{FF2B5EF4-FFF2-40B4-BE49-F238E27FC236}">
                <a16:creationId xmlns:a16="http://schemas.microsoft.com/office/drawing/2014/main" id="{23E93D23-291A-7E3D-430F-CF7083ACB260}"/>
              </a:ext>
            </a:extLst>
          </p:cNvPr>
          <p:cNvSpPr/>
          <p:nvPr/>
        </p:nvSpPr>
        <p:spPr>
          <a:xfrm>
            <a:off x="10190356" y="4759108"/>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3" name="Google Shape;648;p26">
            <a:extLst>
              <a:ext uri="{FF2B5EF4-FFF2-40B4-BE49-F238E27FC236}">
                <a16:creationId xmlns:a16="http://schemas.microsoft.com/office/drawing/2014/main" id="{99C9F214-3E13-12C1-B4A8-7AEB689AF2B4}"/>
              </a:ext>
            </a:extLst>
          </p:cNvPr>
          <p:cNvCxnSpPr>
            <a:cxnSpLocks/>
            <a:stCxn id="64" idx="2"/>
            <a:endCxn id="52" idx="0"/>
          </p:cNvCxnSpPr>
          <p:nvPr/>
        </p:nvCxnSpPr>
        <p:spPr>
          <a:xfrm rot="5400000">
            <a:off x="10349860" y="4296983"/>
            <a:ext cx="460900"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4" name="Google Shape;650;p26">
            <a:extLst>
              <a:ext uri="{FF2B5EF4-FFF2-40B4-BE49-F238E27FC236}">
                <a16:creationId xmlns:a16="http://schemas.microsoft.com/office/drawing/2014/main" id="{6BCF43DF-DAC6-D41F-9860-EE788A276C5B}"/>
              </a:ext>
            </a:extLst>
          </p:cNvPr>
          <p:cNvSpPr/>
          <p:nvPr/>
        </p:nvSpPr>
        <p:spPr>
          <a:xfrm>
            <a:off x="9144288" y="4755416"/>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55" name="Google Shape;651;p26">
            <a:extLst>
              <a:ext uri="{FF2B5EF4-FFF2-40B4-BE49-F238E27FC236}">
                <a16:creationId xmlns:a16="http://schemas.microsoft.com/office/drawing/2014/main" id="{35748230-B96F-B6E6-6D80-09E6678582F1}"/>
              </a:ext>
            </a:extLst>
          </p:cNvPr>
          <p:cNvCxnSpPr>
            <a:cxnSpLocks/>
            <a:stCxn id="61" idx="2"/>
            <a:endCxn id="54" idx="0"/>
          </p:cNvCxnSpPr>
          <p:nvPr/>
        </p:nvCxnSpPr>
        <p:spPr>
          <a:xfrm rot="5400000">
            <a:off x="9366105" y="4255074"/>
            <a:ext cx="431642"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6" name="Google Shape;657;p26">
            <a:extLst>
              <a:ext uri="{FF2B5EF4-FFF2-40B4-BE49-F238E27FC236}">
                <a16:creationId xmlns:a16="http://schemas.microsoft.com/office/drawing/2014/main" id="{9E8FF6D9-5B05-93A1-D160-1824A5261990}"/>
              </a:ext>
            </a:extLst>
          </p:cNvPr>
          <p:cNvSpPr txBox="1"/>
          <p:nvPr/>
        </p:nvSpPr>
        <p:spPr>
          <a:xfrm rot="5400000">
            <a:off x="9453510" y="3467651"/>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57" name="Google Shape;661;p26">
            <a:extLst>
              <a:ext uri="{FF2B5EF4-FFF2-40B4-BE49-F238E27FC236}">
                <a16:creationId xmlns:a16="http://schemas.microsoft.com/office/drawing/2014/main" id="{C98DDDF7-C092-8E4A-4EDA-A3BA94F37665}"/>
              </a:ext>
            </a:extLst>
          </p:cNvPr>
          <p:cNvSpPr txBox="1"/>
          <p:nvPr/>
        </p:nvSpPr>
        <p:spPr>
          <a:xfrm>
            <a:off x="10162341" y="3923853"/>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58" name="Google Shape;666;p26">
            <a:extLst>
              <a:ext uri="{FF2B5EF4-FFF2-40B4-BE49-F238E27FC236}">
                <a16:creationId xmlns:a16="http://schemas.microsoft.com/office/drawing/2014/main" id="{DF48207F-4E8F-4B02-39DD-AA7E92D45148}"/>
              </a:ext>
            </a:extLst>
          </p:cNvPr>
          <p:cNvCxnSpPr>
            <a:cxnSpLocks/>
            <a:stCxn id="56" idx="3"/>
            <a:endCxn id="60" idx="0"/>
          </p:cNvCxnSpPr>
          <p:nvPr/>
        </p:nvCxnSpPr>
        <p:spPr>
          <a:xfrm rot="5400000">
            <a:off x="9368522" y="3790513"/>
            <a:ext cx="296847"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59" name="Google Shape;667;p26">
            <a:extLst>
              <a:ext uri="{FF2B5EF4-FFF2-40B4-BE49-F238E27FC236}">
                <a16:creationId xmlns:a16="http://schemas.microsoft.com/office/drawing/2014/main" id="{28A624AE-8442-19FA-963F-56F5458D9181}"/>
              </a:ext>
            </a:extLst>
          </p:cNvPr>
          <p:cNvCxnSpPr>
            <a:cxnSpLocks/>
            <a:stCxn id="56" idx="3"/>
            <a:endCxn id="61" idx="0"/>
          </p:cNvCxnSpPr>
          <p:nvPr/>
        </p:nvCxnSpPr>
        <p:spPr>
          <a:xfrm rot="16200000" flipH="1">
            <a:off x="9599540" y="3773067"/>
            <a:ext cx="291098"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68;p26">
            <a:extLst>
              <a:ext uri="{FF2B5EF4-FFF2-40B4-BE49-F238E27FC236}">
                <a16:creationId xmlns:a16="http://schemas.microsoft.com/office/drawing/2014/main" id="{3039F31C-0A9C-C507-DF15-DAF327978DE5}"/>
              </a:ext>
            </a:extLst>
          </p:cNvPr>
          <p:cNvSpPr/>
          <p:nvPr/>
        </p:nvSpPr>
        <p:spPr>
          <a:xfrm>
            <a:off x="9203008" y="404572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33;p26">
            <a:extLst>
              <a:ext uri="{FF2B5EF4-FFF2-40B4-BE49-F238E27FC236}">
                <a16:creationId xmlns:a16="http://schemas.microsoft.com/office/drawing/2014/main" id="{C7C19D6C-F790-F9D4-2AF5-82F63A722897}"/>
              </a:ext>
            </a:extLst>
          </p:cNvPr>
          <p:cNvSpPr/>
          <p:nvPr/>
        </p:nvSpPr>
        <p:spPr>
          <a:xfrm>
            <a:off x="9659297" y="403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73;p26">
            <a:extLst>
              <a:ext uri="{FF2B5EF4-FFF2-40B4-BE49-F238E27FC236}">
                <a16:creationId xmlns:a16="http://schemas.microsoft.com/office/drawing/2014/main" id="{B5D977F9-1C36-3F52-B320-FD85504E341D}"/>
              </a:ext>
            </a:extLst>
          </p:cNvPr>
          <p:cNvCxnSpPr>
            <a:cxnSpLocks/>
            <a:stCxn id="74" idx="3"/>
            <a:endCxn id="64" idx="0"/>
          </p:cNvCxnSpPr>
          <p:nvPr/>
        </p:nvCxnSpPr>
        <p:spPr>
          <a:xfrm rot="5400000">
            <a:off x="10800507" y="3767612"/>
            <a:ext cx="258275"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3" name="Google Shape;674;p26">
            <a:extLst>
              <a:ext uri="{FF2B5EF4-FFF2-40B4-BE49-F238E27FC236}">
                <a16:creationId xmlns:a16="http://schemas.microsoft.com/office/drawing/2014/main" id="{04F34C05-8756-414B-C5DC-84E966424BDA}"/>
              </a:ext>
            </a:extLst>
          </p:cNvPr>
          <p:cNvCxnSpPr>
            <a:cxnSpLocks/>
            <a:stCxn id="74" idx="3"/>
            <a:endCxn id="65" idx="0"/>
          </p:cNvCxnSpPr>
          <p:nvPr/>
        </p:nvCxnSpPr>
        <p:spPr>
          <a:xfrm rot="16200000" flipH="1">
            <a:off x="11048601" y="3754833"/>
            <a:ext cx="252526"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4" name="Google Shape;637;p26">
            <a:extLst>
              <a:ext uri="{FF2B5EF4-FFF2-40B4-BE49-F238E27FC236}">
                <a16:creationId xmlns:a16="http://schemas.microsoft.com/office/drawing/2014/main" id="{3707CC41-C8B4-5D4F-F6C8-2B06443A7E97}"/>
              </a:ext>
            </a:extLst>
          </p:cNvPr>
          <p:cNvSpPr/>
          <p:nvPr/>
        </p:nvSpPr>
        <p:spPr>
          <a:xfrm>
            <a:off x="10604835" y="401440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5" name="Google Shape;675;p26">
            <a:extLst>
              <a:ext uri="{FF2B5EF4-FFF2-40B4-BE49-F238E27FC236}">
                <a16:creationId xmlns:a16="http://schemas.microsoft.com/office/drawing/2014/main" id="{D8B9C0DA-BA27-8E34-9BDA-A16681354752}"/>
              </a:ext>
            </a:extLst>
          </p:cNvPr>
          <p:cNvSpPr/>
          <p:nvPr/>
        </p:nvSpPr>
        <p:spPr>
          <a:xfrm>
            <a:off x="11095277" y="400865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6" name="Google Shape;650;p26">
            <a:extLst>
              <a:ext uri="{FF2B5EF4-FFF2-40B4-BE49-F238E27FC236}">
                <a16:creationId xmlns:a16="http://schemas.microsoft.com/office/drawing/2014/main" id="{7BB963BB-BFBB-3F74-C315-A09655FE2A40}"/>
              </a:ext>
            </a:extLst>
          </p:cNvPr>
          <p:cNvSpPr/>
          <p:nvPr/>
        </p:nvSpPr>
        <p:spPr>
          <a:xfrm>
            <a:off x="9490546" y="4760085"/>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67" name="Google Shape;650;p26">
            <a:extLst>
              <a:ext uri="{FF2B5EF4-FFF2-40B4-BE49-F238E27FC236}">
                <a16:creationId xmlns:a16="http://schemas.microsoft.com/office/drawing/2014/main" id="{6D29F54F-B38A-651E-A5C8-43DE6B07ACE8}"/>
              </a:ext>
            </a:extLst>
          </p:cNvPr>
          <p:cNvSpPr/>
          <p:nvPr/>
        </p:nvSpPr>
        <p:spPr>
          <a:xfrm>
            <a:off x="9839373" y="4759109"/>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68" name="Google Shape;675;p26">
            <a:extLst>
              <a:ext uri="{FF2B5EF4-FFF2-40B4-BE49-F238E27FC236}">
                <a16:creationId xmlns:a16="http://schemas.microsoft.com/office/drawing/2014/main" id="{A395CE3F-31D7-7AF8-3F8C-09E960D56B52}"/>
              </a:ext>
            </a:extLst>
          </p:cNvPr>
          <p:cNvSpPr/>
          <p:nvPr/>
        </p:nvSpPr>
        <p:spPr>
          <a:xfrm>
            <a:off x="9428375" y="317175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9" name="Google Shape;675;p26">
            <a:extLst>
              <a:ext uri="{FF2B5EF4-FFF2-40B4-BE49-F238E27FC236}">
                <a16:creationId xmlns:a16="http://schemas.microsoft.com/office/drawing/2014/main" id="{F880DD54-784C-6E6E-9EA2-D91E35CC3FE4}"/>
              </a:ext>
            </a:extLst>
          </p:cNvPr>
          <p:cNvSpPr/>
          <p:nvPr/>
        </p:nvSpPr>
        <p:spPr>
          <a:xfrm>
            <a:off x="10836043" y="318011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70" name="Google Shape;645;p26">
            <a:extLst>
              <a:ext uri="{FF2B5EF4-FFF2-40B4-BE49-F238E27FC236}">
                <a16:creationId xmlns:a16="http://schemas.microsoft.com/office/drawing/2014/main" id="{DC319AF3-6584-951E-34A4-9535E68FF914}"/>
              </a:ext>
            </a:extLst>
          </p:cNvPr>
          <p:cNvSpPr/>
          <p:nvPr/>
        </p:nvSpPr>
        <p:spPr>
          <a:xfrm>
            <a:off x="11258921" y="4754909"/>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1" name="Google Shape;646;p26">
            <a:extLst>
              <a:ext uri="{FF2B5EF4-FFF2-40B4-BE49-F238E27FC236}">
                <a16:creationId xmlns:a16="http://schemas.microsoft.com/office/drawing/2014/main" id="{9AC4DDD0-38FD-0977-5087-31DEF6864C1C}"/>
              </a:ext>
            </a:extLst>
          </p:cNvPr>
          <p:cNvCxnSpPr>
            <a:cxnSpLocks/>
            <a:stCxn id="65" idx="2"/>
            <a:endCxn id="70" idx="0"/>
          </p:cNvCxnSpPr>
          <p:nvPr/>
        </p:nvCxnSpPr>
        <p:spPr>
          <a:xfrm rot="16200000" flipH="1">
            <a:off x="11128152" y="4466734"/>
            <a:ext cx="462450"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2" name="Google Shape;647;p26">
            <a:extLst>
              <a:ext uri="{FF2B5EF4-FFF2-40B4-BE49-F238E27FC236}">
                <a16:creationId xmlns:a16="http://schemas.microsoft.com/office/drawing/2014/main" id="{239CE449-1C3C-8E55-F98F-872259E22648}"/>
              </a:ext>
            </a:extLst>
          </p:cNvPr>
          <p:cNvSpPr/>
          <p:nvPr/>
        </p:nvSpPr>
        <p:spPr>
          <a:xfrm>
            <a:off x="10904651" y="4755264"/>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8;p26">
            <a:extLst>
              <a:ext uri="{FF2B5EF4-FFF2-40B4-BE49-F238E27FC236}">
                <a16:creationId xmlns:a16="http://schemas.microsoft.com/office/drawing/2014/main" id="{04C6D97E-885A-86CF-F29F-CC0408846D62}"/>
              </a:ext>
            </a:extLst>
          </p:cNvPr>
          <p:cNvCxnSpPr>
            <a:cxnSpLocks/>
            <a:stCxn id="65" idx="2"/>
            <a:endCxn id="72" idx="0"/>
          </p:cNvCxnSpPr>
          <p:nvPr/>
        </p:nvCxnSpPr>
        <p:spPr>
          <a:xfrm rot="5400000">
            <a:off x="10950840" y="4403676"/>
            <a:ext cx="462805"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4" name="Google Shape;657;p26">
            <a:extLst>
              <a:ext uri="{FF2B5EF4-FFF2-40B4-BE49-F238E27FC236}">
                <a16:creationId xmlns:a16="http://schemas.microsoft.com/office/drawing/2014/main" id="{C86C437E-CF1B-D39D-5742-0398621F8264}"/>
              </a:ext>
            </a:extLst>
          </p:cNvPr>
          <p:cNvSpPr txBox="1"/>
          <p:nvPr/>
        </p:nvSpPr>
        <p:spPr>
          <a:xfrm rot="5400000">
            <a:off x="10877081" y="3474908"/>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75" name="Google Shape;661;p26">
            <a:extLst>
              <a:ext uri="{FF2B5EF4-FFF2-40B4-BE49-F238E27FC236}">
                <a16:creationId xmlns:a16="http://schemas.microsoft.com/office/drawing/2014/main" id="{3A687470-409C-564E-8471-C052AFA9FF99}"/>
              </a:ext>
            </a:extLst>
          </p:cNvPr>
          <p:cNvSpPr txBox="1"/>
          <p:nvPr/>
        </p:nvSpPr>
        <p:spPr>
          <a:xfrm>
            <a:off x="10129819" y="3065384"/>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76" name="Google Shape;1270;p33">
            <a:extLst>
              <a:ext uri="{FF2B5EF4-FFF2-40B4-BE49-F238E27FC236}">
                <a16:creationId xmlns:a16="http://schemas.microsoft.com/office/drawing/2014/main" id="{BA5FB116-CDC6-8EA5-66E5-D3EF5E750FA1}"/>
              </a:ext>
            </a:extLst>
          </p:cNvPr>
          <p:cNvPicPr preferRelativeResize="0"/>
          <p:nvPr/>
        </p:nvPicPr>
        <p:blipFill>
          <a:blip r:embed="rId3">
            <a:alphaModFix/>
          </a:blip>
          <a:stretch>
            <a:fillRect/>
          </a:stretch>
        </p:blipFill>
        <p:spPr>
          <a:xfrm>
            <a:off x="9172723" y="4800032"/>
            <a:ext cx="223562" cy="228227"/>
          </a:xfrm>
          <a:prstGeom prst="rect">
            <a:avLst/>
          </a:prstGeom>
          <a:noFill/>
          <a:ln>
            <a:noFill/>
          </a:ln>
          <a:effectLst/>
        </p:spPr>
      </p:pic>
      <p:pic>
        <p:nvPicPr>
          <p:cNvPr id="77" name="Google Shape;1270;p33">
            <a:extLst>
              <a:ext uri="{FF2B5EF4-FFF2-40B4-BE49-F238E27FC236}">
                <a16:creationId xmlns:a16="http://schemas.microsoft.com/office/drawing/2014/main" id="{0BD641A5-9E07-AC34-25E8-6FD845AA40BE}"/>
              </a:ext>
            </a:extLst>
          </p:cNvPr>
          <p:cNvPicPr preferRelativeResize="0"/>
          <p:nvPr/>
        </p:nvPicPr>
        <p:blipFill>
          <a:blip r:embed="rId3">
            <a:alphaModFix/>
          </a:blip>
          <a:stretch>
            <a:fillRect/>
          </a:stretch>
        </p:blipFill>
        <p:spPr>
          <a:xfrm>
            <a:off x="9514680" y="4795501"/>
            <a:ext cx="223562" cy="228227"/>
          </a:xfrm>
          <a:prstGeom prst="rect">
            <a:avLst/>
          </a:prstGeom>
          <a:noFill/>
          <a:ln>
            <a:noFill/>
          </a:ln>
          <a:effectLst/>
        </p:spPr>
      </p:pic>
      <p:pic>
        <p:nvPicPr>
          <p:cNvPr id="78" name="Google Shape;1270;p33">
            <a:extLst>
              <a:ext uri="{FF2B5EF4-FFF2-40B4-BE49-F238E27FC236}">
                <a16:creationId xmlns:a16="http://schemas.microsoft.com/office/drawing/2014/main" id="{1950F0E5-BECB-017D-8DB9-242B76E15A9A}"/>
              </a:ext>
            </a:extLst>
          </p:cNvPr>
          <p:cNvPicPr preferRelativeResize="0"/>
          <p:nvPr/>
        </p:nvPicPr>
        <p:blipFill>
          <a:blip r:embed="rId3">
            <a:alphaModFix/>
          </a:blip>
          <a:stretch>
            <a:fillRect/>
          </a:stretch>
        </p:blipFill>
        <p:spPr>
          <a:xfrm>
            <a:off x="9871198" y="4799097"/>
            <a:ext cx="223562" cy="228227"/>
          </a:xfrm>
          <a:prstGeom prst="rect">
            <a:avLst/>
          </a:prstGeom>
          <a:noFill/>
          <a:ln>
            <a:noFill/>
          </a:ln>
          <a:effectLst/>
        </p:spPr>
      </p:pic>
      <p:pic>
        <p:nvPicPr>
          <p:cNvPr id="79" name="Google Shape;1270;p33">
            <a:extLst>
              <a:ext uri="{FF2B5EF4-FFF2-40B4-BE49-F238E27FC236}">
                <a16:creationId xmlns:a16="http://schemas.microsoft.com/office/drawing/2014/main" id="{9266CB91-9E37-E6AD-CD66-63D2AB276FF5}"/>
              </a:ext>
            </a:extLst>
          </p:cNvPr>
          <p:cNvPicPr preferRelativeResize="0"/>
          <p:nvPr/>
        </p:nvPicPr>
        <p:blipFill>
          <a:blip r:embed="rId3">
            <a:alphaModFix/>
          </a:blip>
          <a:stretch>
            <a:fillRect/>
          </a:stretch>
        </p:blipFill>
        <p:spPr>
          <a:xfrm>
            <a:off x="10225666" y="4800177"/>
            <a:ext cx="223562" cy="228227"/>
          </a:xfrm>
          <a:prstGeom prst="rect">
            <a:avLst/>
          </a:prstGeom>
          <a:noFill/>
          <a:ln>
            <a:noFill/>
          </a:ln>
          <a:effectLst/>
        </p:spPr>
      </p:pic>
      <p:pic>
        <p:nvPicPr>
          <p:cNvPr id="80" name="Google Shape;1270;p33">
            <a:extLst>
              <a:ext uri="{FF2B5EF4-FFF2-40B4-BE49-F238E27FC236}">
                <a16:creationId xmlns:a16="http://schemas.microsoft.com/office/drawing/2014/main" id="{43122BC1-75F5-AB7F-EEEF-8BFA404247E3}"/>
              </a:ext>
            </a:extLst>
          </p:cNvPr>
          <p:cNvPicPr preferRelativeResize="0"/>
          <p:nvPr/>
        </p:nvPicPr>
        <p:blipFill>
          <a:blip r:embed="rId3">
            <a:alphaModFix/>
          </a:blip>
          <a:stretch>
            <a:fillRect/>
          </a:stretch>
        </p:blipFill>
        <p:spPr>
          <a:xfrm>
            <a:off x="10579074" y="4795041"/>
            <a:ext cx="223562" cy="228227"/>
          </a:xfrm>
          <a:prstGeom prst="rect">
            <a:avLst/>
          </a:prstGeom>
          <a:noFill/>
          <a:ln>
            <a:noFill/>
          </a:ln>
          <a:effectLst/>
        </p:spPr>
      </p:pic>
      <p:pic>
        <p:nvPicPr>
          <p:cNvPr id="81" name="Google Shape;1270;p33">
            <a:extLst>
              <a:ext uri="{FF2B5EF4-FFF2-40B4-BE49-F238E27FC236}">
                <a16:creationId xmlns:a16="http://schemas.microsoft.com/office/drawing/2014/main" id="{8E02CC41-DBC0-D13C-2ED2-422724483AF5}"/>
              </a:ext>
            </a:extLst>
          </p:cNvPr>
          <p:cNvPicPr preferRelativeResize="0"/>
          <p:nvPr/>
        </p:nvPicPr>
        <p:blipFill>
          <a:blip r:embed="rId3">
            <a:alphaModFix/>
          </a:blip>
          <a:stretch>
            <a:fillRect/>
          </a:stretch>
        </p:blipFill>
        <p:spPr>
          <a:xfrm>
            <a:off x="10934100" y="4794637"/>
            <a:ext cx="223562" cy="228227"/>
          </a:xfrm>
          <a:prstGeom prst="rect">
            <a:avLst/>
          </a:prstGeom>
          <a:noFill/>
          <a:ln>
            <a:noFill/>
          </a:ln>
          <a:effectLst/>
        </p:spPr>
      </p:pic>
      <p:pic>
        <p:nvPicPr>
          <p:cNvPr id="82" name="Google Shape;1270;p33">
            <a:extLst>
              <a:ext uri="{FF2B5EF4-FFF2-40B4-BE49-F238E27FC236}">
                <a16:creationId xmlns:a16="http://schemas.microsoft.com/office/drawing/2014/main" id="{99F3F0E9-0E47-8A76-42C3-D68AB78125CE}"/>
              </a:ext>
            </a:extLst>
          </p:cNvPr>
          <p:cNvPicPr preferRelativeResize="0"/>
          <p:nvPr/>
        </p:nvPicPr>
        <p:blipFill>
          <a:blip r:embed="rId3">
            <a:alphaModFix/>
          </a:blip>
          <a:stretch>
            <a:fillRect/>
          </a:stretch>
        </p:blipFill>
        <p:spPr>
          <a:xfrm>
            <a:off x="11296050" y="4788287"/>
            <a:ext cx="223562" cy="228227"/>
          </a:xfrm>
          <a:prstGeom prst="rect">
            <a:avLst/>
          </a:prstGeom>
          <a:noFill/>
          <a:ln>
            <a:noFill/>
          </a:ln>
          <a:effectLst/>
        </p:spPr>
      </p:pic>
    </p:spTree>
    <p:extLst>
      <p:ext uri="{BB962C8B-B14F-4D97-AF65-F5344CB8AC3E}">
        <p14:creationId xmlns:p14="http://schemas.microsoft.com/office/powerpoint/2010/main" val="1828190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29B17-E50A-0331-9640-13FF48CC9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27AC21-F6D7-2D79-5246-CFA5BE09B439}"/>
              </a:ext>
            </a:extLst>
          </p:cNvPr>
          <p:cNvSpPr>
            <a:spLocks noGrp="1"/>
          </p:cNvSpPr>
          <p:nvPr>
            <p:ph type="title"/>
          </p:nvPr>
        </p:nvSpPr>
        <p:spPr/>
        <p:txBody>
          <a:bodyPr/>
          <a:lstStyle/>
          <a:p>
            <a:r>
              <a:rPr lang="en-US" dirty="0"/>
              <a:t>Hierarchies of science paper</a:t>
            </a:r>
          </a:p>
        </p:txBody>
      </p:sp>
      <p:sp>
        <p:nvSpPr>
          <p:cNvPr id="3" name="Content Placeholder 2">
            <a:extLst>
              <a:ext uri="{FF2B5EF4-FFF2-40B4-BE49-F238E27FC236}">
                <a16:creationId xmlns:a16="http://schemas.microsoft.com/office/drawing/2014/main" id="{D53F465B-008F-E3E6-9C1B-6288F1E0C322}"/>
              </a:ext>
            </a:extLst>
          </p:cNvPr>
          <p:cNvSpPr>
            <a:spLocks noGrp="1"/>
          </p:cNvSpPr>
          <p:nvPr>
            <p:ph idx="1"/>
          </p:nvPr>
        </p:nvSpPr>
        <p:spPr/>
        <p:txBody>
          <a:bodyPr/>
          <a:lstStyle/>
          <a:p>
            <a:endParaRPr lang="en-US" dirty="0"/>
          </a:p>
          <a:p>
            <a:pPr marL="514350" indent="-514350">
              <a:buFont typeface="+mj-lt"/>
              <a:buAutoNum type="arabicPeriod"/>
            </a:pPr>
            <a:r>
              <a:rPr lang="en-US" dirty="0">
                <a:solidFill>
                  <a:srgbClr val="C00000"/>
                </a:solidFill>
              </a:rPr>
              <a:t>Representation of the node (</a:t>
            </a:r>
            <a:r>
              <a:rPr lang="en-US" i="1" dirty="0">
                <a:solidFill>
                  <a:srgbClr val="C00000"/>
                </a:solidFill>
              </a:rPr>
              <a:t>what is a “paper”?)</a:t>
            </a:r>
            <a:endParaRPr lang="en-US" dirty="0">
              <a:solidFill>
                <a:srgbClr val="C00000"/>
              </a:solidFill>
            </a:endParaRPr>
          </a:p>
          <a:p>
            <a:pPr marL="514350" indent="-514350">
              <a:buFont typeface="+mj-lt"/>
              <a:buAutoNum type="arabicPeriod"/>
            </a:pPr>
            <a:r>
              <a:rPr lang="en-US" dirty="0"/>
              <a:t>Evaluating hierarchies </a:t>
            </a:r>
          </a:p>
          <a:p>
            <a:pPr marL="514350" indent="-514350">
              <a:buFont typeface="+mj-lt"/>
              <a:buAutoNum type="arabicPeriod"/>
            </a:pPr>
            <a:r>
              <a:rPr lang="en-US" dirty="0"/>
              <a:t>Inferring them</a:t>
            </a:r>
          </a:p>
        </p:txBody>
      </p:sp>
      <p:sp>
        <p:nvSpPr>
          <p:cNvPr id="5" name="Google Shape;605;p26">
            <a:extLst>
              <a:ext uri="{FF2B5EF4-FFF2-40B4-BE49-F238E27FC236}">
                <a16:creationId xmlns:a16="http://schemas.microsoft.com/office/drawing/2014/main" id="{6B211286-9D5E-2BA1-DCE6-28D6B74FB140}"/>
              </a:ext>
            </a:extLst>
          </p:cNvPr>
          <p:cNvSpPr/>
          <p:nvPr/>
        </p:nvSpPr>
        <p:spPr>
          <a:xfrm>
            <a:off x="9740491" y="252891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6" name="Google Shape;632;p26">
            <a:extLst>
              <a:ext uri="{FF2B5EF4-FFF2-40B4-BE49-F238E27FC236}">
                <a16:creationId xmlns:a16="http://schemas.microsoft.com/office/drawing/2014/main" id="{F0B8A299-358A-E598-05B6-108AB4285F20}"/>
              </a:ext>
            </a:extLst>
          </p:cNvPr>
          <p:cNvCxnSpPr>
            <a:cxnSpLocks/>
            <a:stCxn id="21" idx="2"/>
            <a:endCxn id="27" idx="0"/>
          </p:cNvCxnSpPr>
          <p:nvPr/>
        </p:nvCxnSpPr>
        <p:spPr>
          <a:xfrm rot="16200000" flipH="1">
            <a:off x="9711596" y="4478624"/>
            <a:ext cx="435335"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7" name="Google Shape;640;p26">
            <a:extLst>
              <a:ext uri="{FF2B5EF4-FFF2-40B4-BE49-F238E27FC236}">
                <a16:creationId xmlns:a16="http://schemas.microsoft.com/office/drawing/2014/main" id="{473E5AAA-F068-4AB4-F98D-79E803B8C9E9}"/>
              </a:ext>
            </a:extLst>
          </p:cNvPr>
          <p:cNvCxnSpPr>
            <a:cxnSpLocks/>
            <a:stCxn id="5" idx="2"/>
            <a:endCxn id="28" idx="0"/>
          </p:cNvCxnSpPr>
          <p:nvPr/>
        </p:nvCxnSpPr>
        <p:spPr>
          <a:xfrm rot="5400000">
            <a:off x="9792288" y="2674550"/>
            <a:ext cx="340440" cy="65396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 name="Google Shape;641;p26">
            <a:extLst>
              <a:ext uri="{FF2B5EF4-FFF2-40B4-BE49-F238E27FC236}">
                <a16:creationId xmlns:a16="http://schemas.microsoft.com/office/drawing/2014/main" id="{AD65A883-3A01-A767-E416-9CD31D83A1E5}"/>
              </a:ext>
            </a:extLst>
          </p:cNvPr>
          <p:cNvCxnSpPr>
            <a:cxnSpLocks/>
            <a:stCxn id="5" idx="2"/>
            <a:endCxn id="29" idx="0"/>
          </p:cNvCxnSpPr>
          <p:nvPr/>
        </p:nvCxnSpPr>
        <p:spPr>
          <a:xfrm rot="16200000" flipH="1">
            <a:off x="10491942" y="2628862"/>
            <a:ext cx="348800" cy="75370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9" name="Google Shape;644;p26">
            <a:extLst>
              <a:ext uri="{FF2B5EF4-FFF2-40B4-BE49-F238E27FC236}">
                <a16:creationId xmlns:a16="http://schemas.microsoft.com/office/drawing/2014/main" id="{1BF3A56D-60A0-3C4F-34C0-B68F9E90C1B4}"/>
              </a:ext>
            </a:extLst>
          </p:cNvPr>
          <p:cNvCxnSpPr>
            <a:cxnSpLocks/>
            <a:stCxn id="21" idx="2"/>
            <a:endCxn id="26" idx="0"/>
          </p:cNvCxnSpPr>
          <p:nvPr/>
        </p:nvCxnSpPr>
        <p:spPr>
          <a:xfrm rot="5400000">
            <a:off x="9536900" y="4430537"/>
            <a:ext cx="436311"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0" name="Google Shape;645;p26">
            <a:extLst>
              <a:ext uri="{FF2B5EF4-FFF2-40B4-BE49-F238E27FC236}">
                <a16:creationId xmlns:a16="http://schemas.microsoft.com/office/drawing/2014/main" id="{32A40D2E-C839-27C7-073F-7B03439BD41D}"/>
              </a:ext>
            </a:extLst>
          </p:cNvPr>
          <p:cNvSpPr/>
          <p:nvPr/>
        </p:nvSpPr>
        <p:spPr>
          <a:xfrm>
            <a:off x="10545502" y="4757187"/>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1" name="Google Shape;646;p26">
            <a:extLst>
              <a:ext uri="{FF2B5EF4-FFF2-40B4-BE49-F238E27FC236}">
                <a16:creationId xmlns:a16="http://schemas.microsoft.com/office/drawing/2014/main" id="{92FD3F04-2A02-D4C6-9428-4102F5417FD5}"/>
              </a:ext>
            </a:extLst>
          </p:cNvPr>
          <p:cNvCxnSpPr>
            <a:cxnSpLocks/>
            <a:stCxn id="24" idx="2"/>
            <a:endCxn id="10" idx="0"/>
          </p:cNvCxnSpPr>
          <p:nvPr/>
        </p:nvCxnSpPr>
        <p:spPr>
          <a:xfrm rot="5400000">
            <a:off x="10527372" y="4472573"/>
            <a:ext cx="458979"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2" name="Google Shape;647;p26">
            <a:extLst>
              <a:ext uri="{FF2B5EF4-FFF2-40B4-BE49-F238E27FC236}">
                <a16:creationId xmlns:a16="http://schemas.microsoft.com/office/drawing/2014/main" id="{4F7D3624-995E-9B03-CF5E-23F1ED7DC318}"/>
              </a:ext>
            </a:extLst>
          </p:cNvPr>
          <p:cNvSpPr/>
          <p:nvPr/>
        </p:nvSpPr>
        <p:spPr>
          <a:xfrm>
            <a:off x="10190356" y="4759108"/>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3" name="Google Shape;648;p26">
            <a:extLst>
              <a:ext uri="{FF2B5EF4-FFF2-40B4-BE49-F238E27FC236}">
                <a16:creationId xmlns:a16="http://schemas.microsoft.com/office/drawing/2014/main" id="{59DC8E79-BB26-4D02-B5E0-F0B99EFDB105}"/>
              </a:ext>
            </a:extLst>
          </p:cNvPr>
          <p:cNvCxnSpPr>
            <a:cxnSpLocks/>
            <a:stCxn id="24" idx="2"/>
            <a:endCxn id="12" idx="0"/>
          </p:cNvCxnSpPr>
          <p:nvPr/>
        </p:nvCxnSpPr>
        <p:spPr>
          <a:xfrm rot="5400000">
            <a:off x="10349860" y="4296983"/>
            <a:ext cx="460900"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4" name="Google Shape;650;p26">
            <a:extLst>
              <a:ext uri="{FF2B5EF4-FFF2-40B4-BE49-F238E27FC236}">
                <a16:creationId xmlns:a16="http://schemas.microsoft.com/office/drawing/2014/main" id="{5A97EF1C-B59D-201D-2940-E562B2A6261B}"/>
              </a:ext>
            </a:extLst>
          </p:cNvPr>
          <p:cNvSpPr/>
          <p:nvPr/>
        </p:nvSpPr>
        <p:spPr>
          <a:xfrm>
            <a:off x="9144288" y="4755416"/>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15" name="Google Shape;651;p26">
            <a:extLst>
              <a:ext uri="{FF2B5EF4-FFF2-40B4-BE49-F238E27FC236}">
                <a16:creationId xmlns:a16="http://schemas.microsoft.com/office/drawing/2014/main" id="{FD637D79-9840-CFFE-3A38-84B13CD6474D}"/>
              </a:ext>
            </a:extLst>
          </p:cNvPr>
          <p:cNvCxnSpPr>
            <a:cxnSpLocks/>
            <a:stCxn id="21" idx="2"/>
            <a:endCxn id="14" idx="0"/>
          </p:cNvCxnSpPr>
          <p:nvPr/>
        </p:nvCxnSpPr>
        <p:spPr>
          <a:xfrm rot="5400000">
            <a:off x="9366105" y="4255074"/>
            <a:ext cx="431642"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6" name="Google Shape;657;p26">
            <a:extLst>
              <a:ext uri="{FF2B5EF4-FFF2-40B4-BE49-F238E27FC236}">
                <a16:creationId xmlns:a16="http://schemas.microsoft.com/office/drawing/2014/main" id="{948C116B-326B-7CBB-BB89-6285E3508BFB}"/>
              </a:ext>
            </a:extLst>
          </p:cNvPr>
          <p:cNvSpPr txBox="1"/>
          <p:nvPr/>
        </p:nvSpPr>
        <p:spPr>
          <a:xfrm rot="5400000">
            <a:off x="9453510" y="3467651"/>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17" name="Google Shape;661;p26">
            <a:extLst>
              <a:ext uri="{FF2B5EF4-FFF2-40B4-BE49-F238E27FC236}">
                <a16:creationId xmlns:a16="http://schemas.microsoft.com/office/drawing/2014/main" id="{A27FB876-D148-7B11-DC18-6F2D3C823001}"/>
              </a:ext>
            </a:extLst>
          </p:cNvPr>
          <p:cNvSpPr txBox="1"/>
          <p:nvPr/>
        </p:nvSpPr>
        <p:spPr>
          <a:xfrm>
            <a:off x="10162341" y="3923853"/>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18" name="Google Shape;666;p26">
            <a:extLst>
              <a:ext uri="{FF2B5EF4-FFF2-40B4-BE49-F238E27FC236}">
                <a16:creationId xmlns:a16="http://schemas.microsoft.com/office/drawing/2014/main" id="{B5CBD387-7BD8-0E6F-D74B-2BC06DFA47D1}"/>
              </a:ext>
            </a:extLst>
          </p:cNvPr>
          <p:cNvCxnSpPr>
            <a:cxnSpLocks/>
            <a:stCxn id="16" idx="3"/>
            <a:endCxn id="20" idx="0"/>
          </p:cNvCxnSpPr>
          <p:nvPr/>
        </p:nvCxnSpPr>
        <p:spPr>
          <a:xfrm rot="5400000">
            <a:off x="9368522" y="3790513"/>
            <a:ext cx="296847"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9" name="Google Shape;667;p26">
            <a:extLst>
              <a:ext uri="{FF2B5EF4-FFF2-40B4-BE49-F238E27FC236}">
                <a16:creationId xmlns:a16="http://schemas.microsoft.com/office/drawing/2014/main" id="{196C7570-F312-E223-D28D-25A3A8E34223}"/>
              </a:ext>
            </a:extLst>
          </p:cNvPr>
          <p:cNvCxnSpPr>
            <a:cxnSpLocks/>
            <a:stCxn id="16" idx="3"/>
            <a:endCxn id="21" idx="0"/>
          </p:cNvCxnSpPr>
          <p:nvPr/>
        </p:nvCxnSpPr>
        <p:spPr>
          <a:xfrm rot="16200000" flipH="1">
            <a:off x="9599540" y="3773067"/>
            <a:ext cx="291098"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0" name="Google Shape;668;p26">
            <a:extLst>
              <a:ext uri="{FF2B5EF4-FFF2-40B4-BE49-F238E27FC236}">
                <a16:creationId xmlns:a16="http://schemas.microsoft.com/office/drawing/2014/main" id="{C623DF42-AB26-FE32-2034-B4CC396B6592}"/>
              </a:ext>
            </a:extLst>
          </p:cNvPr>
          <p:cNvSpPr/>
          <p:nvPr/>
        </p:nvSpPr>
        <p:spPr>
          <a:xfrm>
            <a:off x="9203008" y="404572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1" name="Google Shape;633;p26">
            <a:extLst>
              <a:ext uri="{FF2B5EF4-FFF2-40B4-BE49-F238E27FC236}">
                <a16:creationId xmlns:a16="http://schemas.microsoft.com/office/drawing/2014/main" id="{3E045921-9758-6659-1DAB-9D552FF7412C}"/>
              </a:ext>
            </a:extLst>
          </p:cNvPr>
          <p:cNvSpPr/>
          <p:nvPr/>
        </p:nvSpPr>
        <p:spPr>
          <a:xfrm>
            <a:off x="9659297" y="403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2" name="Google Shape;673;p26">
            <a:extLst>
              <a:ext uri="{FF2B5EF4-FFF2-40B4-BE49-F238E27FC236}">
                <a16:creationId xmlns:a16="http://schemas.microsoft.com/office/drawing/2014/main" id="{3203BEE2-0ADC-CB6C-743F-739318DCEE96}"/>
              </a:ext>
            </a:extLst>
          </p:cNvPr>
          <p:cNvCxnSpPr>
            <a:cxnSpLocks/>
            <a:stCxn id="34" idx="3"/>
            <a:endCxn id="24" idx="0"/>
          </p:cNvCxnSpPr>
          <p:nvPr/>
        </p:nvCxnSpPr>
        <p:spPr>
          <a:xfrm rot="5400000">
            <a:off x="10800507" y="3767612"/>
            <a:ext cx="258275"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3" name="Google Shape;674;p26">
            <a:extLst>
              <a:ext uri="{FF2B5EF4-FFF2-40B4-BE49-F238E27FC236}">
                <a16:creationId xmlns:a16="http://schemas.microsoft.com/office/drawing/2014/main" id="{63506A8A-704B-F163-F0A2-22D431EC4ABB}"/>
              </a:ext>
            </a:extLst>
          </p:cNvPr>
          <p:cNvCxnSpPr>
            <a:cxnSpLocks/>
            <a:stCxn id="34" idx="3"/>
            <a:endCxn id="25" idx="0"/>
          </p:cNvCxnSpPr>
          <p:nvPr/>
        </p:nvCxnSpPr>
        <p:spPr>
          <a:xfrm rot="16200000" flipH="1">
            <a:off x="11048601" y="3754833"/>
            <a:ext cx="252526"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4" name="Google Shape;637;p26">
            <a:extLst>
              <a:ext uri="{FF2B5EF4-FFF2-40B4-BE49-F238E27FC236}">
                <a16:creationId xmlns:a16="http://schemas.microsoft.com/office/drawing/2014/main" id="{ECFEFDD4-8B33-E0CD-FE99-CC3E26A894F8}"/>
              </a:ext>
            </a:extLst>
          </p:cNvPr>
          <p:cNvSpPr/>
          <p:nvPr/>
        </p:nvSpPr>
        <p:spPr>
          <a:xfrm>
            <a:off x="10604835" y="401440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5" name="Google Shape;675;p26">
            <a:extLst>
              <a:ext uri="{FF2B5EF4-FFF2-40B4-BE49-F238E27FC236}">
                <a16:creationId xmlns:a16="http://schemas.microsoft.com/office/drawing/2014/main" id="{ADEB88A4-3EC5-B6AC-9112-FDB8AB3DE837}"/>
              </a:ext>
            </a:extLst>
          </p:cNvPr>
          <p:cNvSpPr/>
          <p:nvPr/>
        </p:nvSpPr>
        <p:spPr>
          <a:xfrm>
            <a:off x="11095277" y="400865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6" name="Google Shape;650;p26">
            <a:extLst>
              <a:ext uri="{FF2B5EF4-FFF2-40B4-BE49-F238E27FC236}">
                <a16:creationId xmlns:a16="http://schemas.microsoft.com/office/drawing/2014/main" id="{3D630773-896F-E6BC-5340-3E56FB7691A3}"/>
              </a:ext>
            </a:extLst>
          </p:cNvPr>
          <p:cNvSpPr/>
          <p:nvPr/>
        </p:nvSpPr>
        <p:spPr>
          <a:xfrm>
            <a:off x="9490546" y="4760085"/>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27" name="Google Shape;650;p26">
            <a:extLst>
              <a:ext uri="{FF2B5EF4-FFF2-40B4-BE49-F238E27FC236}">
                <a16:creationId xmlns:a16="http://schemas.microsoft.com/office/drawing/2014/main" id="{3527031C-268B-EE42-DBB9-EA72DAC8EBC4}"/>
              </a:ext>
            </a:extLst>
          </p:cNvPr>
          <p:cNvSpPr/>
          <p:nvPr/>
        </p:nvSpPr>
        <p:spPr>
          <a:xfrm>
            <a:off x="9839373" y="4759109"/>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28" name="Google Shape;675;p26">
            <a:extLst>
              <a:ext uri="{FF2B5EF4-FFF2-40B4-BE49-F238E27FC236}">
                <a16:creationId xmlns:a16="http://schemas.microsoft.com/office/drawing/2014/main" id="{429A2B0E-6964-DE2E-328F-1AD907EF1E81}"/>
              </a:ext>
            </a:extLst>
          </p:cNvPr>
          <p:cNvSpPr/>
          <p:nvPr/>
        </p:nvSpPr>
        <p:spPr>
          <a:xfrm>
            <a:off x="9428375" y="317175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9" name="Google Shape;675;p26">
            <a:extLst>
              <a:ext uri="{FF2B5EF4-FFF2-40B4-BE49-F238E27FC236}">
                <a16:creationId xmlns:a16="http://schemas.microsoft.com/office/drawing/2014/main" id="{7B31BEB7-9486-8650-E739-B0ECF423D409}"/>
              </a:ext>
            </a:extLst>
          </p:cNvPr>
          <p:cNvSpPr/>
          <p:nvPr/>
        </p:nvSpPr>
        <p:spPr>
          <a:xfrm>
            <a:off x="10836043" y="318011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0" name="Google Shape;645;p26">
            <a:extLst>
              <a:ext uri="{FF2B5EF4-FFF2-40B4-BE49-F238E27FC236}">
                <a16:creationId xmlns:a16="http://schemas.microsoft.com/office/drawing/2014/main" id="{7D64AB98-84B5-6608-759B-84558BB120FE}"/>
              </a:ext>
            </a:extLst>
          </p:cNvPr>
          <p:cNvSpPr/>
          <p:nvPr/>
        </p:nvSpPr>
        <p:spPr>
          <a:xfrm>
            <a:off x="11258921" y="4754909"/>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1" name="Google Shape;646;p26">
            <a:extLst>
              <a:ext uri="{FF2B5EF4-FFF2-40B4-BE49-F238E27FC236}">
                <a16:creationId xmlns:a16="http://schemas.microsoft.com/office/drawing/2014/main" id="{438C1A6E-B884-7F7F-86E5-71B949694DEB}"/>
              </a:ext>
            </a:extLst>
          </p:cNvPr>
          <p:cNvCxnSpPr>
            <a:cxnSpLocks/>
            <a:stCxn id="25" idx="2"/>
            <a:endCxn id="30" idx="0"/>
          </p:cNvCxnSpPr>
          <p:nvPr/>
        </p:nvCxnSpPr>
        <p:spPr>
          <a:xfrm rot="16200000" flipH="1">
            <a:off x="11128152" y="4466734"/>
            <a:ext cx="462450"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 name="Google Shape;647;p26">
            <a:extLst>
              <a:ext uri="{FF2B5EF4-FFF2-40B4-BE49-F238E27FC236}">
                <a16:creationId xmlns:a16="http://schemas.microsoft.com/office/drawing/2014/main" id="{AA4343E5-5110-F1AA-C243-44081C76ED51}"/>
              </a:ext>
            </a:extLst>
          </p:cNvPr>
          <p:cNvSpPr/>
          <p:nvPr/>
        </p:nvSpPr>
        <p:spPr>
          <a:xfrm>
            <a:off x="10904651" y="4755264"/>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3" name="Google Shape;648;p26">
            <a:extLst>
              <a:ext uri="{FF2B5EF4-FFF2-40B4-BE49-F238E27FC236}">
                <a16:creationId xmlns:a16="http://schemas.microsoft.com/office/drawing/2014/main" id="{FE0F8EDA-C831-6639-A8E3-50E6F4EBE382}"/>
              </a:ext>
            </a:extLst>
          </p:cNvPr>
          <p:cNvCxnSpPr>
            <a:cxnSpLocks/>
            <a:stCxn id="25" idx="2"/>
            <a:endCxn id="32" idx="0"/>
          </p:cNvCxnSpPr>
          <p:nvPr/>
        </p:nvCxnSpPr>
        <p:spPr>
          <a:xfrm rot="5400000">
            <a:off x="10950840" y="4403676"/>
            <a:ext cx="462805"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4" name="Google Shape;657;p26">
            <a:extLst>
              <a:ext uri="{FF2B5EF4-FFF2-40B4-BE49-F238E27FC236}">
                <a16:creationId xmlns:a16="http://schemas.microsoft.com/office/drawing/2014/main" id="{A619AE67-8F59-AAE5-8917-849D3D15836E}"/>
              </a:ext>
            </a:extLst>
          </p:cNvPr>
          <p:cNvSpPr txBox="1"/>
          <p:nvPr/>
        </p:nvSpPr>
        <p:spPr>
          <a:xfrm rot="5400000">
            <a:off x="10877081" y="3474908"/>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35" name="Google Shape;661;p26">
            <a:extLst>
              <a:ext uri="{FF2B5EF4-FFF2-40B4-BE49-F238E27FC236}">
                <a16:creationId xmlns:a16="http://schemas.microsoft.com/office/drawing/2014/main" id="{27615E41-E9FE-B49F-F653-B84BECE7374D}"/>
              </a:ext>
            </a:extLst>
          </p:cNvPr>
          <p:cNvSpPr txBox="1"/>
          <p:nvPr/>
        </p:nvSpPr>
        <p:spPr>
          <a:xfrm>
            <a:off x="10129819" y="3065384"/>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37" name="Google Shape;1270;p33">
            <a:extLst>
              <a:ext uri="{FF2B5EF4-FFF2-40B4-BE49-F238E27FC236}">
                <a16:creationId xmlns:a16="http://schemas.microsoft.com/office/drawing/2014/main" id="{5B9E7FFC-38BE-22D7-0342-8ACD8C119EFE}"/>
              </a:ext>
            </a:extLst>
          </p:cNvPr>
          <p:cNvPicPr preferRelativeResize="0"/>
          <p:nvPr/>
        </p:nvPicPr>
        <p:blipFill>
          <a:blip r:embed="rId3">
            <a:alphaModFix/>
          </a:blip>
          <a:stretch>
            <a:fillRect/>
          </a:stretch>
        </p:blipFill>
        <p:spPr>
          <a:xfrm>
            <a:off x="9172723" y="4800032"/>
            <a:ext cx="223562" cy="228227"/>
          </a:xfrm>
          <a:prstGeom prst="rect">
            <a:avLst/>
          </a:prstGeom>
          <a:noFill/>
          <a:ln>
            <a:noFill/>
          </a:ln>
          <a:effectLst/>
        </p:spPr>
      </p:pic>
      <p:pic>
        <p:nvPicPr>
          <p:cNvPr id="38" name="Google Shape;1270;p33">
            <a:extLst>
              <a:ext uri="{FF2B5EF4-FFF2-40B4-BE49-F238E27FC236}">
                <a16:creationId xmlns:a16="http://schemas.microsoft.com/office/drawing/2014/main" id="{1B1983BA-6352-1BA4-EE1A-9B80C6E4F80E}"/>
              </a:ext>
            </a:extLst>
          </p:cNvPr>
          <p:cNvPicPr preferRelativeResize="0"/>
          <p:nvPr/>
        </p:nvPicPr>
        <p:blipFill>
          <a:blip r:embed="rId3">
            <a:alphaModFix/>
          </a:blip>
          <a:stretch>
            <a:fillRect/>
          </a:stretch>
        </p:blipFill>
        <p:spPr>
          <a:xfrm>
            <a:off x="9514680" y="4795501"/>
            <a:ext cx="223562" cy="228227"/>
          </a:xfrm>
          <a:prstGeom prst="rect">
            <a:avLst/>
          </a:prstGeom>
          <a:noFill/>
          <a:ln>
            <a:noFill/>
          </a:ln>
          <a:effectLst/>
        </p:spPr>
      </p:pic>
      <p:pic>
        <p:nvPicPr>
          <p:cNvPr id="39" name="Google Shape;1270;p33">
            <a:extLst>
              <a:ext uri="{FF2B5EF4-FFF2-40B4-BE49-F238E27FC236}">
                <a16:creationId xmlns:a16="http://schemas.microsoft.com/office/drawing/2014/main" id="{3588191C-4581-F1FD-38B1-2FDFAFCAA719}"/>
              </a:ext>
            </a:extLst>
          </p:cNvPr>
          <p:cNvPicPr preferRelativeResize="0"/>
          <p:nvPr/>
        </p:nvPicPr>
        <p:blipFill>
          <a:blip r:embed="rId3">
            <a:alphaModFix/>
          </a:blip>
          <a:stretch>
            <a:fillRect/>
          </a:stretch>
        </p:blipFill>
        <p:spPr>
          <a:xfrm>
            <a:off x="9871198" y="4799097"/>
            <a:ext cx="223562" cy="228227"/>
          </a:xfrm>
          <a:prstGeom prst="rect">
            <a:avLst/>
          </a:prstGeom>
          <a:noFill/>
          <a:ln>
            <a:noFill/>
          </a:ln>
          <a:effectLst/>
        </p:spPr>
      </p:pic>
      <p:pic>
        <p:nvPicPr>
          <p:cNvPr id="40" name="Google Shape;1270;p33">
            <a:extLst>
              <a:ext uri="{FF2B5EF4-FFF2-40B4-BE49-F238E27FC236}">
                <a16:creationId xmlns:a16="http://schemas.microsoft.com/office/drawing/2014/main" id="{613C3F93-E29E-1506-D051-95C984D05939}"/>
              </a:ext>
            </a:extLst>
          </p:cNvPr>
          <p:cNvPicPr preferRelativeResize="0"/>
          <p:nvPr/>
        </p:nvPicPr>
        <p:blipFill>
          <a:blip r:embed="rId3">
            <a:alphaModFix/>
          </a:blip>
          <a:stretch>
            <a:fillRect/>
          </a:stretch>
        </p:blipFill>
        <p:spPr>
          <a:xfrm>
            <a:off x="10225666" y="4800177"/>
            <a:ext cx="223562" cy="228227"/>
          </a:xfrm>
          <a:prstGeom prst="rect">
            <a:avLst/>
          </a:prstGeom>
          <a:noFill/>
          <a:ln>
            <a:noFill/>
          </a:ln>
          <a:effectLst/>
        </p:spPr>
      </p:pic>
      <p:pic>
        <p:nvPicPr>
          <p:cNvPr id="41" name="Google Shape;1270;p33">
            <a:extLst>
              <a:ext uri="{FF2B5EF4-FFF2-40B4-BE49-F238E27FC236}">
                <a16:creationId xmlns:a16="http://schemas.microsoft.com/office/drawing/2014/main" id="{D97A9C13-EF36-96ED-1C75-3F183B87437C}"/>
              </a:ext>
            </a:extLst>
          </p:cNvPr>
          <p:cNvPicPr preferRelativeResize="0"/>
          <p:nvPr/>
        </p:nvPicPr>
        <p:blipFill>
          <a:blip r:embed="rId3">
            <a:alphaModFix/>
          </a:blip>
          <a:stretch>
            <a:fillRect/>
          </a:stretch>
        </p:blipFill>
        <p:spPr>
          <a:xfrm>
            <a:off x="10579074" y="4795041"/>
            <a:ext cx="223562" cy="228227"/>
          </a:xfrm>
          <a:prstGeom prst="rect">
            <a:avLst/>
          </a:prstGeom>
          <a:noFill/>
          <a:ln>
            <a:noFill/>
          </a:ln>
          <a:effectLst/>
        </p:spPr>
      </p:pic>
      <p:pic>
        <p:nvPicPr>
          <p:cNvPr id="42" name="Google Shape;1270;p33">
            <a:extLst>
              <a:ext uri="{FF2B5EF4-FFF2-40B4-BE49-F238E27FC236}">
                <a16:creationId xmlns:a16="http://schemas.microsoft.com/office/drawing/2014/main" id="{67202190-7009-E223-225F-C0009D3CD0EC}"/>
              </a:ext>
            </a:extLst>
          </p:cNvPr>
          <p:cNvPicPr preferRelativeResize="0"/>
          <p:nvPr/>
        </p:nvPicPr>
        <p:blipFill>
          <a:blip r:embed="rId3">
            <a:alphaModFix/>
          </a:blip>
          <a:stretch>
            <a:fillRect/>
          </a:stretch>
        </p:blipFill>
        <p:spPr>
          <a:xfrm>
            <a:off x="10934100" y="4794637"/>
            <a:ext cx="223562" cy="228227"/>
          </a:xfrm>
          <a:prstGeom prst="rect">
            <a:avLst/>
          </a:prstGeom>
          <a:noFill/>
          <a:ln>
            <a:noFill/>
          </a:ln>
          <a:effectLst/>
        </p:spPr>
      </p:pic>
      <p:pic>
        <p:nvPicPr>
          <p:cNvPr id="46" name="Google Shape;1270;p33">
            <a:extLst>
              <a:ext uri="{FF2B5EF4-FFF2-40B4-BE49-F238E27FC236}">
                <a16:creationId xmlns:a16="http://schemas.microsoft.com/office/drawing/2014/main" id="{4D60B362-CE6D-5850-BF30-D1703C556D1B}"/>
              </a:ext>
            </a:extLst>
          </p:cNvPr>
          <p:cNvPicPr preferRelativeResize="0"/>
          <p:nvPr/>
        </p:nvPicPr>
        <p:blipFill>
          <a:blip r:embed="rId3">
            <a:alphaModFix/>
          </a:blip>
          <a:stretch>
            <a:fillRect/>
          </a:stretch>
        </p:blipFill>
        <p:spPr>
          <a:xfrm>
            <a:off x="11296050" y="4788287"/>
            <a:ext cx="223562" cy="228227"/>
          </a:xfrm>
          <a:prstGeom prst="rect">
            <a:avLst/>
          </a:prstGeom>
          <a:noFill/>
          <a:ln>
            <a:noFill/>
          </a:ln>
          <a:effectLst/>
        </p:spPr>
      </p:pic>
      <p:sp>
        <p:nvSpPr>
          <p:cNvPr id="36" name="Slide Number Placeholder 35">
            <a:extLst>
              <a:ext uri="{FF2B5EF4-FFF2-40B4-BE49-F238E27FC236}">
                <a16:creationId xmlns:a16="http://schemas.microsoft.com/office/drawing/2014/main" id="{7705975D-E34B-1B82-E058-EC2699E0AF0C}"/>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a:p>
        </p:txBody>
      </p:sp>
    </p:spTree>
    <p:extLst>
      <p:ext uri="{BB962C8B-B14F-4D97-AF65-F5344CB8AC3E}">
        <p14:creationId xmlns:p14="http://schemas.microsoft.com/office/powerpoint/2010/main" val="2070198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3731C-C285-9C8C-8F94-3105E613C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E9834-FAE0-ABF0-6FB4-B2BCC1F8C60A}"/>
              </a:ext>
            </a:extLst>
          </p:cNvPr>
          <p:cNvSpPr>
            <a:spLocks noGrp="1"/>
          </p:cNvSpPr>
          <p:nvPr>
            <p:ph type="title"/>
          </p:nvPr>
        </p:nvSpPr>
        <p:spPr/>
        <p:txBody>
          <a:bodyPr/>
          <a:lstStyle/>
          <a:p>
            <a:r>
              <a:rPr lang="en-US" dirty="0"/>
              <a:t>How do you represent a ”paper”? </a:t>
            </a:r>
          </a:p>
        </p:txBody>
      </p:sp>
      <p:sp>
        <p:nvSpPr>
          <p:cNvPr id="3" name="Content Placeholder 2">
            <a:extLst>
              <a:ext uri="{FF2B5EF4-FFF2-40B4-BE49-F238E27FC236}">
                <a16:creationId xmlns:a16="http://schemas.microsoft.com/office/drawing/2014/main" id="{6CEEF018-B4BA-AF1E-BE3B-782F20715932}"/>
              </a:ext>
            </a:extLst>
          </p:cNvPr>
          <p:cNvSpPr>
            <a:spLocks noGrp="1"/>
          </p:cNvSpPr>
          <p:nvPr>
            <p:ph idx="1"/>
          </p:nvPr>
        </p:nvSpPr>
        <p:spPr/>
        <p:txBody>
          <a:bodyPr/>
          <a:lstStyle/>
          <a:p>
            <a:r>
              <a:rPr lang="en-US" dirty="0"/>
              <a:t>We extract different </a:t>
            </a:r>
            <a:r>
              <a:rPr lang="en-US" b="1" dirty="0"/>
              <a:t>contribution</a:t>
            </a:r>
            <a:r>
              <a:rPr lang="en-US" dirty="0"/>
              <a:t> types from each paper: </a:t>
            </a:r>
          </a:p>
        </p:txBody>
      </p:sp>
      <p:sp>
        <p:nvSpPr>
          <p:cNvPr id="12" name="TextBox 11">
            <a:extLst>
              <a:ext uri="{FF2B5EF4-FFF2-40B4-BE49-F238E27FC236}">
                <a16:creationId xmlns:a16="http://schemas.microsoft.com/office/drawing/2014/main" id="{2ECE0C0E-4AC5-5B6A-3701-FD65497FA9B7}"/>
              </a:ext>
            </a:extLst>
          </p:cNvPr>
          <p:cNvSpPr txBox="1"/>
          <p:nvPr/>
        </p:nvSpPr>
        <p:spPr>
          <a:xfrm>
            <a:off x="2390762" y="5647432"/>
            <a:ext cx="3085855" cy="307777"/>
          </a:xfrm>
          <a:prstGeom prst="rect">
            <a:avLst/>
          </a:prstGeom>
          <a:noFill/>
        </p:spPr>
        <p:txBody>
          <a:bodyPr wrap="square">
            <a:spAutoFit/>
          </a:bodyPr>
          <a:lstStyle/>
          <a:p>
            <a:pPr algn="ctr"/>
            <a:r>
              <a:rPr lang="en-US" sz="1400" dirty="0"/>
              <a:t>https://</a:t>
            </a:r>
            <a:r>
              <a:rPr lang="en-US" sz="1400" dirty="0" err="1"/>
              <a:t>arxiv.org</a:t>
            </a:r>
            <a:r>
              <a:rPr lang="en-US" sz="1400" dirty="0"/>
              <a:t>/pdf/2010.07168 </a:t>
            </a:r>
          </a:p>
        </p:txBody>
      </p:sp>
      <p:sp>
        <p:nvSpPr>
          <p:cNvPr id="13" name="Arrow: Right 8">
            <a:extLst>
              <a:ext uri="{FF2B5EF4-FFF2-40B4-BE49-F238E27FC236}">
                <a16:creationId xmlns:a16="http://schemas.microsoft.com/office/drawing/2014/main" id="{6DB06412-49A8-4B46-68C4-566D99D09E55}"/>
              </a:ext>
            </a:extLst>
          </p:cNvPr>
          <p:cNvSpPr/>
          <p:nvPr/>
        </p:nvSpPr>
        <p:spPr>
          <a:xfrm>
            <a:off x="7820594" y="3963030"/>
            <a:ext cx="363336"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3496EEF-6DCF-9714-66C0-A9ED1433F70A}"/>
              </a:ext>
            </a:extLst>
          </p:cNvPr>
          <p:cNvSpPr txBox="1"/>
          <p:nvPr/>
        </p:nvSpPr>
        <p:spPr>
          <a:xfrm>
            <a:off x="8570230" y="2529881"/>
            <a:ext cx="2445434" cy="3416320"/>
          </a:xfrm>
          <a:prstGeom prst="rect">
            <a:avLst/>
          </a:prstGeom>
          <a:solidFill>
            <a:srgbClr val="E6FFE3"/>
          </a:solidFill>
        </p:spPr>
        <p:txBody>
          <a:bodyPr wrap="square">
            <a:spAutoFit/>
          </a:bodyPr>
          <a:lstStyle/>
          <a:p>
            <a:r>
              <a:rPr lang="en-US" b="1" dirty="0"/>
              <a:t>Problem statement: </a:t>
            </a:r>
          </a:p>
          <a:p>
            <a:pPr marL="285750" indent="-285750">
              <a:buFont typeface="Arial" panose="020B0604020202020204" pitchFamily="34" charset="0"/>
              <a:buChar char="•"/>
            </a:pPr>
            <a:r>
              <a:rPr lang="en-US" dirty="0"/>
              <a:t>Problem domain</a:t>
            </a:r>
          </a:p>
          <a:p>
            <a:pPr marL="285750" indent="-285750">
              <a:buFont typeface="Arial" panose="020B0604020202020204" pitchFamily="34" charset="0"/>
              <a:buChar char="•"/>
            </a:pPr>
            <a:r>
              <a:rPr lang="en-US" dirty="0"/>
              <a:t>Challenges</a:t>
            </a:r>
          </a:p>
          <a:p>
            <a:pPr marL="285750" indent="-285750">
              <a:buFont typeface="Arial" panose="020B0604020202020204" pitchFamily="34" charset="0"/>
              <a:buChar char="•"/>
            </a:pPr>
            <a:r>
              <a:rPr lang="en-US" dirty="0"/>
              <a:t>Research goal</a:t>
            </a:r>
            <a:br>
              <a:rPr lang="en-US" b="1" dirty="0"/>
            </a:br>
            <a:endParaRPr lang="en-US" dirty="0"/>
          </a:p>
          <a:p>
            <a:r>
              <a:rPr lang="en-US" b="1" dirty="0"/>
              <a:t>Solution: </a:t>
            </a:r>
          </a:p>
          <a:p>
            <a:pPr marL="285750" indent="-285750">
              <a:buFont typeface="Arial" panose="020B0604020202020204" pitchFamily="34" charset="0"/>
              <a:buChar char="•"/>
            </a:pPr>
            <a:r>
              <a:rPr lang="en-US" dirty="0"/>
              <a:t>Approach</a:t>
            </a:r>
          </a:p>
          <a:p>
            <a:pPr marL="285750" indent="-285750">
              <a:buFont typeface="Arial" panose="020B0604020202020204" pitchFamily="34" charset="0"/>
              <a:buChar char="•"/>
            </a:pPr>
            <a:r>
              <a:rPr lang="en-US" dirty="0"/>
              <a:t>Novelty</a:t>
            </a:r>
            <a:br>
              <a:rPr lang="en-US" b="1" dirty="0"/>
            </a:br>
            <a:endParaRPr lang="en-US" dirty="0"/>
          </a:p>
          <a:p>
            <a:r>
              <a:rPr lang="en-US" b="1" dirty="0"/>
              <a:t>Results: </a:t>
            </a:r>
          </a:p>
          <a:p>
            <a:pPr marL="285750" indent="-285750">
              <a:buFont typeface="Arial" panose="020B0604020202020204" pitchFamily="34" charset="0"/>
              <a:buChar char="•"/>
            </a:pPr>
            <a:r>
              <a:rPr lang="en-US" dirty="0"/>
              <a:t>Findings</a:t>
            </a:r>
          </a:p>
          <a:p>
            <a:pPr marL="285750" indent="-285750">
              <a:buFont typeface="Arial" panose="020B0604020202020204" pitchFamily="34" charset="0"/>
              <a:buChar char="•"/>
            </a:pPr>
            <a:r>
              <a:rPr lang="en-US" dirty="0"/>
              <a:t>Impact</a:t>
            </a:r>
          </a:p>
        </p:txBody>
      </p:sp>
      <p:pic>
        <p:nvPicPr>
          <p:cNvPr id="7" name="Picture 6">
            <a:extLst>
              <a:ext uri="{FF2B5EF4-FFF2-40B4-BE49-F238E27FC236}">
                <a16:creationId xmlns:a16="http://schemas.microsoft.com/office/drawing/2014/main" id="{4A944C13-8B95-373E-C3C7-4884DD40398C}"/>
              </a:ext>
            </a:extLst>
          </p:cNvPr>
          <p:cNvPicPr>
            <a:picLocks noChangeAspect="1"/>
          </p:cNvPicPr>
          <p:nvPr/>
        </p:nvPicPr>
        <p:blipFill>
          <a:blip r:embed="rId3"/>
          <a:stretch>
            <a:fillRect/>
          </a:stretch>
        </p:blipFill>
        <p:spPr>
          <a:xfrm>
            <a:off x="792480" y="2721631"/>
            <a:ext cx="6596095" cy="2938737"/>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744F20DA-C4C9-5D54-E76B-C4011B8C7766}"/>
              </a:ext>
            </a:extLst>
          </p:cNvPr>
          <p:cNvSpPr txBox="1"/>
          <p:nvPr/>
        </p:nvSpPr>
        <p:spPr>
          <a:xfrm>
            <a:off x="7609832" y="3572364"/>
            <a:ext cx="861060" cy="369332"/>
          </a:xfrm>
          <a:prstGeom prst="rect">
            <a:avLst/>
          </a:prstGeom>
          <a:noFill/>
        </p:spPr>
        <p:txBody>
          <a:bodyPr wrap="square">
            <a:spAutoFit/>
          </a:bodyPr>
          <a:lstStyle/>
          <a:p>
            <a:r>
              <a:rPr lang="en-US" dirty="0"/>
              <a:t>GPT4</a:t>
            </a:r>
          </a:p>
        </p:txBody>
      </p:sp>
      <p:sp>
        <p:nvSpPr>
          <p:cNvPr id="5" name="Slide Number Placeholder 4">
            <a:extLst>
              <a:ext uri="{FF2B5EF4-FFF2-40B4-BE49-F238E27FC236}">
                <a16:creationId xmlns:a16="http://schemas.microsoft.com/office/drawing/2014/main" id="{91EC5522-2318-A09D-0D0E-D885209E20A5}"/>
              </a:ext>
            </a:extLst>
          </p:cNvPr>
          <p:cNvSpPr>
            <a:spLocks noGrp="1"/>
          </p:cNvSpPr>
          <p:nvPr>
            <p:ph type="sldNum" sz="quarter" idx="10"/>
          </p:nvPr>
        </p:nvSpPr>
        <p:spPr/>
        <p:txBody>
          <a:bodyPr/>
          <a:lstStyle/>
          <a:p>
            <a:pPr>
              <a:defRPr/>
            </a:pPr>
            <a:fld id="{0121240C-47AF-2F4D-83B3-CC3EDF50F794}" type="slidenum">
              <a:rPr lang="en-US" smtClean="0"/>
              <a:pPr>
                <a:defRPr/>
              </a:pPr>
              <a:t>79</a:t>
            </a:fld>
            <a:endParaRPr lang="en-US"/>
          </a:p>
        </p:txBody>
      </p:sp>
      <p:sp>
        <p:nvSpPr>
          <p:cNvPr id="8" name="TextBox 7">
            <a:extLst>
              <a:ext uri="{FF2B5EF4-FFF2-40B4-BE49-F238E27FC236}">
                <a16:creationId xmlns:a16="http://schemas.microsoft.com/office/drawing/2014/main" id="{11D5F668-8877-792D-4C74-5FC725219444}"/>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Tree>
    <p:extLst>
      <p:ext uri="{BB962C8B-B14F-4D97-AF65-F5344CB8AC3E}">
        <p14:creationId xmlns:p14="http://schemas.microsoft.com/office/powerpoint/2010/main" val="320134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6BA6A2-38E8-180E-BFF6-1D8640907BE2}"/>
              </a:ext>
            </a:extLst>
          </p:cNvPr>
          <p:cNvSpPr/>
          <p:nvPr/>
        </p:nvSpPr>
        <p:spPr>
          <a:xfrm>
            <a:off x="13797" y="1"/>
            <a:ext cx="12164408" cy="6857999"/>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5634119-47F3-C4C1-0B98-DC42288B9DD3}"/>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a:p>
        </p:txBody>
      </p:sp>
      <p:pic>
        <p:nvPicPr>
          <p:cNvPr id="8194" name="Picture 2" descr="r/OpenAI - AGI is here">
            <a:extLst>
              <a:ext uri="{FF2B5EF4-FFF2-40B4-BE49-F238E27FC236}">
                <a16:creationId xmlns:a16="http://schemas.microsoft.com/office/drawing/2014/main" id="{A8550563-3171-6329-CD90-A95C7116E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813" y="294746"/>
            <a:ext cx="4999712" cy="6306207"/>
          </a:xfrm>
          <a:prstGeom prst="rect">
            <a:avLst/>
          </a:prstGeom>
          <a:noFill/>
          <a:effectLst>
            <a:glow rad="101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CCB65D-555A-42E2-E257-F2DEBFE701B0}"/>
              </a:ext>
            </a:extLst>
          </p:cNvPr>
          <p:cNvSpPr txBox="1"/>
          <p:nvPr/>
        </p:nvSpPr>
        <p:spPr>
          <a:xfrm>
            <a:off x="13796" y="6429109"/>
            <a:ext cx="6101254"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www.reddit.com</a:t>
            </a:r>
            <a:r>
              <a:rPr lang="en-US" dirty="0">
                <a:solidFill>
                  <a:schemeClr val="bg1"/>
                </a:solidFill>
              </a:rPr>
              <a:t>/r/OpenAI</a:t>
            </a:r>
          </a:p>
        </p:txBody>
      </p:sp>
    </p:spTree>
    <p:extLst>
      <p:ext uri="{BB962C8B-B14F-4D97-AF65-F5344CB8AC3E}">
        <p14:creationId xmlns:p14="http://schemas.microsoft.com/office/powerpoint/2010/main" val="3991674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2A68-8C7D-0598-1456-383051221891}"/>
              </a:ext>
            </a:extLst>
          </p:cNvPr>
          <p:cNvSpPr>
            <a:spLocks noGrp="1"/>
          </p:cNvSpPr>
          <p:nvPr>
            <p:ph type="title"/>
          </p:nvPr>
        </p:nvSpPr>
        <p:spPr/>
        <p:txBody>
          <a:bodyPr/>
          <a:lstStyle/>
          <a:p>
            <a:r>
              <a:rPr lang="en-US" dirty="0"/>
              <a:t>How do you represent a ”paper”? </a:t>
            </a:r>
          </a:p>
        </p:txBody>
      </p:sp>
      <p:sp>
        <p:nvSpPr>
          <p:cNvPr id="3" name="Content Placeholder 2">
            <a:extLst>
              <a:ext uri="{FF2B5EF4-FFF2-40B4-BE49-F238E27FC236}">
                <a16:creationId xmlns:a16="http://schemas.microsoft.com/office/drawing/2014/main" id="{FC1C2FE5-EB03-C738-8739-6B8DEF10A0AA}"/>
              </a:ext>
            </a:extLst>
          </p:cNvPr>
          <p:cNvSpPr>
            <a:spLocks noGrp="1"/>
          </p:cNvSpPr>
          <p:nvPr>
            <p:ph idx="1"/>
          </p:nvPr>
        </p:nvSpPr>
        <p:spPr/>
        <p:txBody>
          <a:bodyPr/>
          <a:lstStyle/>
          <a:p>
            <a:r>
              <a:rPr lang="en-US" dirty="0"/>
              <a:t>We extract different </a:t>
            </a:r>
            <a:r>
              <a:rPr lang="en-US" b="1" dirty="0">
                <a:solidFill>
                  <a:srgbClr val="00B050"/>
                </a:solidFill>
              </a:rPr>
              <a:t>contribution</a:t>
            </a:r>
            <a:r>
              <a:rPr lang="en-US" dirty="0"/>
              <a:t> types from each paper: </a:t>
            </a:r>
          </a:p>
        </p:txBody>
      </p:sp>
      <p:sp>
        <p:nvSpPr>
          <p:cNvPr id="13" name="Arrow: Right 8">
            <a:extLst>
              <a:ext uri="{FF2B5EF4-FFF2-40B4-BE49-F238E27FC236}">
                <a16:creationId xmlns:a16="http://schemas.microsoft.com/office/drawing/2014/main" id="{25F840E9-5D88-A83C-C747-E8D9EAA6741A}"/>
              </a:ext>
            </a:extLst>
          </p:cNvPr>
          <p:cNvSpPr/>
          <p:nvPr/>
        </p:nvSpPr>
        <p:spPr>
          <a:xfrm>
            <a:off x="2303909" y="3845719"/>
            <a:ext cx="363336" cy="45593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24E9633-AB4D-EF33-2994-A6D0E63B67A6}"/>
              </a:ext>
            </a:extLst>
          </p:cNvPr>
          <p:cNvSpPr txBox="1"/>
          <p:nvPr/>
        </p:nvSpPr>
        <p:spPr>
          <a:xfrm>
            <a:off x="2832660" y="2235872"/>
            <a:ext cx="9184317" cy="4278094"/>
          </a:xfrm>
          <a:prstGeom prst="rect">
            <a:avLst/>
          </a:prstGeom>
          <a:solidFill>
            <a:srgbClr val="BBFFB4">
              <a:alpha val="36863"/>
            </a:srgbClr>
          </a:solidFill>
        </p:spPr>
        <p:txBody>
          <a:bodyPr wrap="square">
            <a:spAutoFit/>
          </a:bodyPr>
          <a:lstStyle/>
          <a:p>
            <a:r>
              <a:rPr lang="en-US" sz="1600" b="1" dirty="0"/>
              <a:t>Problem statement: </a:t>
            </a:r>
          </a:p>
          <a:p>
            <a:pPr marL="285750" indent="-285750">
              <a:buFont typeface="Arial" panose="020B0604020202020204" pitchFamily="34" charset="0"/>
              <a:buChar char="•"/>
            </a:pPr>
            <a:r>
              <a:rPr lang="en-US" sz="1600" b="1" dirty="0"/>
              <a:t>Problem domain:</a:t>
            </a:r>
            <a:r>
              <a:rPr lang="en-US" sz="1600" dirty="0"/>
              <a:t> Condensed matter physics</a:t>
            </a:r>
          </a:p>
          <a:p>
            <a:pPr marL="285750" indent="-285750">
              <a:buFont typeface="Arial" panose="020B0604020202020204" pitchFamily="34" charset="0"/>
              <a:buChar char="•"/>
            </a:pPr>
            <a:r>
              <a:rPr lang="en-US" sz="1600" b="1" dirty="0"/>
              <a:t>Challenges: </a:t>
            </a:r>
            <a:r>
              <a:rPr lang="en-US" sz="1600" dirty="0"/>
              <a:t>Lack of full rotational symmetry in solids leading to new excitations beyond Dirac and Weyl fermions</a:t>
            </a:r>
          </a:p>
          <a:p>
            <a:pPr marL="285750" indent="-285750">
              <a:buFont typeface="Arial" panose="020B0604020202020204" pitchFamily="34" charset="0"/>
              <a:buChar char="•"/>
            </a:pPr>
            <a:r>
              <a:rPr lang="en-US" sz="1600" b="1" dirty="0"/>
              <a:t>Research goal:</a:t>
            </a:r>
            <a:r>
              <a:rPr lang="en-US" sz="1600" dirty="0"/>
              <a:t> Investigate sixfold excitations in </a:t>
            </a:r>
            <a:r>
              <a:rPr lang="en-US" sz="1600" dirty="0" err="1"/>
              <a:t>electrides</a:t>
            </a:r>
            <a:endParaRPr lang="en-US" sz="1600" dirty="0"/>
          </a:p>
          <a:p>
            <a:endParaRPr lang="en-US" sz="1600" dirty="0"/>
          </a:p>
          <a:p>
            <a:r>
              <a:rPr lang="en-US" sz="1600" b="1" dirty="0"/>
              <a:t>Solution: </a:t>
            </a:r>
          </a:p>
          <a:p>
            <a:pPr marL="285750" indent="-285750">
              <a:buFont typeface="Arial" panose="020B0604020202020204" pitchFamily="34" charset="0"/>
              <a:buChar char="•"/>
            </a:pPr>
            <a:r>
              <a:rPr lang="en-US" sz="1600" b="1" dirty="0"/>
              <a:t>Approach: </a:t>
            </a:r>
            <a:r>
              <a:rPr lang="en-US" sz="1600" dirty="0"/>
              <a:t>Propose that a single linear dispersive sixfold excitation can be found in the </a:t>
            </a:r>
            <a:r>
              <a:rPr lang="en-US" sz="1600" dirty="0" err="1"/>
              <a:t>electride</a:t>
            </a:r>
            <a:r>
              <a:rPr lang="en-US" sz="1600" dirty="0"/>
              <a:t> Li12Mg3Si4 and its derivatives</a:t>
            </a:r>
          </a:p>
          <a:p>
            <a:pPr marL="285750" indent="-285750">
              <a:buFont typeface="Arial" panose="020B0604020202020204" pitchFamily="34" charset="0"/>
              <a:buChar char="•"/>
            </a:pPr>
            <a:r>
              <a:rPr lang="en-US" sz="1600" b="1" dirty="0"/>
              <a:t>Novelty: </a:t>
            </a:r>
            <a:r>
              <a:rPr lang="en-US" sz="1600" dirty="0"/>
              <a:t>Unique topological bulk-surface-edge correspondence for the spinless sixfold excitation</a:t>
            </a:r>
          </a:p>
          <a:p>
            <a:endParaRPr lang="en-US" sz="1600" dirty="0"/>
          </a:p>
          <a:p>
            <a:r>
              <a:rPr lang="en-US" sz="1600" b="1" dirty="0"/>
              <a:t>Results: </a:t>
            </a:r>
          </a:p>
          <a:p>
            <a:pPr marL="285750" indent="-285750">
              <a:buFont typeface="Arial" panose="020B0604020202020204" pitchFamily="34" charset="0"/>
              <a:buChar char="•"/>
            </a:pPr>
            <a:r>
              <a:rPr lang="en-US" sz="1600" b="1" dirty="0"/>
              <a:t>Findings: </a:t>
            </a:r>
            <a:r>
              <a:rPr lang="en-US" sz="1600" dirty="0"/>
              <a:t>The sixfold excitation is formed by floating bands of elementary band representation A@12a. All gapped </a:t>
            </a:r>
            <a:r>
              <a:rPr lang="en-US" sz="1600" dirty="0" err="1"/>
              <a:t>kz</a:t>
            </a:r>
            <a:r>
              <a:rPr lang="en-US" sz="1600" dirty="0"/>
              <a:t> slices belong to a two-dimensional higher-order topological insulating phase, characterized by a quantized fractional corner charge </a:t>
            </a:r>
            <a:r>
              <a:rPr lang="en-US" sz="1600" dirty="0" err="1"/>
              <a:t>Qcorner</a:t>
            </a:r>
            <a:r>
              <a:rPr lang="en-US" sz="1600" dirty="0"/>
              <a:t> = 3|e|/4. Hinge arcs are obtained in the hinge spectra of the S4z-symmetric rod structure.</a:t>
            </a:r>
          </a:p>
          <a:p>
            <a:pPr marL="285750" indent="-285750">
              <a:buFont typeface="Arial" panose="020B0604020202020204" pitchFamily="34" charset="0"/>
              <a:buChar char="•"/>
            </a:pPr>
            <a:r>
              <a:rPr lang="en-US" sz="1600" b="1" dirty="0"/>
              <a:t>Impact: </a:t>
            </a:r>
            <a:r>
              <a:rPr lang="en-US" sz="1600" dirty="0" err="1"/>
              <a:t>Electrides</a:t>
            </a:r>
            <a:r>
              <a:rPr lang="en-US" sz="1600" dirty="0"/>
              <a:t> are promising platforms for systematic studies of different topological phases.</a:t>
            </a:r>
          </a:p>
        </p:txBody>
      </p:sp>
      <p:sp>
        <p:nvSpPr>
          <p:cNvPr id="16" name="TextBox 15">
            <a:extLst>
              <a:ext uri="{FF2B5EF4-FFF2-40B4-BE49-F238E27FC236}">
                <a16:creationId xmlns:a16="http://schemas.microsoft.com/office/drawing/2014/main" id="{52AC8DE3-FAE2-B599-BA29-9D3F1B63B91C}"/>
              </a:ext>
            </a:extLst>
          </p:cNvPr>
          <p:cNvSpPr txBox="1"/>
          <p:nvPr/>
        </p:nvSpPr>
        <p:spPr>
          <a:xfrm>
            <a:off x="2110735" y="3476387"/>
            <a:ext cx="861060" cy="369332"/>
          </a:xfrm>
          <a:prstGeom prst="rect">
            <a:avLst/>
          </a:prstGeom>
          <a:noFill/>
        </p:spPr>
        <p:txBody>
          <a:bodyPr wrap="square">
            <a:spAutoFit/>
          </a:bodyPr>
          <a:lstStyle/>
          <a:p>
            <a:r>
              <a:rPr lang="en-US" dirty="0"/>
              <a:t>GPT4</a:t>
            </a:r>
          </a:p>
        </p:txBody>
      </p:sp>
      <p:sp>
        <p:nvSpPr>
          <p:cNvPr id="5" name="Slide Number Placeholder 4">
            <a:extLst>
              <a:ext uri="{FF2B5EF4-FFF2-40B4-BE49-F238E27FC236}">
                <a16:creationId xmlns:a16="http://schemas.microsoft.com/office/drawing/2014/main" id="{F8CF3ACE-DEC6-6443-D677-F7047CF69981}"/>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a:p>
        </p:txBody>
      </p:sp>
      <p:sp>
        <p:nvSpPr>
          <p:cNvPr id="6" name="TextBox 5">
            <a:extLst>
              <a:ext uri="{FF2B5EF4-FFF2-40B4-BE49-F238E27FC236}">
                <a16:creationId xmlns:a16="http://schemas.microsoft.com/office/drawing/2014/main" id="{660DD693-EEFF-0CA1-06DF-8AE7F1221E52}"/>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pic>
        <p:nvPicPr>
          <p:cNvPr id="7" name="Picture 6">
            <a:extLst>
              <a:ext uri="{FF2B5EF4-FFF2-40B4-BE49-F238E27FC236}">
                <a16:creationId xmlns:a16="http://schemas.microsoft.com/office/drawing/2014/main" id="{1BEC59CF-260E-BED2-7BD1-25DABFCAF95C}"/>
              </a:ext>
            </a:extLst>
          </p:cNvPr>
          <p:cNvPicPr>
            <a:picLocks noChangeAspect="1"/>
          </p:cNvPicPr>
          <p:nvPr/>
        </p:nvPicPr>
        <p:blipFill>
          <a:blip r:embed="rId3"/>
          <a:stretch>
            <a:fillRect/>
          </a:stretch>
        </p:blipFill>
        <p:spPr>
          <a:xfrm>
            <a:off x="207171" y="3737848"/>
            <a:ext cx="1735776" cy="77333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7825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15F7F-5CBE-02FA-2FF1-691CA9F53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BA8C1-9B1B-3394-CD25-C0F7390AA385}"/>
              </a:ext>
            </a:extLst>
          </p:cNvPr>
          <p:cNvSpPr>
            <a:spLocks noGrp="1"/>
          </p:cNvSpPr>
          <p:nvPr>
            <p:ph type="title"/>
          </p:nvPr>
        </p:nvSpPr>
        <p:spPr/>
        <p:txBody>
          <a:bodyPr/>
          <a:lstStyle/>
          <a:p>
            <a:r>
              <a:rPr lang="en-US" dirty="0"/>
              <a:t>One hierarchy per contribution type</a:t>
            </a:r>
          </a:p>
        </p:txBody>
      </p:sp>
      <p:sp>
        <p:nvSpPr>
          <p:cNvPr id="3" name="Content Placeholder 2">
            <a:extLst>
              <a:ext uri="{FF2B5EF4-FFF2-40B4-BE49-F238E27FC236}">
                <a16:creationId xmlns:a16="http://schemas.microsoft.com/office/drawing/2014/main" id="{29AA5CC2-B587-A918-51D6-46A75B4D2F31}"/>
              </a:ext>
            </a:extLst>
          </p:cNvPr>
          <p:cNvSpPr>
            <a:spLocks noGrp="1"/>
          </p:cNvSpPr>
          <p:nvPr>
            <p:ph idx="1"/>
          </p:nvPr>
        </p:nvSpPr>
        <p:spPr>
          <a:xfrm>
            <a:off x="838200" y="1514475"/>
            <a:ext cx="10515600" cy="994541"/>
          </a:xfrm>
        </p:spPr>
        <p:txBody>
          <a:bodyPr/>
          <a:lstStyle/>
          <a:p>
            <a:r>
              <a:rPr lang="en-US" dirty="0"/>
              <a:t>We extract different </a:t>
            </a:r>
            <a:r>
              <a:rPr lang="en-US" b="1" dirty="0"/>
              <a:t>contribution</a:t>
            </a:r>
            <a:r>
              <a:rPr lang="en-US" dirty="0"/>
              <a:t> types from each paper: </a:t>
            </a:r>
          </a:p>
        </p:txBody>
      </p:sp>
      <p:sp>
        <p:nvSpPr>
          <p:cNvPr id="5" name="Google Shape;1188;p33">
            <a:extLst>
              <a:ext uri="{FF2B5EF4-FFF2-40B4-BE49-F238E27FC236}">
                <a16:creationId xmlns:a16="http://schemas.microsoft.com/office/drawing/2014/main" id="{D6255BAC-DABB-E606-68CE-E295CF17D656}"/>
              </a:ext>
            </a:extLst>
          </p:cNvPr>
          <p:cNvSpPr/>
          <p:nvPr/>
        </p:nvSpPr>
        <p:spPr>
          <a:xfrm>
            <a:off x="519410" y="2344478"/>
            <a:ext cx="1058400" cy="3646797"/>
          </a:xfrm>
          <a:prstGeom prst="roundRect">
            <a:avLst>
              <a:gd name="adj" fmla="val 16667"/>
            </a:avLst>
          </a:prstGeom>
          <a:solidFill>
            <a:srgbClr val="FFE599">
              <a:alpha val="36863"/>
            </a:srgbClr>
          </a:solidFill>
          <a:ln w="19050" cap="flat" cmpd="sng">
            <a:solidFill>
              <a:srgbClr val="F1C232">
                <a:alpha val="60000"/>
              </a:srgbClr>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6" name="Google Shape;1189;p33">
            <a:extLst>
              <a:ext uri="{FF2B5EF4-FFF2-40B4-BE49-F238E27FC236}">
                <a16:creationId xmlns:a16="http://schemas.microsoft.com/office/drawing/2014/main" id="{2BC02D6E-FBB7-3533-9357-88ABAAFDED38}"/>
              </a:ext>
            </a:extLst>
          </p:cNvPr>
          <p:cNvSpPr/>
          <p:nvPr/>
        </p:nvSpPr>
        <p:spPr>
          <a:xfrm>
            <a:off x="2479308" y="2344478"/>
            <a:ext cx="1984189" cy="3646797"/>
          </a:xfrm>
          <a:prstGeom prst="roundRect">
            <a:avLst>
              <a:gd name="adj" fmla="val 10677"/>
            </a:avLst>
          </a:prstGeom>
          <a:noFill/>
          <a:ln w="19050" cap="flat" cmpd="sng">
            <a:solidFill>
              <a:srgbClr val="00B050">
                <a:alpha val="38824"/>
              </a:srgb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7" name="Google Shape;1190;p33">
            <a:extLst>
              <a:ext uri="{FF2B5EF4-FFF2-40B4-BE49-F238E27FC236}">
                <a16:creationId xmlns:a16="http://schemas.microsoft.com/office/drawing/2014/main" id="{7E3E32DC-8633-4ED9-A849-8631F623D05B}"/>
              </a:ext>
            </a:extLst>
          </p:cNvPr>
          <p:cNvSpPr/>
          <p:nvPr/>
        </p:nvSpPr>
        <p:spPr>
          <a:xfrm>
            <a:off x="2607685" y="2629958"/>
            <a:ext cx="1703631"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r>
              <a:rPr lang="en-US" sz="1500" b="1" dirty="0"/>
              <a:t>contribution</a:t>
            </a:r>
          </a:p>
        </p:txBody>
      </p:sp>
      <p:pic>
        <p:nvPicPr>
          <p:cNvPr id="14" name="Google Shape;1194;p33">
            <a:extLst>
              <a:ext uri="{FF2B5EF4-FFF2-40B4-BE49-F238E27FC236}">
                <a16:creationId xmlns:a16="http://schemas.microsoft.com/office/drawing/2014/main" id="{87F91310-86A1-EF72-8F56-7B693EDDB79B}"/>
              </a:ext>
            </a:extLst>
          </p:cNvPr>
          <p:cNvPicPr preferRelativeResize="0"/>
          <p:nvPr/>
        </p:nvPicPr>
        <p:blipFill>
          <a:blip r:embed="rId3">
            <a:alphaModFix/>
          </a:blip>
          <a:stretch>
            <a:fillRect/>
          </a:stretch>
        </p:blipFill>
        <p:spPr>
          <a:xfrm>
            <a:off x="1830393" y="2647942"/>
            <a:ext cx="373000" cy="373000"/>
          </a:xfrm>
          <a:prstGeom prst="rect">
            <a:avLst/>
          </a:prstGeom>
          <a:noFill/>
          <a:ln>
            <a:noFill/>
          </a:ln>
        </p:spPr>
      </p:pic>
      <p:pic>
        <p:nvPicPr>
          <p:cNvPr id="17" name="Google Shape;1195;p33">
            <a:extLst>
              <a:ext uri="{FF2B5EF4-FFF2-40B4-BE49-F238E27FC236}">
                <a16:creationId xmlns:a16="http://schemas.microsoft.com/office/drawing/2014/main" id="{E5E5DEAB-55F3-6A3D-FE0E-FFDE4E4110BE}"/>
              </a:ext>
            </a:extLst>
          </p:cNvPr>
          <p:cNvPicPr preferRelativeResize="0"/>
          <p:nvPr/>
        </p:nvPicPr>
        <p:blipFill>
          <a:blip r:embed="rId3">
            <a:alphaModFix/>
          </a:blip>
          <a:stretch>
            <a:fillRect/>
          </a:stretch>
        </p:blipFill>
        <p:spPr>
          <a:xfrm>
            <a:off x="1830393" y="3434159"/>
            <a:ext cx="373000" cy="373000"/>
          </a:xfrm>
          <a:prstGeom prst="rect">
            <a:avLst/>
          </a:prstGeom>
          <a:noFill/>
          <a:ln>
            <a:noFill/>
          </a:ln>
        </p:spPr>
      </p:pic>
      <p:pic>
        <p:nvPicPr>
          <p:cNvPr id="18" name="Google Shape;1196;p33">
            <a:extLst>
              <a:ext uri="{FF2B5EF4-FFF2-40B4-BE49-F238E27FC236}">
                <a16:creationId xmlns:a16="http://schemas.microsoft.com/office/drawing/2014/main" id="{D2F4F16A-2462-FAAA-E34F-6533DED742B7}"/>
              </a:ext>
            </a:extLst>
          </p:cNvPr>
          <p:cNvPicPr preferRelativeResize="0"/>
          <p:nvPr/>
        </p:nvPicPr>
        <p:blipFill>
          <a:blip r:embed="rId3">
            <a:alphaModFix/>
          </a:blip>
          <a:stretch>
            <a:fillRect/>
          </a:stretch>
        </p:blipFill>
        <p:spPr>
          <a:xfrm>
            <a:off x="1830393" y="4248244"/>
            <a:ext cx="373000" cy="373000"/>
          </a:xfrm>
          <a:prstGeom prst="rect">
            <a:avLst/>
          </a:prstGeom>
          <a:noFill/>
          <a:ln>
            <a:noFill/>
          </a:ln>
        </p:spPr>
      </p:pic>
      <p:pic>
        <p:nvPicPr>
          <p:cNvPr id="19" name="Google Shape;1197;p33">
            <a:extLst>
              <a:ext uri="{FF2B5EF4-FFF2-40B4-BE49-F238E27FC236}">
                <a16:creationId xmlns:a16="http://schemas.microsoft.com/office/drawing/2014/main" id="{90DB8AB1-75E3-E832-3316-FD1F12EAC51B}"/>
              </a:ext>
            </a:extLst>
          </p:cNvPr>
          <p:cNvPicPr preferRelativeResize="0"/>
          <p:nvPr/>
        </p:nvPicPr>
        <p:blipFill>
          <a:blip r:embed="rId3">
            <a:alphaModFix/>
          </a:blip>
          <a:stretch>
            <a:fillRect/>
          </a:stretch>
        </p:blipFill>
        <p:spPr>
          <a:xfrm>
            <a:off x="1830377" y="5401135"/>
            <a:ext cx="373000" cy="373000"/>
          </a:xfrm>
          <a:prstGeom prst="rect">
            <a:avLst/>
          </a:prstGeom>
          <a:noFill/>
          <a:ln>
            <a:noFill/>
          </a:ln>
        </p:spPr>
      </p:pic>
      <p:sp>
        <p:nvSpPr>
          <p:cNvPr id="29" name="Google Shape;1207;p33">
            <a:extLst>
              <a:ext uri="{FF2B5EF4-FFF2-40B4-BE49-F238E27FC236}">
                <a16:creationId xmlns:a16="http://schemas.microsoft.com/office/drawing/2014/main" id="{913BDE31-56DB-2259-3D89-0938D38F37CF}"/>
              </a:ext>
            </a:extLst>
          </p:cNvPr>
          <p:cNvSpPr txBox="1"/>
          <p:nvPr/>
        </p:nvSpPr>
        <p:spPr>
          <a:xfrm>
            <a:off x="470210" y="5965369"/>
            <a:ext cx="1107600"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b="1" dirty="0">
                <a:solidFill>
                  <a:schemeClr val="accent5">
                    <a:lumMod val="75000"/>
                  </a:schemeClr>
                </a:solidFill>
              </a:rPr>
              <a:t>Papers</a:t>
            </a:r>
            <a:endParaRPr sz="1400" b="1" dirty="0">
              <a:solidFill>
                <a:schemeClr val="accent5">
                  <a:lumMod val="75000"/>
                </a:schemeClr>
              </a:solidFill>
            </a:endParaRPr>
          </a:p>
        </p:txBody>
      </p:sp>
      <p:sp>
        <p:nvSpPr>
          <p:cNvPr id="45" name="Google Shape;1224;p33">
            <a:extLst>
              <a:ext uri="{FF2B5EF4-FFF2-40B4-BE49-F238E27FC236}">
                <a16:creationId xmlns:a16="http://schemas.microsoft.com/office/drawing/2014/main" id="{E4EFFE22-DD7E-5F0D-2BCB-B29624FDB43C}"/>
              </a:ext>
            </a:extLst>
          </p:cNvPr>
          <p:cNvSpPr txBox="1"/>
          <p:nvPr/>
        </p:nvSpPr>
        <p:spPr>
          <a:xfrm>
            <a:off x="1600559" y="2267214"/>
            <a:ext cx="6688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b="1" dirty="0">
                <a:solidFill>
                  <a:schemeClr val="dk2"/>
                </a:solidFill>
              </a:rPr>
              <a:t>LLM</a:t>
            </a:r>
            <a:endParaRPr sz="1067" b="1" dirty="0">
              <a:solidFill>
                <a:schemeClr val="dk2"/>
              </a:solidFill>
            </a:endParaRPr>
          </a:p>
        </p:txBody>
      </p:sp>
      <p:sp>
        <p:nvSpPr>
          <p:cNvPr id="47" name="Google Shape;1226;p33">
            <a:extLst>
              <a:ext uri="{FF2B5EF4-FFF2-40B4-BE49-F238E27FC236}">
                <a16:creationId xmlns:a16="http://schemas.microsoft.com/office/drawing/2014/main" id="{7D936E98-FD92-314C-B140-1B9EDFA31918}"/>
              </a:ext>
            </a:extLst>
          </p:cNvPr>
          <p:cNvSpPr txBox="1"/>
          <p:nvPr/>
        </p:nvSpPr>
        <p:spPr>
          <a:xfrm rot="5400000">
            <a:off x="904189" y="4675926"/>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50" name="Google Shape;1229;p33">
            <a:extLst>
              <a:ext uri="{FF2B5EF4-FFF2-40B4-BE49-F238E27FC236}">
                <a16:creationId xmlns:a16="http://schemas.microsoft.com/office/drawing/2014/main" id="{64EA9E85-31AD-F045-0E1C-2339137868B3}"/>
              </a:ext>
            </a:extLst>
          </p:cNvPr>
          <p:cNvSpPr txBox="1"/>
          <p:nvPr/>
        </p:nvSpPr>
        <p:spPr>
          <a:xfrm>
            <a:off x="653883" y="2267174"/>
            <a:ext cx="904824" cy="40776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50" b="1" dirty="0">
                <a:solidFill>
                  <a:schemeClr val="dk2"/>
                </a:solidFill>
              </a:rPr>
              <a:t>Paper 1</a:t>
            </a:r>
            <a:endParaRPr sz="1050" b="1" dirty="0">
              <a:solidFill>
                <a:schemeClr val="dk2"/>
              </a:solidFill>
            </a:endParaRPr>
          </a:p>
        </p:txBody>
      </p:sp>
      <p:sp>
        <p:nvSpPr>
          <p:cNvPr id="51" name="Google Shape;1230;p33">
            <a:extLst>
              <a:ext uri="{FF2B5EF4-FFF2-40B4-BE49-F238E27FC236}">
                <a16:creationId xmlns:a16="http://schemas.microsoft.com/office/drawing/2014/main" id="{66D55E52-435C-8A9E-52BC-2C33B19B76E6}"/>
              </a:ext>
            </a:extLst>
          </p:cNvPr>
          <p:cNvSpPr txBox="1"/>
          <p:nvPr/>
        </p:nvSpPr>
        <p:spPr>
          <a:xfrm>
            <a:off x="515098" y="3061273"/>
            <a:ext cx="1107600" cy="40776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50" b="1" dirty="0">
                <a:solidFill>
                  <a:schemeClr val="dk2"/>
                </a:solidFill>
              </a:rPr>
              <a:t>Paper 2</a:t>
            </a:r>
            <a:endParaRPr sz="1050" b="1" dirty="0">
              <a:solidFill>
                <a:schemeClr val="dk2"/>
              </a:solidFill>
            </a:endParaRPr>
          </a:p>
        </p:txBody>
      </p:sp>
      <p:sp>
        <p:nvSpPr>
          <p:cNvPr id="52" name="Google Shape;1231;p33">
            <a:extLst>
              <a:ext uri="{FF2B5EF4-FFF2-40B4-BE49-F238E27FC236}">
                <a16:creationId xmlns:a16="http://schemas.microsoft.com/office/drawing/2014/main" id="{EFACD1E6-8FB7-FBBF-9CBE-86176DDFB922}"/>
              </a:ext>
            </a:extLst>
          </p:cNvPr>
          <p:cNvSpPr txBox="1"/>
          <p:nvPr/>
        </p:nvSpPr>
        <p:spPr>
          <a:xfrm>
            <a:off x="488498" y="5001945"/>
            <a:ext cx="1107600" cy="40776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50" b="1" dirty="0">
                <a:solidFill>
                  <a:schemeClr val="dk2"/>
                </a:solidFill>
              </a:rPr>
              <a:t>Paper N</a:t>
            </a:r>
            <a:endParaRPr sz="1050" b="1" dirty="0">
              <a:solidFill>
                <a:schemeClr val="dk2"/>
              </a:solidFill>
            </a:endParaRPr>
          </a:p>
        </p:txBody>
      </p:sp>
      <p:sp>
        <p:nvSpPr>
          <p:cNvPr id="64" name="Google Shape;1245;p33">
            <a:extLst>
              <a:ext uri="{FF2B5EF4-FFF2-40B4-BE49-F238E27FC236}">
                <a16:creationId xmlns:a16="http://schemas.microsoft.com/office/drawing/2014/main" id="{1063A69F-4A13-BA44-A123-5245D312EEA5}"/>
              </a:ext>
            </a:extLst>
          </p:cNvPr>
          <p:cNvSpPr txBox="1"/>
          <p:nvPr/>
        </p:nvSpPr>
        <p:spPr>
          <a:xfrm>
            <a:off x="2621174" y="5950934"/>
            <a:ext cx="1720800"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b="1" dirty="0">
                <a:solidFill>
                  <a:srgbClr val="00B050"/>
                </a:solidFill>
              </a:rPr>
              <a:t>Extracting paper contributions</a:t>
            </a:r>
            <a:endParaRPr sz="1400" b="1" dirty="0">
              <a:solidFill>
                <a:srgbClr val="00B050"/>
              </a:solidFill>
            </a:endParaRPr>
          </a:p>
        </p:txBody>
      </p:sp>
      <p:pic>
        <p:nvPicPr>
          <p:cNvPr id="74" name="Google Shape;1254;p33">
            <a:extLst>
              <a:ext uri="{FF2B5EF4-FFF2-40B4-BE49-F238E27FC236}">
                <a16:creationId xmlns:a16="http://schemas.microsoft.com/office/drawing/2014/main" id="{850FDC7B-EAFA-FB4C-0034-1AC22189AAC5}"/>
              </a:ext>
            </a:extLst>
          </p:cNvPr>
          <p:cNvPicPr preferRelativeResize="0"/>
          <p:nvPr/>
        </p:nvPicPr>
        <p:blipFill>
          <a:blip r:embed="rId4">
            <a:alphaModFix/>
          </a:blip>
          <a:stretch>
            <a:fillRect/>
          </a:stretch>
        </p:blipFill>
        <p:spPr>
          <a:xfrm>
            <a:off x="755828" y="2573093"/>
            <a:ext cx="536367" cy="536367"/>
          </a:xfrm>
          <a:prstGeom prst="rect">
            <a:avLst/>
          </a:prstGeom>
          <a:noFill/>
          <a:ln>
            <a:noFill/>
          </a:ln>
        </p:spPr>
      </p:pic>
      <p:pic>
        <p:nvPicPr>
          <p:cNvPr id="75" name="Google Shape;1255;p33">
            <a:extLst>
              <a:ext uri="{FF2B5EF4-FFF2-40B4-BE49-F238E27FC236}">
                <a16:creationId xmlns:a16="http://schemas.microsoft.com/office/drawing/2014/main" id="{DC44A17A-0024-F941-853E-01029639D379}"/>
              </a:ext>
            </a:extLst>
          </p:cNvPr>
          <p:cNvPicPr preferRelativeResize="0"/>
          <p:nvPr/>
        </p:nvPicPr>
        <p:blipFill>
          <a:blip r:embed="rId4">
            <a:alphaModFix/>
          </a:blip>
          <a:stretch>
            <a:fillRect/>
          </a:stretch>
        </p:blipFill>
        <p:spPr>
          <a:xfrm>
            <a:off x="755828" y="3352477"/>
            <a:ext cx="536367" cy="536367"/>
          </a:xfrm>
          <a:prstGeom prst="rect">
            <a:avLst/>
          </a:prstGeom>
          <a:noFill/>
          <a:ln>
            <a:noFill/>
          </a:ln>
        </p:spPr>
      </p:pic>
      <p:pic>
        <p:nvPicPr>
          <p:cNvPr id="76" name="Google Shape;1256;p33">
            <a:extLst>
              <a:ext uri="{FF2B5EF4-FFF2-40B4-BE49-F238E27FC236}">
                <a16:creationId xmlns:a16="http://schemas.microsoft.com/office/drawing/2014/main" id="{18D34BB7-B6B4-07B1-3B53-0CE57D202222}"/>
              </a:ext>
            </a:extLst>
          </p:cNvPr>
          <p:cNvPicPr preferRelativeResize="0"/>
          <p:nvPr/>
        </p:nvPicPr>
        <p:blipFill>
          <a:blip r:embed="rId4">
            <a:alphaModFix/>
          </a:blip>
          <a:stretch>
            <a:fillRect/>
          </a:stretch>
        </p:blipFill>
        <p:spPr>
          <a:xfrm>
            <a:off x="755828" y="4166562"/>
            <a:ext cx="536367" cy="536367"/>
          </a:xfrm>
          <a:prstGeom prst="rect">
            <a:avLst/>
          </a:prstGeom>
          <a:noFill/>
          <a:ln>
            <a:noFill/>
          </a:ln>
        </p:spPr>
      </p:pic>
      <p:pic>
        <p:nvPicPr>
          <p:cNvPr id="77" name="Google Shape;1257;p33">
            <a:extLst>
              <a:ext uri="{FF2B5EF4-FFF2-40B4-BE49-F238E27FC236}">
                <a16:creationId xmlns:a16="http://schemas.microsoft.com/office/drawing/2014/main" id="{260769A2-DA27-F93C-59AE-2CDC3CD05CCD}"/>
              </a:ext>
            </a:extLst>
          </p:cNvPr>
          <p:cNvPicPr preferRelativeResize="0"/>
          <p:nvPr/>
        </p:nvPicPr>
        <p:blipFill>
          <a:blip r:embed="rId4">
            <a:alphaModFix/>
          </a:blip>
          <a:stretch>
            <a:fillRect/>
          </a:stretch>
        </p:blipFill>
        <p:spPr>
          <a:xfrm>
            <a:off x="728295" y="5319453"/>
            <a:ext cx="536367" cy="536367"/>
          </a:xfrm>
          <a:prstGeom prst="rect">
            <a:avLst/>
          </a:prstGeom>
          <a:noFill/>
          <a:ln>
            <a:noFill/>
          </a:ln>
        </p:spPr>
      </p:pic>
      <p:cxnSp>
        <p:nvCxnSpPr>
          <p:cNvPr id="101" name="Google Shape;1280;p33">
            <a:extLst>
              <a:ext uri="{FF2B5EF4-FFF2-40B4-BE49-F238E27FC236}">
                <a16:creationId xmlns:a16="http://schemas.microsoft.com/office/drawing/2014/main" id="{92D652F2-66D2-A4F0-730B-80C04D8ECB97}"/>
              </a:ext>
            </a:extLst>
          </p:cNvPr>
          <p:cNvCxnSpPr>
            <a:stCxn id="74" idx="3"/>
            <a:endCxn id="14" idx="1"/>
          </p:cNvCxnSpPr>
          <p:nvPr/>
        </p:nvCxnSpPr>
        <p:spPr>
          <a:xfrm flipV="1">
            <a:off x="1292195" y="2834442"/>
            <a:ext cx="538198" cy="6835"/>
          </a:xfrm>
          <a:prstGeom prst="straightConnector1">
            <a:avLst/>
          </a:prstGeom>
          <a:noFill/>
          <a:ln w="19050" cap="flat" cmpd="sng">
            <a:solidFill>
              <a:schemeClr val="bg1">
                <a:lumMod val="50000"/>
              </a:schemeClr>
            </a:solidFill>
            <a:prstDash val="solid"/>
            <a:round/>
            <a:headEnd type="none" w="med" len="med"/>
            <a:tailEnd type="none" w="med" len="med"/>
          </a:ln>
        </p:spPr>
      </p:cxnSp>
      <p:cxnSp>
        <p:nvCxnSpPr>
          <p:cNvPr id="102" name="Google Shape;1281;p33">
            <a:extLst>
              <a:ext uri="{FF2B5EF4-FFF2-40B4-BE49-F238E27FC236}">
                <a16:creationId xmlns:a16="http://schemas.microsoft.com/office/drawing/2014/main" id="{A460BDA4-1A7D-31DC-DE00-2360AC5CBCD3}"/>
              </a:ext>
            </a:extLst>
          </p:cNvPr>
          <p:cNvCxnSpPr>
            <a:cxnSpLocks/>
            <a:stCxn id="14" idx="3"/>
            <a:endCxn id="7" idx="1"/>
          </p:cNvCxnSpPr>
          <p:nvPr/>
        </p:nvCxnSpPr>
        <p:spPr>
          <a:xfrm>
            <a:off x="2203393" y="2834442"/>
            <a:ext cx="404292" cy="955"/>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3" name="Google Shape;1282;p33">
            <a:extLst>
              <a:ext uri="{FF2B5EF4-FFF2-40B4-BE49-F238E27FC236}">
                <a16:creationId xmlns:a16="http://schemas.microsoft.com/office/drawing/2014/main" id="{929D3078-3A14-342C-C7DD-20F3FB0B7137}"/>
              </a:ext>
            </a:extLst>
          </p:cNvPr>
          <p:cNvCxnSpPr>
            <a:stCxn id="75" idx="3"/>
            <a:endCxn id="17" idx="1"/>
          </p:cNvCxnSpPr>
          <p:nvPr/>
        </p:nvCxnSpPr>
        <p:spPr>
          <a:xfrm flipV="1">
            <a:off x="1292195" y="3620659"/>
            <a:ext cx="538198" cy="2"/>
          </a:xfrm>
          <a:prstGeom prst="straightConnector1">
            <a:avLst/>
          </a:prstGeom>
          <a:noFill/>
          <a:ln w="19050" cap="flat" cmpd="sng">
            <a:solidFill>
              <a:schemeClr val="bg1">
                <a:lumMod val="50000"/>
              </a:schemeClr>
            </a:solidFill>
            <a:prstDash val="solid"/>
            <a:round/>
            <a:headEnd type="none" w="med" len="med"/>
            <a:tailEnd type="none" w="med" len="med"/>
          </a:ln>
        </p:spPr>
      </p:cxnSp>
      <p:cxnSp>
        <p:nvCxnSpPr>
          <p:cNvPr id="104" name="Google Shape;1283;p33">
            <a:extLst>
              <a:ext uri="{FF2B5EF4-FFF2-40B4-BE49-F238E27FC236}">
                <a16:creationId xmlns:a16="http://schemas.microsoft.com/office/drawing/2014/main" id="{955D9350-5101-0A7C-7725-864B43315A54}"/>
              </a:ext>
            </a:extLst>
          </p:cNvPr>
          <p:cNvCxnSpPr>
            <a:cxnSpLocks/>
            <a:stCxn id="17" idx="3"/>
            <a:endCxn id="294" idx="1"/>
          </p:cNvCxnSpPr>
          <p:nvPr/>
        </p:nvCxnSpPr>
        <p:spPr>
          <a:xfrm>
            <a:off x="2203393" y="3620659"/>
            <a:ext cx="404292" cy="6876"/>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5" name="Google Shape;1284;p33">
            <a:extLst>
              <a:ext uri="{FF2B5EF4-FFF2-40B4-BE49-F238E27FC236}">
                <a16:creationId xmlns:a16="http://schemas.microsoft.com/office/drawing/2014/main" id="{2FD87987-B6B1-03F9-531F-06E3B642DD4E}"/>
              </a:ext>
            </a:extLst>
          </p:cNvPr>
          <p:cNvCxnSpPr>
            <a:stCxn id="76" idx="3"/>
            <a:endCxn id="18" idx="1"/>
          </p:cNvCxnSpPr>
          <p:nvPr/>
        </p:nvCxnSpPr>
        <p:spPr>
          <a:xfrm flipV="1">
            <a:off x="1292195" y="4434744"/>
            <a:ext cx="538198" cy="2"/>
          </a:xfrm>
          <a:prstGeom prst="straightConnector1">
            <a:avLst/>
          </a:prstGeom>
          <a:noFill/>
          <a:ln w="19050" cap="flat" cmpd="sng">
            <a:solidFill>
              <a:schemeClr val="bg1">
                <a:lumMod val="50000"/>
              </a:schemeClr>
            </a:solidFill>
            <a:prstDash val="solid"/>
            <a:round/>
            <a:headEnd type="none" w="med" len="med"/>
            <a:tailEnd type="none" w="med" len="med"/>
          </a:ln>
        </p:spPr>
      </p:cxnSp>
      <p:cxnSp>
        <p:nvCxnSpPr>
          <p:cNvPr id="106" name="Google Shape;1285;p33">
            <a:extLst>
              <a:ext uri="{FF2B5EF4-FFF2-40B4-BE49-F238E27FC236}">
                <a16:creationId xmlns:a16="http://schemas.microsoft.com/office/drawing/2014/main" id="{8A80478B-6199-A246-D10A-8B9E5CA7310A}"/>
              </a:ext>
            </a:extLst>
          </p:cNvPr>
          <p:cNvCxnSpPr>
            <a:cxnSpLocks/>
            <a:stCxn id="18" idx="3"/>
            <a:endCxn id="299" idx="1"/>
          </p:cNvCxnSpPr>
          <p:nvPr/>
        </p:nvCxnSpPr>
        <p:spPr>
          <a:xfrm>
            <a:off x="2203393" y="4434744"/>
            <a:ext cx="418351" cy="4814"/>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7" name="Google Shape;1286;p33">
            <a:extLst>
              <a:ext uri="{FF2B5EF4-FFF2-40B4-BE49-F238E27FC236}">
                <a16:creationId xmlns:a16="http://schemas.microsoft.com/office/drawing/2014/main" id="{BD2792CC-60E7-8593-DC70-4D070688B125}"/>
              </a:ext>
            </a:extLst>
          </p:cNvPr>
          <p:cNvCxnSpPr>
            <a:stCxn id="77" idx="3"/>
            <a:endCxn id="19" idx="1"/>
          </p:cNvCxnSpPr>
          <p:nvPr/>
        </p:nvCxnSpPr>
        <p:spPr>
          <a:xfrm flipV="1">
            <a:off x="1264662" y="5587635"/>
            <a:ext cx="565715" cy="2"/>
          </a:xfrm>
          <a:prstGeom prst="straightConnector1">
            <a:avLst/>
          </a:prstGeom>
          <a:noFill/>
          <a:ln w="19050" cap="flat" cmpd="sng">
            <a:solidFill>
              <a:schemeClr val="bg1">
                <a:lumMod val="50000"/>
              </a:schemeClr>
            </a:solidFill>
            <a:prstDash val="solid"/>
            <a:round/>
            <a:headEnd type="none" w="med" len="med"/>
            <a:tailEnd type="none" w="med" len="med"/>
          </a:ln>
        </p:spPr>
      </p:cxnSp>
      <p:cxnSp>
        <p:nvCxnSpPr>
          <p:cNvPr id="108" name="Google Shape;1287;p33">
            <a:extLst>
              <a:ext uri="{FF2B5EF4-FFF2-40B4-BE49-F238E27FC236}">
                <a16:creationId xmlns:a16="http://schemas.microsoft.com/office/drawing/2014/main" id="{4BCAFF22-1FF6-3DA1-E94F-8A08D5F6DEE8}"/>
              </a:ext>
            </a:extLst>
          </p:cNvPr>
          <p:cNvCxnSpPr>
            <a:cxnSpLocks/>
            <a:stCxn id="19" idx="3"/>
            <a:endCxn id="304" idx="1"/>
          </p:cNvCxnSpPr>
          <p:nvPr/>
        </p:nvCxnSpPr>
        <p:spPr>
          <a:xfrm>
            <a:off x="2203377" y="5587635"/>
            <a:ext cx="434604" cy="6312"/>
          </a:xfrm>
          <a:prstGeom prst="straightConnector1">
            <a:avLst/>
          </a:prstGeom>
          <a:noFill/>
          <a:ln w="19050" cap="flat" cmpd="sng">
            <a:solidFill>
              <a:schemeClr val="bg1">
                <a:lumMod val="50000"/>
              </a:schemeClr>
            </a:solidFill>
            <a:prstDash val="solid"/>
            <a:round/>
            <a:headEnd type="none" w="med" len="med"/>
            <a:tailEnd type="triangle" w="med" len="med"/>
          </a:ln>
        </p:spPr>
      </p:cxnSp>
      <p:sp>
        <p:nvSpPr>
          <p:cNvPr id="109" name="Google Shape;1288;p33">
            <a:extLst>
              <a:ext uri="{FF2B5EF4-FFF2-40B4-BE49-F238E27FC236}">
                <a16:creationId xmlns:a16="http://schemas.microsoft.com/office/drawing/2014/main" id="{7A5898C7-B90F-88A3-A4B8-F75D3E083DD4}"/>
              </a:ext>
            </a:extLst>
          </p:cNvPr>
          <p:cNvSpPr txBox="1"/>
          <p:nvPr/>
        </p:nvSpPr>
        <p:spPr>
          <a:xfrm>
            <a:off x="488498" y="3873909"/>
            <a:ext cx="1107600" cy="40776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50" b="1" dirty="0">
                <a:solidFill>
                  <a:schemeClr val="dk2"/>
                </a:solidFill>
              </a:rPr>
              <a:t>Paper 3</a:t>
            </a:r>
            <a:endParaRPr sz="1050" b="1" dirty="0">
              <a:solidFill>
                <a:schemeClr val="dk2"/>
              </a:solidFill>
            </a:endParaRPr>
          </a:p>
        </p:txBody>
      </p:sp>
      <p:sp>
        <p:nvSpPr>
          <p:cNvPr id="110" name="Google Shape;1217;p33">
            <a:extLst>
              <a:ext uri="{FF2B5EF4-FFF2-40B4-BE49-F238E27FC236}">
                <a16:creationId xmlns:a16="http://schemas.microsoft.com/office/drawing/2014/main" id="{B6B24558-44A7-2655-90AD-59ACC5E2B282}"/>
              </a:ext>
            </a:extLst>
          </p:cNvPr>
          <p:cNvSpPr/>
          <p:nvPr/>
        </p:nvSpPr>
        <p:spPr>
          <a:xfrm>
            <a:off x="5313157" y="3541950"/>
            <a:ext cx="1843804" cy="942134"/>
          </a:xfrm>
          <a:prstGeom prst="roundRect">
            <a:avLst>
              <a:gd name="adj" fmla="val 16667"/>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US" sz="2400" b="1" dirty="0"/>
              <a:t>Inference algorithm </a:t>
            </a:r>
            <a:endParaRPr sz="2400" b="1" dirty="0"/>
          </a:p>
        </p:txBody>
      </p:sp>
      <p:cxnSp>
        <p:nvCxnSpPr>
          <p:cNvPr id="117" name="Curved Connector 116">
            <a:extLst>
              <a:ext uri="{FF2B5EF4-FFF2-40B4-BE49-F238E27FC236}">
                <a16:creationId xmlns:a16="http://schemas.microsoft.com/office/drawing/2014/main" id="{C765BA13-A232-F5BA-4123-EF52EDE41BA7}"/>
              </a:ext>
            </a:extLst>
          </p:cNvPr>
          <p:cNvCxnSpPr>
            <a:cxnSpLocks/>
            <a:stCxn id="7" idx="3"/>
            <a:endCxn id="110" idx="1"/>
          </p:cNvCxnSpPr>
          <p:nvPr/>
        </p:nvCxnSpPr>
        <p:spPr>
          <a:xfrm>
            <a:off x="4311316" y="2835397"/>
            <a:ext cx="1001841" cy="117762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4FB35210-2659-9196-7AFD-DF291BEBD5B3}"/>
              </a:ext>
            </a:extLst>
          </p:cNvPr>
          <p:cNvCxnSpPr>
            <a:cxnSpLocks/>
            <a:stCxn id="294" idx="3"/>
            <a:endCxn id="110" idx="1"/>
          </p:cNvCxnSpPr>
          <p:nvPr/>
        </p:nvCxnSpPr>
        <p:spPr>
          <a:xfrm>
            <a:off x="4311316" y="3627535"/>
            <a:ext cx="1001841" cy="385482"/>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811BAD04-14E4-C8AC-DB7E-A8EDD92DBDEE}"/>
              </a:ext>
            </a:extLst>
          </p:cNvPr>
          <p:cNvCxnSpPr>
            <a:cxnSpLocks/>
            <a:stCxn id="299" idx="3"/>
            <a:endCxn id="110" idx="1"/>
          </p:cNvCxnSpPr>
          <p:nvPr/>
        </p:nvCxnSpPr>
        <p:spPr>
          <a:xfrm flipV="1">
            <a:off x="4325375" y="4013017"/>
            <a:ext cx="987782" cy="426541"/>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F2E2BA42-49D4-6FDC-51F6-46670C360871}"/>
              </a:ext>
            </a:extLst>
          </p:cNvPr>
          <p:cNvCxnSpPr>
            <a:cxnSpLocks/>
            <a:stCxn id="304" idx="3"/>
            <a:endCxn id="110" idx="1"/>
          </p:cNvCxnSpPr>
          <p:nvPr/>
        </p:nvCxnSpPr>
        <p:spPr>
          <a:xfrm flipV="1">
            <a:off x="4341612" y="4013017"/>
            <a:ext cx="971545" cy="158093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2" name="Google Shape;1226;p33">
            <a:extLst>
              <a:ext uri="{FF2B5EF4-FFF2-40B4-BE49-F238E27FC236}">
                <a16:creationId xmlns:a16="http://schemas.microsoft.com/office/drawing/2014/main" id="{14D5C5CE-F7ED-964E-EEBC-18AF82426254}"/>
              </a:ext>
            </a:extLst>
          </p:cNvPr>
          <p:cNvSpPr txBox="1"/>
          <p:nvPr/>
        </p:nvSpPr>
        <p:spPr>
          <a:xfrm rot="5400000">
            <a:off x="3364318" y="4769083"/>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294" name="Google Shape;1190;p33">
            <a:extLst>
              <a:ext uri="{FF2B5EF4-FFF2-40B4-BE49-F238E27FC236}">
                <a16:creationId xmlns:a16="http://schemas.microsoft.com/office/drawing/2014/main" id="{4C932F61-D4F5-76F2-CB21-6D1274C00D95}"/>
              </a:ext>
            </a:extLst>
          </p:cNvPr>
          <p:cNvSpPr/>
          <p:nvPr/>
        </p:nvSpPr>
        <p:spPr>
          <a:xfrm>
            <a:off x="2607685" y="3422096"/>
            <a:ext cx="1703631"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r>
              <a:rPr lang="en-US" sz="1500" b="1" dirty="0"/>
              <a:t>contribution</a:t>
            </a:r>
          </a:p>
        </p:txBody>
      </p:sp>
      <p:sp>
        <p:nvSpPr>
          <p:cNvPr id="299" name="Google Shape;1190;p33">
            <a:extLst>
              <a:ext uri="{FF2B5EF4-FFF2-40B4-BE49-F238E27FC236}">
                <a16:creationId xmlns:a16="http://schemas.microsoft.com/office/drawing/2014/main" id="{50AB9F93-9466-CF64-14AA-0EEA24E62546}"/>
              </a:ext>
            </a:extLst>
          </p:cNvPr>
          <p:cNvSpPr/>
          <p:nvPr/>
        </p:nvSpPr>
        <p:spPr>
          <a:xfrm>
            <a:off x="2621744" y="4234119"/>
            <a:ext cx="1703631"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r>
              <a:rPr lang="en-US" sz="1500" b="1" dirty="0"/>
              <a:t>contribution</a:t>
            </a:r>
          </a:p>
        </p:txBody>
      </p:sp>
      <p:sp>
        <p:nvSpPr>
          <p:cNvPr id="304" name="Google Shape;1190;p33">
            <a:extLst>
              <a:ext uri="{FF2B5EF4-FFF2-40B4-BE49-F238E27FC236}">
                <a16:creationId xmlns:a16="http://schemas.microsoft.com/office/drawing/2014/main" id="{0DFDCDB1-22E5-9D6F-0519-E85498478ED3}"/>
              </a:ext>
            </a:extLst>
          </p:cNvPr>
          <p:cNvSpPr/>
          <p:nvPr/>
        </p:nvSpPr>
        <p:spPr>
          <a:xfrm>
            <a:off x="2637981" y="5388508"/>
            <a:ext cx="1703631"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r>
              <a:rPr lang="en-US" sz="1500" b="1" dirty="0"/>
              <a:t>contribution</a:t>
            </a:r>
          </a:p>
        </p:txBody>
      </p:sp>
      <p:cxnSp>
        <p:nvCxnSpPr>
          <p:cNvPr id="309" name="Straight Arrow Connector 308">
            <a:extLst>
              <a:ext uri="{FF2B5EF4-FFF2-40B4-BE49-F238E27FC236}">
                <a16:creationId xmlns:a16="http://schemas.microsoft.com/office/drawing/2014/main" id="{0A376FDA-BEF1-C1F3-E745-A4077DD29980}"/>
              </a:ext>
            </a:extLst>
          </p:cNvPr>
          <p:cNvCxnSpPr>
            <a:cxnSpLocks/>
            <a:stCxn id="110" idx="3"/>
            <a:endCxn id="314" idx="1"/>
          </p:cNvCxnSpPr>
          <p:nvPr/>
        </p:nvCxnSpPr>
        <p:spPr>
          <a:xfrm>
            <a:off x="7156961" y="4013017"/>
            <a:ext cx="571825" cy="3959"/>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312" name="Google Shape;1242;p33">
            <a:extLst>
              <a:ext uri="{FF2B5EF4-FFF2-40B4-BE49-F238E27FC236}">
                <a16:creationId xmlns:a16="http://schemas.microsoft.com/office/drawing/2014/main" id="{047E59EA-B030-F1AA-58F5-E2779AD0540D}"/>
              </a:ext>
            </a:extLst>
          </p:cNvPr>
          <p:cNvSpPr txBox="1"/>
          <p:nvPr/>
        </p:nvSpPr>
        <p:spPr>
          <a:xfrm>
            <a:off x="10205245" y="3572918"/>
            <a:ext cx="2002685" cy="86154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333" b="1" dirty="0">
                <a:solidFill>
                  <a:srgbClr val="674EA7"/>
                </a:solidFill>
              </a:rPr>
              <a:t>Inferred hierarchy </a:t>
            </a:r>
            <a:br>
              <a:rPr lang="en" sz="1333" b="1" dirty="0">
                <a:solidFill>
                  <a:srgbClr val="674EA7"/>
                </a:solidFill>
              </a:rPr>
            </a:br>
            <a:r>
              <a:rPr lang="en" sz="1333" b="1" dirty="0">
                <a:solidFill>
                  <a:srgbClr val="674EA7"/>
                </a:solidFill>
              </a:rPr>
              <a:t>for  a fixed</a:t>
            </a:r>
            <a:br>
              <a:rPr lang="en" sz="1333" b="1" dirty="0">
                <a:solidFill>
                  <a:srgbClr val="674EA7"/>
                </a:solidFill>
              </a:rPr>
            </a:br>
            <a:r>
              <a:rPr lang="en" sz="1333" b="1" dirty="0">
                <a:solidFill>
                  <a:srgbClr val="674EA7"/>
                </a:solidFill>
              </a:rPr>
              <a:t>contribution type</a:t>
            </a:r>
            <a:endParaRPr sz="1333" b="1" dirty="0">
              <a:solidFill>
                <a:srgbClr val="674EA7"/>
              </a:solidFill>
            </a:endParaRPr>
          </a:p>
        </p:txBody>
      </p:sp>
      <p:sp>
        <p:nvSpPr>
          <p:cNvPr id="314" name="Google Shape;1238;p33">
            <a:extLst>
              <a:ext uri="{FF2B5EF4-FFF2-40B4-BE49-F238E27FC236}">
                <a16:creationId xmlns:a16="http://schemas.microsoft.com/office/drawing/2014/main" id="{0866A49D-EE87-E964-F8E8-AA4AB9B2DB32}"/>
              </a:ext>
            </a:extLst>
          </p:cNvPr>
          <p:cNvSpPr/>
          <p:nvPr/>
        </p:nvSpPr>
        <p:spPr>
          <a:xfrm>
            <a:off x="7728786" y="3256745"/>
            <a:ext cx="2691101" cy="1520462"/>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316" name="Google Shape;605;p26">
            <a:extLst>
              <a:ext uri="{FF2B5EF4-FFF2-40B4-BE49-F238E27FC236}">
                <a16:creationId xmlns:a16="http://schemas.microsoft.com/office/drawing/2014/main" id="{72BAE5DB-D2B4-A814-AA84-9E1FA67E9CC4}"/>
              </a:ext>
            </a:extLst>
          </p:cNvPr>
          <p:cNvSpPr/>
          <p:nvPr/>
        </p:nvSpPr>
        <p:spPr>
          <a:xfrm>
            <a:off x="8515404" y="272177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317" name="Google Shape;632;p26">
            <a:extLst>
              <a:ext uri="{FF2B5EF4-FFF2-40B4-BE49-F238E27FC236}">
                <a16:creationId xmlns:a16="http://schemas.microsoft.com/office/drawing/2014/main" id="{EF9DF23D-4DD4-C84D-967C-CF47050C5134}"/>
              </a:ext>
            </a:extLst>
          </p:cNvPr>
          <p:cNvCxnSpPr>
            <a:cxnSpLocks/>
            <a:stCxn id="332" idx="2"/>
            <a:endCxn id="338" idx="0"/>
          </p:cNvCxnSpPr>
          <p:nvPr/>
        </p:nvCxnSpPr>
        <p:spPr>
          <a:xfrm rot="16200000" flipH="1">
            <a:off x="8474132" y="4718518"/>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318" name="Google Shape;640;p26">
            <a:extLst>
              <a:ext uri="{FF2B5EF4-FFF2-40B4-BE49-F238E27FC236}">
                <a16:creationId xmlns:a16="http://schemas.microsoft.com/office/drawing/2014/main" id="{D9F4A263-620F-BFD8-075A-1A261609433C}"/>
              </a:ext>
            </a:extLst>
          </p:cNvPr>
          <p:cNvCxnSpPr>
            <a:cxnSpLocks/>
            <a:stCxn id="316" idx="2"/>
            <a:endCxn id="339" idx="0"/>
          </p:cNvCxnSpPr>
          <p:nvPr/>
        </p:nvCxnSpPr>
        <p:spPr>
          <a:xfrm rot="5400000">
            <a:off x="8501384" y="2894095"/>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19" name="Google Shape;641;p26">
            <a:extLst>
              <a:ext uri="{FF2B5EF4-FFF2-40B4-BE49-F238E27FC236}">
                <a16:creationId xmlns:a16="http://schemas.microsoft.com/office/drawing/2014/main" id="{FB1B074C-0B24-978F-A6F8-D189E7966EC5}"/>
              </a:ext>
            </a:extLst>
          </p:cNvPr>
          <p:cNvCxnSpPr>
            <a:cxnSpLocks/>
            <a:stCxn id="316" idx="2"/>
            <a:endCxn id="340" idx="0"/>
          </p:cNvCxnSpPr>
          <p:nvPr/>
        </p:nvCxnSpPr>
        <p:spPr>
          <a:xfrm rot="16200000" flipH="1">
            <a:off x="9201038" y="2887539"/>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20" name="Google Shape;644;p26">
            <a:extLst>
              <a:ext uri="{FF2B5EF4-FFF2-40B4-BE49-F238E27FC236}">
                <a16:creationId xmlns:a16="http://schemas.microsoft.com/office/drawing/2014/main" id="{FE218EC1-3792-AD00-DDCF-45C640661337}"/>
              </a:ext>
            </a:extLst>
          </p:cNvPr>
          <p:cNvCxnSpPr>
            <a:cxnSpLocks/>
            <a:stCxn id="332" idx="2"/>
            <a:endCxn id="337" idx="0"/>
          </p:cNvCxnSpPr>
          <p:nvPr/>
        </p:nvCxnSpPr>
        <p:spPr>
          <a:xfrm rot="5400000">
            <a:off x="8299436" y="4670431"/>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1" name="Google Shape;645;p26">
            <a:extLst>
              <a:ext uri="{FF2B5EF4-FFF2-40B4-BE49-F238E27FC236}">
                <a16:creationId xmlns:a16="http://schemas.microsoft.com/office/drawing/2014/main" id="{59133A6A-C8F8-788F-4286-D66E647879FD}"/>
              </a:ext>
            </a:extLst>
          </p:cNvPr>
          <p:cNvSpPr/>
          <p:nvPr/>
        </p:nvSpPr>
        <p:spPr>
          <a:xfrm>
            <a:off x="9281283" y="4970325"/>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22" name="Google Shape;646;p26">
            <a:extLst>
              <a:ext uri="{FF2B5EF4-FFF2-40B4-BE49-F238E27FC236}">
                <a16:creationId xmlns:a16="http://schemas.microsoft.com/office/drawing/2014/main" id="{278F1DBD-A8B9-82CC-34E7-F4F787D1A1CB}"/>
              </a:ext>
            </a:extLst>
          </p:cNvPr>
          <p:cNvCxnSpPr>
            <a:cxnSpLocks/>
            <a:stCxn id="335" idx="2"/>
            <a:endCxn id="321" idx="0"/>
          </p:cNvCxnSpPr>
          <p:nvPr/>
        </p:nvCxnSpPr>
        <p:spPr>
          <a:xfrm rot="5400000">
            <a:off x="9289908" y="4712467"/>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3" name="Google Shape;647;p26">
            <a:extLst>
              <a:ext uri="{FF2B5EF4-FFF2-40B4-BE49-F238E27FC236}">
                <a16:creationId xmlns:a16="http://schemas.microsoft.com/office/drawing/2014/main" id="{75EFD39A-42C2-ED13-4BCA-36C9455E776F}"/>
              </a:ext>
            </a:extLst>
          </p:cNvPr>
          <p:cNvSpPr/>
          <p:nvPr/>
        </p:nvSpPr>
        <p:spPr>
          <a:xfrm>
            <a:off x="8926137" y="4972246"/>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24" name="Google Shape;648;p26">
            <a:extLst>
              <a:ext uri="{FF2B5EF4-FFF2-40B4-BE49-F238E27FC236}">
                <a16:creationId xmlns:a16="http://schemas.microsoft.com/office/drawing/2014/main" id="{70C07E78-7E53-2882-940A-FA4FF44E4274}"/>
              </a:ext>
            </a:extLst>
          </p:cNvPr>
          <p:cNvCxnSpPr>
            <a:cxnSpLocks/>
            <a:stCxn id="335" idx="2"/>
            <a:endCxn id="323" idx="0"/>
          </p:cNvCxnSpPr>
          <p:nvPr/>
        </p:nvCxnSpPr>
        <p:spPr>
          <a:xfrm rot="5400000">
            <a:off x="9112397" y="4536876"/>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5" name="Google Shape;650;p26">
            <a:extLst>
              <a:ext uri="{FF2B5EF4-FFF2-40B4-BE49-F238E27FC236}">
                <a16:creationId xmlns:a16="http://schemas.microsoft.com/office/drawing/2014/main" id="{72BBB72F-F5A3-B041-1E77-BC70D866ABE4}"/>
              </a:ext>
            </a:extLst>
          </p:cNvPr>
          <p:cNvSpPr/>
          <p:nvPr/>
        </p:nvSpPr>
        <p:spPr>
          <a:xfrm>
            <a:off x="7880069" y="4968554"/>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326" name="Google Shape;651;p26">
            <a:extLst>
              <a:ext uri="{FF2B5EF4-FFF2-40B4-BE49-F238E27FC236}">
                <a16:creationId xmlns:a16="http://schemas.microsoft.com/office/drawing/2014/main" id="{46B52359-0A4F-CF94-752D-74338FD25AA4}"/>
              </a:ext>
            </a:extLst>
          </p:cNvPr>
          <p:cNvCxnSpPr>
            <a:cxnSpLocks/>
            <a:stCxn id="332" idx="2"/>
            <a:endCxn id="325" idx="0"/>
          </p:cNvCxnSpPr>
          <p:nvPr/>
        </p:nvCxnSpPr>
        <p:spPr>
          <a:xfrm rot="5400000">
            <a:off x="8128642" y="4494967"/>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7" name="Google Shape;657;p26">
            <a:extLst>
              <a:ext uri="{FF2B5EF4-FFF2-40B4-BE49-F238E27FC236}">
                <a16:creationId xmlns:a16="http://schemas.microsoft.com/office/drawing/2014/main" id="{5FD8F4B9-85C3-DAFA-5FAE-B6D699938233}"/>
              </a:ext>
            </a:extLst>
          </p:cNvPr>
          <p:cNvSpPr txBox="1"/>
          <p:nvPr/>
        </p:nvSpPr>
        <p:spPr>
          <a:xfrm rot="5400000">
            <a:off x="8189291" y="3753013"/>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328" name="Google Shape;661;p26">
            <a:extLst>
              <a:ext uri="{FF2B5EF4-FFF2-40B4-BE49-F238E27FC236}">
                <a16:creationId xmlns:a16="http://schemas.microsoft.com/office/drawing/2014/main" id="{81978A6A-DF28-ABC7-10F6-76320C5A972F}"/>
              </a:ext>
            </a:extLst>
          </p:cNvPr>
          <p:cNvSpPr txBox="1"/>
          <p:nvPr/>
        </p:nvSpPr>
        <p:spPr>
          <a:xfrm>
            <a:off x="8898122" y="4190502"/>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329" name="Google Shape;666;p26">
            <a:extLst>
              <a:ext uri="{FF2B5EF4-FFF2-40B4-BE49-F238E27FC236}">
                <a16:creationId xmlns:a16="http://schemas.microsoft.com/office/drawing/2014/main" id="{D8F56B9D-9F3E-ECDA-31B1-C1DABCD1B1C5}"/>
              </a:ext>
            </a:extLst>
          </p:cNvPr>
          <p:cNvCxnSpPr>
            <a:cxnSpLocks/>
            <a:stCxn id="327" idx="3"/>
            <a:endCxn id="331" idx="0"/>
          </p:cNvCxnSpPr>
          <p:nvPr/>
        </p:nvCxnSpPr>
        <p:spPr>
          <a:xfrm rot="5400000">
            <a:off x="8113659" y="4066519"/>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30" name="Google Shape;667;p26">
            <a:extLst>
              <a:ext uri="{FF2B5EF4-FFF2-40B4-BE49-F238E27FC236}">
                <a16:creationId xmlns:a16="http://schemas.microsoft.com/office/drawing/2014/main" id="{B7901032-1EEE-2A0D-5C08-8CAD149F7B06}"/>
              </a:ext>
            </a:extLst>
          </p:cNvPr>
          <p:cNvCxnSpPr>
            <a:cxnSpLocks/>
            <a:stCxn id="327" idx="3"/>
            <a:endCxn id="332" idx="0"/>
          </p:cNvCxnSpPr>
          <p:nvPr/>
        </p:nvCxnSpPr>
        <p:spPr>
          <a:xfrm rot="16200000" flipH="1">
            <a:off x="8344678" y="4049072"/>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31" name="Google Shape;668;p26">
            <a:extLst>
              <a:ext uri="{FF2B5EF4-FFF2-40B4-BE49-F238E27FC236}">
                <a16:creationId xmlns:a16="http://schemas.microsoft.com/office/drawing/2014/main" id="{30AD844E-09BE-A1FA-C11E-DF0F2082DB67}"/>
              </a:ext>
            </a:extLst>
          </p:cNvPr>
          <p:cNvSpPr/>
          <p:nvPr/>
        </p:nvSpPr>
        <p:spPr>
          <a:xfrm>
            <a:off x="7938789" y="431237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2" name="Google Shape;633;p26">
            <a:extLst>
              <a:ext uri="{FF2B5EF4-FFF2-40B4-BE49-F238E27FC236}">
                <a16:creationId xmlns:a16="http://schemas.microsoft.com/office/drawing/2014/main" id="{AE4AFDCC-A951-F850-1523-631F29C6BD7F}"/>
              </a:ext>
            </a:extLst>
          </p:cNvPr>
          <p:cNvSpPr/>
          <p:nvPr/>
        </p:nvSpPr>
        <p:spPr>
          <a:xfrm>
            <a:off x="8395078" y="430662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33" name="Google Shape;673;p26">
            <a:extLst>
              <a:ext uri="{FF2B5EF4-FFF2-40B4-BE49-F238E27FC236}">
                <a16:creationId xmlns:a16="http://schemas.microsoft.com/office/drawing/2014/main" id="{1AC664D4-3E74-42F7-4A0D-D03F8572964F}"/>
              </a:ext>
            </a:extLst>
          </p:cNvPr>
          <p:cNvCxnSpPr>
            <a:cxnSpLocks/>
            <a:stCxn id="345" idx="3"/>
            <a:endCxn id="335" idx="0"/>
          </p:cNvCxnSpPr>
          <p:nvPr/>
        </p:nvCxnSpPr>
        <p:spPr>
          <a:xfrm rot="5400000">
            <a:off x="9545644" y="4043618"/>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34" name="Google Shape;674;p26">
            <a:extLst>
              <a:ext uri="{FF2B5EF4-FFF2-40B4-BE49-F238E27FC236}">
                <a16:creationId xmlns:a16="http://schemas.microsoft.com/office/drawing/2014/main" id="{B87F609B-0646-C71A-F201-9497B6494F7C}"/>
              </a:ext>
            </a:extLst>
          </p:cNvPr>
          <p:cNvCxnSpPr>
            <a:cxnSpLocks/>
            <a:stCxn id="345" idx="3"/>
            <a:endCxn id="336" idx="0"/>
          </p:cNvCxnSpPr>
          <p:nvPr/>
        </p:nvCxnSpPr>
        <p:spPr>
          <a:xfrm rot="16200000" flipH="1">
            <a:off x="9793739" y="4030838"/>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35" name="Google Shape;637;p26">
            <a:extLst>
              <a:ext uri="{FF2B5EF4-FFF2-40B4-BE49-F238E27FC236}">
                <a16:creationId xmlns:a16="http://schemas.microsoft.com/office/drawing/2014/main" id="{2774C436-40DA-CE7E-9643-CD9A122A58E3}"/>
              </a:ext>
            </a:extLst>
          </p:cNvPr>
          <p:cNvSpPr/>
          <p:nvPr/>
        </p:nvSpPr>
        <p:spPr>
          <a:xfrm>
            <a:off x="9340616" y="428105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6" name="Google Shape;675;p26">
            <a:extLst>
              <a:ext uri="{FF2B5EF4-FFF2-40B4-BE49-F238E27FC236}">
                <a16:creationId xmlns:a16="http://schemas.microsoft.com/office/drawing/2014/main" id="{8AE45C26-2824-F0B4-7BCB-AD9DFFA7B505}"/>
              </a:ext>
            </a:extLst>
          </p:cNvPr>
          <p:cNvSpPr/>
          <p:nvPr/>
        </p:nvSpPr>
        <p:spPr>
          <a:xfrm>
            <a:off x="9831058" y="427530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7" name="Google Shape;650;p26">
            <a:extLst>
              <a:ext uri="{FF2B5EF4-FFF2-40B4-BE49-F238E27FC236}">
                <a16:creationId xmlns:a16="http://schemas.microsoft.com/office/drawing/2014/main" id="{F9FF314B-1BCF-69A4-15F4-08E6920436DC}"/>
              </a:ext>
            </a:extLst>
          </p:cNvPr>
          <p:cNvSpPr/>
          <p:nvPr/>
        </p:nvSpPr>
        <p:spPr>
          <a:xfrm>
            <a:off x="8226327" y="4973223"/>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338" name="Google Shape;650;p26">
            <a:extLst>
              <a:ext uri="{FF2B5EF4-FFF2-40B4-BE49-F238E27FC236}">
                <a16:creationId xmlns:a16="http://schemas.microsoft.com/office/drawing/2014/main" id="{7AD5F653-3135-0A63-B67A-5E07CDD1D7A9}"/>
              </a:ext>
            </a:extLst>
          </p:cNvPr>
          <p:cNvSpPr/>
          <p:nvPr/>
        </p:nvSpPr>
        <p:spPr>
          <a:xfrm>
            <a:off x="8575154" y="4972247"/>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39" name="Google Shape;675;p26">
            <a:extLst>
              <a:ext uri="{FF2B5EF4-FFF2-40B4-BE49-F238E27FC236}">
                <a16:creationId xmlns:a16="http://schemas.microsoft.com/office/drawing/2014/main" id="{83068C00-6A89-87BC-B6E7-E02BBEFA4CCD}"/>
              </a:ext>
            </a:extLst>
          </p:cNvPr>
          <p:cNvSpPr/>
          <p:nvPr/>
        </p:nvSpPr>
        <p:spPr>
          <a:xfrm>
            <a:off x="8164156" y="345711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40" name="Google Shape;675;p26">
            <a:extLst>
              <a:ext uri="{FF2B5EF4-FFF2-40B4-BE49-F238E27FC236}">
                <a16:creationId xmlns:a16="http://schemas.microsoft.com/office/drawing/2014/main" id="{2D176E7B-C7F1-AB4A-9086-06853355D1EF}"/>
              </a:ext>
            </a:extLst>
          </p:cNvPr>
          <p:cNvSpPr/>
          <p:nvPr/>
        </p:nvSpPr>
        <p:spPr>
          <a:xfrm>
            <a:off x="9571824" y="346547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41" name="Google Shape;645;p26">
            <a:extLst>
              <a:ext uri="{FF2B5EF4-FFF2-40B4-BE49-F238E27FC236}">
                <a16:creationId xmlns:a16="http://schemas.microsoft.com/office/drawing/2014/main" id="{3DD4DA9B-7AFF-881D-F668-513271662C9D}"/>
              </a:ext>
            </a:extLst>
          </p:cNvPr>
          <p:cNvSpPr/>
          <p:nvPr/>
        </p:nvSpPr>
        <p:spPr>
          <a:xfrm>
            <a:off x="9994702" y="4968047"/>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42" name="Google Shape;646;p26">
            <a:extLst>
              <a:ext uri="{FF2B5EF4-FFF2-40B4-BE49-F238E27FC236}">
                <a16:creationId xmlns:a16="http://schemas.microsoft.com/office/drawing/2014/main" id="{EBE33F01-EF62-0F96-2AD4-8FD58221D7CF}"/>
              </a:ext>
            </a:extLst>
          </p:cNvPr>
          <p:cNvCxnSpPr>
            <a:cxnSpLocks/>
            <a:stCxn id="336" idx="2"/>
            <a:endCxn id="341" idx="0"/>
          </p:cNvCxnSpPr>
          <p:nvPr/>
        </p:nvCxnSpPr>
        <p:spPr>
          <a:xfrm rot="16200000" flipH="1">
            <a:off x="9890689" y="4706627"/>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43" name="Google Shape;647;p26">
            <a:extLst>
              <a:ext uri="{FF2B5EF4-FFF2-40B4-BE49-F238E27FC236}">
                <a16:creationId xmlns:a16="http://schemas.microsoft.com/office/drawing/2014/main" id="{B4F56E12-8444-2423-9C25-F1A3C86ADC00}"/>
              </a:ext>
            </a:extLst>
          </p:cNvPr>
          <p:cNvSpPr/>
          <p:nvPr/>
        </p:nvSpPr>
        <p:spPr>
          <a:xfrm>
            <a:off x="9640432" y="4968402"/>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44" name="Google Shape;648;p26">
            <a:extLst>
              <a:ext uri="{FF2B5EF4-FFF2-40B4-BE49-F238E27FC236}">
                <a16:creationId xmlns:a16="http://schemas.microsoft.com/office/drawing/2014/main" id="{2680DC7F-631E-5C15-7944-57615CD5F289}"/>
              </a:ext>
            </a:extLst>
          </p:cNvPr>
          <p:cNvCxnSpPr>
            <a:cxnSpLocks/>
            <a:stCxn id="336" idx="2"/>
            <a:endCxn id="343" idx="0"/>
          </p:cNvCxnSpPr>
          <p:nvPr/>
        </p:nvCxnSpPr>
        <p:spPr>
          <a:xfrm rot="5400000">
            <a:off x="9713376" y="4643570"/>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45" name="Google Shape;657;p26">
            <a:extLst>
              <a:ext uri="{FF2B5EF4-FFF2-40B4-BE49-F238E27FC236}">
                <a16:creationId xmlns:a16="http://schemas.microsoft.com/office/drawing/2014/main" id="{DABEE271-0B43-54AE-7AAA-CD43D57207C1}"/>
              </a:ext>
            </a:extLst>
          </p:cNvPr>
          <p:cNvSpPr txBox="1"/>
          <p:nvPr/>
        </p:nvSpPr>
        <p:spPr>
          <a:xfrm rot="5400000">
            <a:off x="9612862" y="3760270"/>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346" name="Google Shape;661;p26">
            <a:extLst>
              <a:ext uri="{FF2B5EF4-FFF2-40B4-BE49-F238E27FC236}">
                <a16:creationId xmlns:a16="http://schemas.microsoft.com/office/drawing/2014/main" id="{B7A460CC-CB5F-F7A3-AF2F-E5B229D8E628}"/>
              </a:ext>
            </a:extLst>
          </p:cNvPr>
          <p:cNvSpPr txBox="1"/>
          <p:nvPr/>
        </p:nvSpPr>
        <p:spPr>
          <a:xfrm>
            <a:off x="8865600" y="335074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347" name="Google Shape;1270;p33">
            <a:extLst>
              <a:ext uri="{FF2B5EF4-FFF2-40B4-BE49-F238E27FC236}">
                <a16:creationId xmlns:a16="http://schemas.microsoft.com/office/drawing/2014/main" id="{34A5D652-AC02-3983-3AD3-2E6FA9F58D60}"/>
              </a:ext>
            </a:extLst>
          </p:cNvPr>
          <p:cNvPicPr preferRelativeResize="0"/>
          <p:nvPr/>
        </p:nvPicPr>
        <p:blipFill>
          <a:blip r:embed="rId4">
            <a:alphaModFix/>
          </a:blip>
          <a:stretch>
            <a:fillRect/>
          </a:stretch>
        </p:blipFill>
        <p:spPr>
          <a:xfrm>
            <a:off x="7908504" y="5013170"/>
            <a:ext cx="223562" cy="228227"/>
          </a:xfrm>
          <a:prstGeom prst="rect">
            <a:avLst/>
          </a:prstGeom>
          <a:noFill/>
          <a:ln>
            <a:noFill/>
          </a:ln>
          <a:effectLst/>
        </p:spPr>
      </p:pic>
      <p:pic>
        <p:nvPicPr>
          <p:cNvPr id="348" name="Google Shape;1270;p33">
            <a:extLst>
              <a:ext uri="{FF2B5EF4-FFF2-40B4-BE49-F238E27FC236}">
                <a16:creationId xmlns:a16="http://schemas.microsoft.com/office/drawing/2014/main" id="{8F7DB0C8-EEC7-3919-E90D-45F3C0087519}"/>
              </a:ext>
            </a:extLst>
          </p:cNvPr>
          <p:cNvPicPr preferRelativeResize="0"/>
          <p:nvPr/>
        </p:nvPicPr>
        <p:blipFill>
          <a:blip r:embed="rId4">
            <a:alphaModFix/>
          </a:blip>
          <a:stretch>
            <a:fillRect/>
          </a:stretch>
        </p:blipFill>
        <p:spPr>
          <a:xfrm>
            <a:off x="8250461" y="5008639"/>
            <a:ext cx="223562" cy="228227"/>
          </a:xfrm>
          <a:prstGeom prst="rect">
            <a:avLst/>
          </a:prstGeom>
          <a:noFill/>
          <a:ln>
            <a:noFill/>
          </a:ln>
          <a:effectLst/>
        </p:spPr>
      </p:pic>
      <p:pic>
        <p:nvPicPr>
          <p:cNvPr id="349" name="Google Shape;1270;p33">
            <a:extLst>
              <a:ext uri="{FF2B5EF4-FFF2-40B4-BE49-F238E27FC236}">
                <a16:creationId xmlns:a16="http://schemas.microsoft.com/office/drawing/2014/main" id="{2560D8BB-DD79-81F0-8C8B-09821B6111C4}"/>
              </a:ext>
            </a:extLst>
          </p:cNvPr>
          <p:cNvPicPr preferRelativeResize="0"/>
          <p:nvPr/>
        </p:nvPicPr>
        <p:blipFill>
          <a:blip r:embed="rId4">
            <a:alphaModFix/>
          </a:blip>
          <a:stretch>
            <a:fillRect/>
          </a:stretch>
        </p:blipFill>
        <p:spPr>
          <a:xfrm>
            <a:off x="8606979" y="5012235"/>
            <a:ext cx="223562" cy="228227"/>
          </a:xfrm>
          <a:prstGeom prst="rect">
            <a:avLst/>
          </a:prstGeom>
          <a:noFill/>
          <a:ln>
            <a:noFill/>
          </a:ln>
          <a:effectLst/>
        </p:spPr>
      </p:pic>
      <p:pic>
        <p:nvPicPr>
          <p:cNvPr id="350" name="Google Shape;1270;p33">
            <a:extLst>
              <a:ext uri="{FF2B5EF4-FFF2-40B4-BE49-F238E27FC236}">
                <a16:creationId xmlns:a16="http://schemas.microsoft.com/office/drawing/2014/main" id="{46F1359F-7656-1767-4D1F-F1E970B85402}"/>
              </a:ext>
            </a:extLst>
          </p:cNvPr>
          <p:cNvPicPr preferRelativeResize="0"/>
          <p:nvPr/>
        </p:nvPicPr>
        <p:blipFill>
          <a:blip r:embed="rId4">
            <a:alphaModFix/>
          </a:blip>
          <a:stretch>
            <a:fillRect/>
          </a:stretch>
        </p:blipFill>
        <p:spPr>
          <a:xfrm>
            <a:off x="8961447" y="5013315"/>
            <a:ext cx="223562" cy="228227"/>
          </a:xfrm>
          <a:prstGeom prst="rect">
            <a:avLst/>
          </a:prstGeom>
          <a:noFill/>
          <a:ln>
            <a:noFill/>
          </a:ln>
          <a:effectLst/>
        </p:spPr>
      </p:pic>
      <p:pic>
        <p:nvPicPr>
          <p:cNvPr id="351" name="Google Shape;1270;p33">
            <a:extLst>
              <a:ext uri="{FF2B5EF4-FFF2-40B4-BE49-F238E27FC236}">
                <a16:creationId xmlns:a16="http://schemas.microsoft.com/office/drawing/2014/main" id="{1E578222-A694-15B9-C60C-489C0E020E86}"/>
              </a:ext>
            </a:extLst>
          </p:cNvPr>
          <p:cNvPicPr preferRelativeResize="0"/>
          <p:nvPr/>
        </p:nvPicPr>
        <p:blipFill>
          <a:blip r:embed="rId4">
            <a:alphaModFix/>
          </a:blip>
          <a:stretch>
            <a:fillRect/>
          </a:stretch>
        </p:blipFill>
        <p:spPr>
          <a:xfrm>
            <a:off x="9314855" y="5008179"/>
            <a:ext cx="223562" cy="228227"/>
          </a:xfrm>
          <a:prstGeom prst="rect">
            <a:avLst/>
          </a:prstGeom>
          <a:noFill/>
          <a:ln>
            <a:noFill/>
          </a:ln>
          <a:effectLst/>
        </p:spPr>
      </p:pic>
      <p:pic>
        <p:nvPicPr>
          <p:cNvPr id="352" name="Google Shape;1270;p33">
            <a:extLst>
              <a:ext uri="{FF2B5EF4-FFF2-40B4-BE49-F238E27FC236}">
                <a16:creationId xmlns:a16="http://schemas.microsoft.com/office/drawing/2014/main" id="{DE9E8750-9E86-AEEF-7544-5661B6DA2A27}"/>
              </a:ext>
            </a:extLst>
          </p:cNvPr>
          <p:cNvPicPr preferRelativeResize="0"/>
          <p:nvPr/>
        </p:nvPicPr>
        <p:blipFill>
          <a:blip r:embed="rId4">
            <a:alphaModFix/>
          </a:blip>
          <a:stretch>
            <a:fillRect/>
          </a:stretch>
        </p:blipFill>
        <p:spPr>
          <a:xfrm>
            <a:off x="9669881" y="5007775"/>
            <a:ext cx="223562" cy="228227"/>
          </a:xfrm>
          <a:prstGeom prst="rect">
            <a:avLst/>
          </a:prstGeom>
          <a:noFill/>
          <a:ln>
            <a:noFill/>
          </a:ln>
          <a:effectLst/>
        </p:spPr>
      </p:pic>
      <p:pic>
        <p:nvPicPr>
          <p:cNvPr id="353" name="Google Shape;1270;p33">
            <a:extLst>
              <a:ext uri="{FF2B5EF4-FFF2-40B4-BE49-F238E27FC236}">
                <a16:creationId xmlns:a16="http://schemas.microsoft.com/office/drawing/2014/main" id="{9C93F0E0-FF27-AF37-1ECD-9F473024D54E}"/>
              </a:ext>
            </a:extLst>
          </p:cNvPr>
          <p:cNvPicPr preferRelativeResize="0"/>
          <p:nvPr/>
        </p:nvPicPr>
        <p:blipFill>
          <a:blip r:embed="rId4">
            <a:alphaModFix/>
          </a:blip>
          <a:stretch>
            <a:fillRect/>
          </a:stretch>
        </p:blipFill>
        <p:spPr>
          <a:xfrm>
            <a:off x="10031831" y="5001425"/>
            <a:ext cx="223562" cy="228227"/>
          </a:xfrm>
          <a:prstGeom prst="rect">
            <a:avLst/>
          </a:prstGeom>
          <a:noFill/>
          <a:ln>
            <a:noFill/>
          </a:ln>
          <a:effectLst/>
        </p:spPr>
      </p:pic>
      <p:sp>
        <p:nvSpPr>
          <p:cNvPr id="8" name="Slide Number Placeholder 7">
            <a:extLst>
              <a:ext uri="{FF2B5EF4-FFF2-40B4-BE49-F238E27FC236}">
                <a16:creationId xmlns:a16="http://schemas.microsoft.com/office/drawing/2014/main" id="{5EE9886A-2406-9E37-CE4B-AF64F3D6C235}"/>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a:p>
        </p:txBody>
      </p:sp>
    </p:spTree>
    <p:extLst>
      <p:ext uri="{BB962C8B-B14F-4D97-AF65-F5344CB8AC3E}">
        <p14:creationId xmlns:p14="http://schemas.microsoft.com/office/powerpoint/2010/main" val="29894442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AD12-B58B-7B2E-EF81-B205FCB56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A5450-8C25-37C6-A0E1-2F891BB62499}"/>
              </a:ext>
            </a:extLst>
          </p:cNvPr>
          <p:cNvSpPr>
            <a:spLocks noGrp="1"/>
          </p:cNvSpPr>
          <p:nvPr>
            <p:ph type="title"/>
          </p:nvPr>
        </p:nvSpPr>
        <p:spPr/>
        <p:txBody>
          <a:bodyPr/>
          <a:lstStyle/>
          <a:p>
            <a:r>
              <a:rPr lang="en-US" dirty="0"/>
              <a:t>Hierarchies of science paper</a:t>
            </a:r>
          </a:p>
        </p:txBody>
      </p:sp>
      <p:sp>
        <p:nvSpPr>
          <p:cNvPr id="3" name="Content Placeholder 2">
            <a:extLst>
              <a:ext uri="{FF2B5EF4-FFF2-40B4-BE49-F238E27FC236}">
                <a16:creationId xmlns:a16="http://schemas.microsoft.com/office/drawing/2014/main" id="{4ED0605B-378E-AEC4-24AE-C51662F8ECE0}"/>
              </a:ext>
            </a:extLst>
          </p:cNvPr>
          <p:cNvSpPr>
            <a:spLocks noGrp="1"/>
          </p:cNvSpPr>
          <p:nvPr>
            <p:ph idx="1"/>
          </p:nvPr>
        </p:nvSpPr>
        <p:spPr/>
        <p:txBody>
          <a:bodyPr/>
          <a:lstStyle/>
          <a:p>
            <a:endParaRPr lang="en-US" dirty="0"/>
          </a:p>
          <a:p>
            <a:pPr marL="514350" indent="-514350">
              <a:buFont typeface="+mj-lt"/>
              <a:buAutoNum type="arabicPeriod"/>
            </a:pPr>
            <a:r>
              <a:rPr lang="en-US" dirty="0"/>
              <a:t>Representation of the node (</a:t>
            </a:r>
            <a:r>
              <a:rPr lang="en-US" i="1" dirty="0"/>
              <a:t>what is a “paper”?)</a:t>
            </a:r>
            <a:endParaRPr lang="en-US" dirty="0"/>
          </a:p>
          <a:p>
            <a:pPr marL="514350" indent="-514350">
              <a:buFont typeface="+mj-lt"/>
              <a:buAutoNum type="arabicPeriod"/>
            </a:pPr>
            <a:r>
              <a:rPr lang="en-US" dirty="0">
                <a:solidFill>
                  <a:srgbClr val="C00000"/>
                </a:solidFill>
              </a:rPr>
              <a:t>Evaluating hierarchies </a:t>
            </a:r>
          </a:p>
          <a:p>
            <a:pPr marL="514350" indent="-514350">
              <a:buFont typeface="+mj-lt"/>
              <a:buAutoNum type="arabicPeriod"/>
            </a:pPr>
            <a:r>
              <a:rPr lang="en-US" dirty="0"/>
              <a:t>Inferring them</a:t>
            </a:r>
          </a:p>
        </p:txBody>
      </p:sp>
      <p:sp>
        <p:nvSpPr>
          <p:cNvPr id="36" name="Slide Number Placeholder 35">
            <a:extLst>
              <a:ext uri="{FF2B5EF4-FFF2-40B4-BE49-F238E27FC236}">
                <a16:creationId xmlns:a16="http://schemas.microsoft.com/office/drawing/2014/main" id="{B53D111A-C6B0-6BCA-1C99-A595CF93D7C0}"/>
              </a:ext>
            </a:extLst>
          </p:cNvPr>
          <p:cNvSpPr>
            <a:spLocks noGrp="1"/>
          </p:cNvSpPr>
          <p:nvPr>
            <p:ph type="sldNum" sz="quarter" idx="10"/>
          </p:nvPr>
        </p:nvSpPr>
        <p:spPr/>
        <p:txBody>
          <a:bodyPr/>
          <a:lstStyle/>
          <a:p>
            <a:pPr>
              <a:defRPr/>
            </a:pPr>
            <a:fld id="{0121240C-47AF-2F4D-83B3-CC3EDF50F794}" type="slidenum">
              <a:rPr lang="en-US" smtClean="0"/>
              <a:pPr>
                <a:defRPr/>
              </a:pPr>
              <a:t>82</a:t>
            </a:fld>
            <a:endParaRPr lang="en-US"/>
          </a:p>
        </p:txBody>
      </p:sp>
      <p:sp>
        <p:nvSpPr>
          <p:cNvPr id="43" name="TextBox 42">
            <a:extLst>
              <a:ext uri="{FF2B5EF4-FFF2-40B4-BE49-F238E27FC236}">
                <a16:creationId xmlns:a16="http://schemas.microsoft.com/office/drawing/2014/main" id="{555632F2-422E-70CB-E1F5-3BF9D9441053}"/>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
        <p:nvSpPr>
          <p:cNvPr id="44" name="Google Shape;605;p26">
            <a:extLst>
              <a:ext uri="{FF2B5EF4-FFF2-40B4-BE49-F238E27FC236}">
                <a16:creationId xmlns:a16="http://schemas.microsoft.com/office/drawing/2014/main" id="{583835A0-F2E6-0ADB-9F0D-60244DD093B7}"/>
              </a:ext>
            </a:extLst>
          </p:cNvPr>
          <p:cNvSpPr/>
          <p:nvPr/>
        </p:nvSpPr>
        <p:spPr>
          <a:xfrm>
            <a:off x="986197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45" name="Google Shape;632;p26">
            <a:extLst>
              <a:ext uri="{FF2B5EF4-FFF2-40B4-BE49-F238E27FC236}">
                <a16:creationId xmlns:a16="http://schemas.microsoft.com/office/drawing/2014/main" id="{2F88A9DA-6523-08B3-E618-C38C6EFAF4EC}"/>
              </a:ext>
            </a:extLst>
          </p:cNvPr>
          <p:cNvCxnSpPr>
            <a:cxnSpLocks/>
            <a:stCxn id="61" idx="2"/>
            <a:endCxn id="67" idx="0"/>
          </p:cNvCxnSpPr>
          <p:nvPr/>
        </p:nvCxnSpPr>
        <p:spPr>
          <a:xfrm rot="16200000" flipH="1">
            <a:off x="9820703" y="4798697"/>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47" name="Google Shape;640;p26">
            <a:extLst>
              <a:ext uri="{FF2B5EF4-FFF2-40B4-BE49-F238E27FC236}">
                <a16:creationId xmlns:a16="http://schemas.microsoft.com/office/drawing/2014/main" id="{7D857AB8-FA57-5126-1CC3-68C5319FED4D}"/>
              </a:ext>
            </a:extLst>
          </p:cNvPr>
          <p:cNvCxnSpPr>
            <a:cxnSpLocks/>
            <a:stCxn id="44" idx="2"/>
            <a:endCxn id="68" idx="0"/>
          </p:cNvCxnSpPr>
          <p:nvPr/>
        </p:nvCxnSpPr>
        <p:spPr>
          <a:xfrm rot="5400000">
            <a:off x="9847955" y="2974274"/>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8" name="Google Shape;641;p26">
            <a:extLst>
              <a:ext uri="{FF2B5EF4-FFF2-40B4-BE49-F238E27FC236}">
                <a16:creationId xmlns:a16="http://schemas.microsoft.com/office/drawing/2014/main" id="{B8445E05-59E2-E146-E63B-CEB64B37C069}"/>
              </a:ext>
            </a:extLst>
          </p:cNvPr>
          <p:cNvCxnSpPr>
            <a:cxnSpLocks/>
            <a:stCxn id="44" idx="2"/>
            <a:endCxn id="69" idx="0"/>
          </p:cNvCxnSpPr>
          <p:nvPr/>
        </p:nvCxnSpPr>
        <p:spPr>
          <a:xfrm rot="16200000" flipH="1">
            <a:off x="10547609" y="2967718"/>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9" name="Google Shape;644;p26">
            <a:extLst>
              <a:ext uri="{FF2B5EF4-FFF2-40B4-BE49-F238E27FC236}">
                <a16:creationId xmlns:a16="http://schemas.microsoft.com/office/drawing/2014/main" id="{0C95768A-3FCF-8F52-739F-42C58BDB8653}"/>
              </a:ext>
            </a:extLst>
          </p:cNvPr>
          <p:cNvCxnSpPr>
            <a:cxnSpLocks/>
            <a:stCxn id="61" idx="2"/>
            <a:endCxn id="66" idx="0"/>
          </p:cNvCxnSpPr>
          <p:nvPr/>
        </p:nvCxnSpPr>
        <p:spPr>
          <a:xfrm rot="5400000">
            <a:off x="9646007" y="4750610"/>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0" name="Google Shape;645;p26">
            <a:extLst>
              <a:ext uri="{FF2B5EF4-FFF2-40B4-BE49-F238E27FC236}">
                <a16:creationId xmlns:a16="http://schemas.microsoft.com/office/drawing/2014/main" id="{39C0D079-6BC9-0727-6F4F-7870C00830E2}"/>
              </a:ext>
            </a:extLst>
          </p:cNvPr>
          <p:cNvSpPr/>
          <p:nvPr/>
        </p:nvSpPr>
        <p:spPr>
          <a:xfrm>
            <a:off x="10627854" y="5050504"/>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1" name="Google Shape;646;p26">
            <a:extLst>
              <a:ext uri="{FF2B5EF4-FFF2-40B4-BE49-F238E27FC236}">
                <a16:creationId xmlns:a16="http://schemas.microsoft.com/office/drawing/2014/main" id="{A7BEB538-B103-C95C-DC20-C007EB92456B}"/>
              </a:ext>
            </a:extLst>
          </p:cNvPr>
          <p:cNvCxnSpPr>
            <a:cxnSpLocks/>
            <a:stCxn id="64" idx="2"/>
            <a:endCxn id="50" idx="0"/>
          </p:cNvCxnSpPr>
          <p:nvPr/>
        </p:nvCxnSpPr>
        <p:spPr>
          <a:xfrm rot="5400000">
            <a:off x="10636479" y="4792646"/>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2" name="Google Shape;647;p26">
            <a:extLst>
              <a:ext uri="{FF2B5EF4-FFF2-40B4-BE49-F238E27FC236}">
                <a16:creationId xmlns:a16="http://schemas.microsoft.com/office/drawing/2014/main" id="{E407BB46-09A6-B4D2-C3F6-9557E83A9FF1}"/>
              </a:ext>
            </a:extLst>
          </p:cNvPr>
          <p:cNvSpPr/>
          <p:nvPr/>
        </p:nvSpPr>
        <p:spPr>
          <a:xfrm>
            <a:off x="10272708" y="5052425"/>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3" name="Google Shape;648;p26">
            <a:extLst>
              <a:ext uri="{FF2B5EF4-FFF2-40B4-BE49-F238E27FC236}">
                <a16:creationId xmlns:a16="http://schemas.microsoft.com/office/drawing/2014/main" id="{8DD883F2-6951-01F8-51A3-1DC2C91305F7}"/>
              </a:ext>
            </a:extLst>
          </p:cNvPr>
          <p:cNvCxnSpPr>
            <a:cxnSpLocks/>
            <a:stCxn id="64" idx="2"/>
            <a:endCxn id="52" idx="0"/>
          </p:cNvCxnSpPr>
          <p:nvPr/>
        </p:nvCxnSpPr>
        <p:spPr>
          <a:xfrm rot="5400000">
            <a:off x="10458968" y="4617055"/>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4" name="Google Shape;650;p26">
            <a:extLst>
              <a:ext uri="{FF2B5EF4-FFF2-40B4-BE49-F238E27FC236}">
                <a16:creationId xmlns:a16="http://schemas.microsoft.com/office/drawing/2014/main" id="{2A0A7B63-AA61-AA03-DE62-8A5260027617}"/>
              </a:ext>
            </a:extLst>
          </p:cNvPr>
          <p:cNvSpPr/>
          <p:nvPr/>
        </p:nvSpPr>
        <p:spPr>
          <a:xfrm>
            <a:off x="9226640" y="5048733"/>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55" name="Google Shape;651;p26">
            <a:extLst>
              <a:ext uri="{FF2B5EF4-FFF2-40B4-BE49-F238E27FC236}">
                <a16:creationId xmlns:a16="http://schemas.microsoft.com/office/drawing/2014/main" id="{C1219F28-19FC-8BE5-4865-21982F4DE460}"/>
              </a:ext>
            </a:extLst>
          </p:cNvPr>
          <p:cNvCxnSpPr>
            <a:cxnSpLocks/>
            <a:stCxn id="61" idx="2"/>
            <a:endCxn id="54" idx="0"/>
          </p:cNvCxnSpPr>
          <p:nvPr/>
        </p:nvCxnSpPr>
        <p:spPr>
          <a:xfrm rot="5400000">
            <a:off x="9475213" y="4575146"/>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6" name="Google Shape;657;p26">
            <a:extLst>
              <a:ext uri="{FF2B5EF4-FFF2-40B4-BE49-F238E27FC236}">
                <a16:creationId xmlns:a16="http://schemas.microsoft.com/office/drawing/2014/main" id="{6C2E71C3-28AA-F75F-99AF-9E838D6C18C7}"/>
              </a:ext>
            </a:extLst>
          </p:cNvPr>
          <p:cNvSpPr txBox="1"/>
          <p:nvPr/>
        </p:nvSpPr>
        <p:spPr>
          <a:xfrm rot="5400000">
            <a:off x="9535862" y="3833192"/>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57" name="Google Shape;661;p26">
            <a:extLst>
              <a:ext uri="{FF2B5EF4-FFF2-40B4-BE49-F238E27FC236}">
                <a16:creationId xmlns:a16="http://schemas.microsoft.com/office/drawing/2014/main" id="{E55D089A-422F-E88B-EFBB-826CD67659C3}"/>
              </a:ext>
            </a:extLst>
          </p:cNvPr>
          <p:cNvSpPr txBox="1"/>
          <p:nvPr/>
        </p:nvSpPr>
        <p:spPr>
          <a:xfrm>
            <a:off x="10244693" y="4270681"/>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58" name="Google Shape;666;p26">
            <a:extLst>
              <a:ext uri="{FF2B5EF4-FFF2-40B4-BE49-F238E27FC236}">
                <a16:creationId xmlns:a16="http://schemas.microsoft.com/office/drawing/2014/main" id="{5438ED67-F2A6-44B2-F8AF-208BBBA927F3}"/>
              </a:ext>
            </a:extLst>
          </p:cNvPr>
          <p:cNvCxnSpPr>
            <a:cxnSpLocks/>
            <a:stCxn id="56" idx="3"/>
            <a:endCxn id="60" idx="0"/>
          </p:cNvCxnSpPr>
          <p:nvPr/>
        </p:nvCxnSpPr>
        <p:spPr>
          <a:xfrm rot="5400000">
            <a:off x="9460230" y="4146698"/>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59" name="Google Shape;667;p26">
            <a:extLst>
              <a:ext uri="{FF2B5EF4-FFF2-40B4-BE49-F238E27FC236}">
                <a16:creationId xmlns:a16="http://schemas.microsoft.com/office/drawing/2014/main" id="{D104507A-7C47-AAA1-7D0D-DA83F73D6A79}"/>
              </a:ext>
            </a:extLst>
          </p:cNvPr>
          <p:cNvCxnSpPr>
            <a:cxnSpLocks/>
            <a:stCxn id="56" idx="3"/>
            <a:endCxn id="61" idx="0"/>
          </p:cNvCxnSpPr>
          <p:nvPr/>
        </p:nvCxnSpPr>
        <p:spPr>
          <a:xfrm rot="16200000" flipH="1">
            <a:off x="9691249" y="4129251"/>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68;p26">
            <a:extLst>
              <a:ext uri="{FF2B5EF4-FFF2-40B4-BE49-F238E27FC236}">
                <a16:creationId xmlns:a16="http://schemas.microsoft.com/office/drawing/2014/main" id="{C2312739-030D-5A75-BBBA-D574F6C405C4}"/>
              </a:ext>
            </a:extLst>
          </p:cNvPr>
          <p:cNvSpPr/>
          <p:nvPr/>
        </p:nvSpPr>
        <p:spPr>
          <a:xfrm>
            <a:off x="9285360" y="4392551"/>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33;p26">
            <a:extLst>
              <a:ext uri="{FF2B5EF4-FFF2-40B4-BE49-F238E27FC236}">
                <a16:creationId xmlns:a16="http://schemas.microsoft.com/office/drawing/2014/main" id="{49C1FAFF-509F-294C-6959-6918FC5B1616}"/>
              </a:ext>
            </a:extLst>
          </p:cNvPr>
          <p:cNvSpPr/>
          <p:nvPr/>
        </p:nvSpPr>
        <p:spPr>
          <a:xfrm>
            <a:off x="9741649" y="438680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73;p26">
            <a:extLst>
              <a:ext uri="{FF2B5EF4-FFF2-40B4-BE49-F238E27FC236}">
                <a16:creationId xmlns:a16="http://schemas.microsoft.com/office/drawing/2014/main" id="{270018FA-1868-9CF4-F637-41EAF52DC51B}"/>
              </a:ext>
            </a:extLst>
          </p:cNvPr>
          <p:cNvCxnSpPr>
            <a:cxnSpLocks/>
            <a:stCxn id="74" idx="3"/>
            <a:endCxn id="64" idx="0"/>
          </p:cNvCxnSpPr>
          <p:nvPr/>
        </p:nvCxnSpPr>
        <p:spPr>
          <a:xfrm rot="5400000">
            <a:off x="10892215" y="4123797"/>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3" name="Google Shape;674;p26">
            <a:extLst>
              <a:ext uri="{FF2B5EF4-FFF2-40B4-BE49-F238E27FC236}">
                <a16:creationId xmlns:a16="http://schemas.microsoft.com/office/drawing/2014/main" id="{E5955F39-CE67-C5B6-1581-53B762E2005C}"/>
              </a:ext>
            </a:extLst>
          </p:cNvPr>
          <p:cNvCxnSpPr>
            <a:cxnSpLocks/>
            <a:stCxn id="74" idx="3"/>
            <a:endCxn id="65" idx="0"/>
          </p:cNvCxnSpPr>
          <p:nvPr/>
        </p:nvCxnSpPr>
        <p:spPr>
          <a:xfrm rot="16200000" flipH="1">
            <a:off x="11140310" y="4111017"/>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4" name="Google Shape;637;p26">
            <a:extLst>
              <a:ext uri="{FF2B5EF4-FFF2-40B4-BE49-F238E27FC236}">
                <a16:creationId xmlns:a16="http://schemas.microsoft.com/office/drawing/2014/main" id="{F5A8ADDE-F75A-089A-4AAE-4F512B98DE06}"/>
              </a:ext>
            </a:extLst>
          </p:cNvPr>
          <p:cNvSpPr/>
          <p:nvPr/>
        </p:nvSpPr>
        <p:spPr>
          <a:xfrm>
            <a:off x="10687187" y="436123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5" name="Google Shape;675;p26">
            <a:extLst>
              <a:ext uri="{FF2B5EF4-FFF2-40B4-BE49-F238E27FC236}">
                <a16:creationId xmlns:a16="http://schemas.microsoft.com/office/drawing/2014/main" id="{9A4C310C-1344-FDCF-E9F0-A9A7BFF8A350}"/>
              </a:ext>
            </a:extLst>
          </p:cNvPr>
          <p:cNvSpPr/>
          <p:nvPr/>
        </p:nvSpPr>
        <p:spPr>
          <a:xfrm>
            <a:off x="11177629" y="435548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6" name="Google Shape;650;p26">
            <a:extLst>
              <a:ext uri="{FF2B5EF4-FFF2-40B4-BE49-F238E27FC236}">
                <a16:creationId xmlns:a16="http://schemas.microsoft.com/office/drawing/2014/main" id="{04A457D8-81ED-06F2-021B-1F0B7FC642F1}"/>
              </a:ext>
            </a:extLst>
          </p:cNvPr>
          <p:cNvSpPr/>
          <p:nvPr/>
        </p:nvSpPr>
        <p:spPr>
          <a:xfrm>
            <a:off x="9572898" y="5053402"/>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67" name="Google Shape;650;p26">
            <a:extLst>
              <a:ext uri="{FF2B5EF4-FFF2-40B4-BE49-F238E27FC236}">
                <a16:creationId xmlns:a16="http://schemas.microsoft.com/office/drawing/2014/main" id="{0DE17027-B1FC-7300-32FD-3457D74DA206}"/>
              </a:ext>
            </a:extLst>
          </p:cNvPr>
          <p:cNvSpPr/>
          <p:nvPr/>
        </p:nvSpPr>
        <p:spPr>
          <a:xfrm>
            <a:off x="9921725" y="5052426"/>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68" name="Google Shape;675;p26">
            <a:extLst>
              <a:ext uri="{FF2B5EF4-FFF2-40B4-BE49-F238E27FC236}">
                <a16:creationId xmlns:a16="http://schemas.microsoft.com/office/drawing/2014/main" id="{FAB95844-E7EA-F9BE-2DFC-AB4A023B7F1C}"/>
              </a:ext>
            </a:extLst>
          </p:cNvPr>
          <p:cNvSpPr/>
          <p:nvPr/>
        </p:nvSpPr>
        <p:spPr>
          <a:xfrm>
            <a:off x="9510727" y="353729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9" name="Google Shape;675;p26">
            <a:extLst>
              <a:ext uri="{FF2B5EF4-FFF2-40B4-BE49-F238E27FC236}">
                <a16:creationId xmlns:a16="http://schemas.microsoft.com/office/drawing/2014/main" id="{71E78DAB-7253-3B4D-B633-815B4CFABA1C}"/>
              </a:ext>
            </a:extLst>
          </p:cNvPr>
          <p:cNvSpPr/>
          <p:nvPr/>
        </p:nvSpPr>
        <p:spPr>
          <a:xfrm>
            <a:off x="10918395" y="354565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70" name="Google Shape;645;p26">
            <a:extLst>
              <a:ext uri="{FF2B5EF4-FFF2-40B4-BE49-F238E27FC236}">
                <a16:creationId xmlns:a16="http://schemas.microsoft.com/office/drawing/2014/main" id="{3F98502A-7593-CF15-8F61-48602A737185}"/>
              </a:ext>
            </a:extLst>
          </p:cNvPr>
          <p:cNvSpPr/>
          <p:nvPr/>
        </p:nvSpPr>
        <p:spPr>
          <a:xfrm>
            <a:off x="11341273" y="5048226"/>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1" name="Google Shape;646;p26">
            <a:extLst>
              <a:ext uri="{FF2B5EF4-FFF2-40B4-BE49-F238E27FC236}">
                <a16:creationId xmlns:a16="http://schemas.microsoft.com/office/drawing/2014/main" id="{628DE781-AA08-046D-A440-778BCB53C489}"/>
              </a:ext>
            </a:extLst>
          </p:cNvPr>
          <p:cNvCxnSpPr>
            <a:cxnSpLocks/>
            <a:stCxn id="65" idx="2"/>
            <a:endCxn id="70" idx="0"/>
          </p:cNvCxnSpPr>
          <p:nvPr/>
        </p:nvCxnSpPr>
        <p:spPr>
          <a:xfrm rot="16200000" flipH="1">
            <a:off x="11237260" y="4786806"/>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2" name="Google Shape;647;p26">
            <a:extLst>
              <a:ext uri="{FF2B5EF4-FFF2-40B4-BE49-F238E27FC236}">
                <a16:creationId xmlns:a16="http://schemas.microsoft.com/office/drawing/2014/main" id="{278B4EE0-6D2B-00B3-E8BD-7D748C0C4C66}"/>
              </a:ext>
            </a:extLst>
          </p:cNvPr>
          <p:cNvSpPr/>
          <p:nvPr/>
        </p:nvSpPr>
        <p:spPr>
          <a:xfrm>
            <a:off x="10987003" y="5048581"/>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8;p26">
            <a:extLst>
              <a:ext uri="{FF2B5EF4-FFF2-40B4-BE49-F238E27FC236}">
                <a16:creationId xmlns:a16="http://schemas.microsoft.com/office/drawing/2014/main" id="{15B826DC-EF19-9709-2325-050039159714}"/>
              </a:ext>
            </a:extLst>
          </p:cNvPr>
          <p:cNvCxnSpPr>
            <a:cxnSpLocks/>
            <a:stCxn id="65" idx="2"/>
            <a:endCxn id="72" idx="0"/>
          </p:cNvCxnSpPr>
          <p:nvPr/>
        </p:nvCxnSpPr>
        <p:spPr>
          <a:xfrm rot="5400000">
            <a:off x="11059947" y="4723749"/>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4" name="Google Shape;657;p26">
            <a:extLst>
              <a:ext uri="{FF2B5EF4-FFF2-40B4-BE49-F238E27FC236}">
                <a16:creationId xmlns:a16="http://schemas.microsoft.com/office/drawing/2014/main" id="{9F75BC40-8A02-F068-7CBE-7336AA787855}"/>
              </a:ext>
            </a:extLst>
          </p:cNvPr>
          <p:cNvSpPr txBox="1"/>
          <p:nvPr/>
        </p:nvSpPr>
        <p:spPr>
          <a:xfrm rot="5400000">
            <a:off x="10959433" y="3840449"/>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75" name="Google Shape;661;p26">
            <a:extLst>
              <a:ext uri="{FF2B5EF4-FFF2-40B4-BE49-F238E27FC236}">
                <a16:creationId xmlns:a16="http://schemas.microsoft.com/office/drawing/2014/main" id="{C98DA185-75FE-473F-35C2-23F356E31408}"/>
              </a:ext>
            </a:extLst>
          </p:cNvPr>
          <p:cNvSpPr txBox="1"/>
          <p:nvPr/>
        </p:nvSpPr>
        <p:spPr>
          <a:xfrm>
            <a:off x="10212171" y="343092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76" name="Google Shape;1270;p33">
            <a:extLst>
              <a:ext uri="{FF2B5EF4-FFF2-40B4-BE49-F238E27FC236}">
                <a16:creationId xmlns:a16="http://schemas.microsoft.com/office/drawing/2014/main" id="{692B46C7-2835-7D6E-BAE0-DE8FD683167F}"/>
              </a:ext>
            </a:extLst>
          </p:cNvPr>
          <p:cNvPicPr preferRelativeResize="0"/>
          <p:nvPr/>
        </p:nvPicPr>
        <p:blipFill>
          <a:blip r:embed="rId3">
            <a:alphaModFix/>
          </a:blip>
          <a:stretch>
            <a:fillRect/>
          </a:stretch>
        </p:blipFill>
        <p:spPr>
          <a:xfrm>
            <a:off x="9255075" y="5093349"/>
            <a:ext cx="223562" cy="228227"/>
          </a:xfrm>
          <a:prstGeom prst="rect">
            <a:avLst/>
          </a:prstGeom>
          <a:noFill/>
          <a:ln>
            <a:noFill/>
          </a:ln>
          <a:effectLst/>
        </p:spPr>
      </p:pic>
      <p:pic>
        <p:nvPicPr>
          <p:cNvPr id="77" name="Google Shape;1270;p33">
            <a:extLst>
              <a:ext uri="{FF2B5EF4-FFF2-40B4-BE49-F238E27FC236}">
                <a16:creationId xmlns:a16="http://schemas.microsoft.com/office/drawing/2014/main" id="{DDE7ECBE-CFB8-9E69-6852-5EF0A86890DC}"/>
              </a:ext>
            </a:extLst>
          </p:cNvPr>
          <p:cNvPicPr preferRelativeResize="0"/>
          <p:nvPr/>
        </p:nvPicPr>
        <p:blipFill>
          <a:blip r:embed="rId3">
            <a:alphaModFix/>
          </a:blip>
          <a:stretch>
            <a:fillRect/>
          </a:stretch>
        </p:blipFill>
        <p:spPr>
          <a:xfrm>
            <a:off x="9597032" y="5088818"/>
            <a:ext cx="223562" cy="228227"/>
          </a:xfrm>
          <a:prstGeom prst="rect">
            <a:avLst/>
          </a:prstGeom>
          <a:noFill/>
          <a:ln>
            <a:noFill/>
          </a:ln>
          <a:effectLst/>
        </p:spPr>
      </p:pic>
      <p:pic>
        <p:nvPicPr>
          <p:cNvPr id="78" name="Google Shape;1270;p33">
            <a:extLst>
              <a:ext uri="{FF2B5EF4-FFF2-40B4-BE49-F238E27FC236}">
                <a16:creationId xmlns:a16="http://schemas.microsoft.com/office/drawing/2014/main" id="{C12DC133-0BF8-6682-9BC1-BA83F1AEDDF6}"/>
              </a:ext>
            </a:extLst>
          </p:cNvPr>
          <p:cNvPicPr preferRelativeResize="0"/>
          <p:nvPr/>
        </p:nvPicPr>
        <p:blipFill>
          <a:blip r:embed="rId3">
            <a:alphaModFix/>
          </a:blip>
          <a:stretch>
            <a:fillRect/>
          </a:stretch>
        </p:blipFill>
        <p:spPr>
          <a:xfrm>
            <a:off x="9953550" y="5092414"/>
            <a:ext cx="223562" cy="228227"/>
          </a:xfrm>
          <a:prstGeom prst="rect">
            <a:avLst/>
          </a:prstGeom>
          <a:noFill/>
          <a:ln>
            <a:noFill/>
          </a:ln>
          <a:effectLst/>
        </p:spPr>
      </p:pic>
      <p:pic>
        <p:nvPicPr>
          <p:cNvPr id="79" name="Google Shape;1270;p33">
            <a:extLst>
              <a:ext uri="{FF2B5EF4-FFF2-40B4-BE49-F238E27FC236}">
                <a16:creationId xmlns:a16="http://schemas.microsoft.com/office/drawing/2014/main" id="{441AA1B6-38BC-E41E-B15A-28B887BCF49A}"/>
              </a:ext>
            </a:extLst>
          </p:cNvPr>
          <p:cNvPicPr preferRelativeResize="0"/>
          <p:nvPr/>
        </p:nvPicPr>
        <p:blipFill>
          <a:blip r:embed="rId3">
            <a:alphaModFix/>
          </a:blip>
          <a:stretch>
            <a:fillRect/>
          </a:stretch>
        </p:blipFill>
        <p:spPr>
          <a:xfrm>
            <a:off x="10308018" y="5093494"/>
            <a:ext cx="223562" cy="228227"/>
          </a:xfrm>
          <a:prstGeom prst="rect">
            <a:avLst/>
          </a:prstGeom>
          <a:noFill/>
          <a:ln>
            <a:noFill/>
          </a:ln>
          <a:effectLst/>
        </p:spPr>
      </p:pic>
      <p:pic>
        <p:nvPicPr>
          <p:cNvPr id="80" name="Google Shape;1270;p33">
            <a:extLst>
              <a:ext uri="{FF2B5EF4-FFF2-40B4-BE49-F238E27FC236}">
                <a16:creationId xmlns:a16="http://schemas.microsoft.com/office/drawing/2014/main" id="{FBB014D1-AFE3-4A51-4FF7-209D5A34F401}"/>
              </a:ext>
            </a:extLst>
          </p:cNvPr>
          <p:cNvPicPr preferRelativeResize="0"/>
          <p:nvPr/>
        </p:nvPicPr>
        <p:blipFill>
          <a:blip r:embed="rId3">
            <a:alphaModFix/>
          </a:blip>
          <a:stretch>
            <a:fillRect/>
          </a:stretch>
        </p:blipFill>
        <p:spPr>
          <a:xfrm>
            <a:off x="10661426" y="5088358"/>
            <a:ext cx="223562" cy="228227"/>
          </a:xfrm>
          <a:prstGeom prst="rect">
            <a:avLst/>
          </a:prstGeom>
          <a:noFill/>
          <a:ln>
            <a:noFill/>
          </a:ln>
          <a:effectLst/>
        </p:spPr>
      </p:pic>
      <p:pic>
        <p:nvPicPr>
          <p:cNvPr id="81" name="Google Shape;1270;p33">
            <a:extLst>
              <a:ext uri="{FF2B5EF4-FFF2-40B4-BE49-F238E27FC236}">
                <a16:creationId xmlns:a16="http://schemas.microsoft.com/office/drawing/2014/main" id="{5D670C60-8E88-B519-EF88-AAB488997C70}"/>
              </a:ext>
            </a:extLst>
          </p:cNvPr>
          <p:cNvPicPr preferRelativeResize="0"/>
          <p:nvPr/>
        </p:nvPicPr>
        <p:blipFill>
          <a:blip r:embed="rId3">
            <a:alphaModFix/>
          </a:blip>
          <a:stretch>
            <a:fillRect/>
          </a:stretch>
        </p:blipFill>
        <p:spPr>
          <a:xfrm>
            <a:off x="11016452" y="5087954"/>
            <a:ext cx="223562" cy="228227"/>
          </a:xfrm>
          <a:prstGeom prst="rect">
            <a:avLst/>
          </a:prstGeom>
          <a:noFill/>
          <a:ln>
            <a:noFill/>
          </a:ln>
          <a:effectLst/>
        </p:spPr>
      </p:pic>
      <p:pic>
        <p:nvPicPr>
          <p:cNvPr id="82" name="Google Shape;1270;p33">
            <a:extLst>
              <a:ext uri="{FF2B5EF4-FFF2-40B4-BE49-F238E27FC236}">
                <a16:creationId xmlns:a16="http://schemas.microsoft.com/office/drawing/2014/main" id="{8940430F-038A-96F9-AAA7-CA3DFBC91B0E}"/>
              </a:ext>
            </a:extLst>
          </p:cNvPr>
          <p:cNvPicPr preferRelativeResize="0"/>
          <p:nvPr/>
        </p:nvPicPr>
        <p:blipFill>
          <a:blip r:embed="rId3">
            <a:alphaModFix/>
          </a:blip>
          <a:stretch>
            <a:fillRect/>
          </a:stretch>
        </p:blipFill>
        <p:spPr>
          <a:xfrm>
            <a:off x="11378402" y="5081604"/>
            <a:ext cx="223562" cy="228227"/>
          </a:xfrm>
          <a:prstGeom prst="rect">
            <a:avLst/>
          </a:prstGeom>
          <a:noFill/>
          <a:ln>
            <a:noFill/>
          </a:ln>
          <a:effectLst/>
        </p:spPr>
      </p:pic>
    </p:spTree>
    <p:extLst>
      <p:ext uri="{BB962C8B-B14F-4D97-AF65-F5344CB8AC3E}">
        <p14:creationId xmlns:p14="http://schemas.microsoft.com/office/powerpoint/2010/main" val="4175596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F0BBB-4765-D454-5FE1-B7862EF09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215FD-7C0F-3A28-AF7F-66559011B508}"/>
              </a:ext>
            </a:extLst>
          </p:cNvPr>
          <p:cNvSpPr>
            <a:spLocks noGrp="1"/>
          </p:cNvSpPr>
          <p:nvPr>
            <p:ph type="title"/>
          </p:nvPr>
        </p:nvSpPr>
        <p:spPr/>
        <p:txBody>
          <a:bodyPr/>
          <a:lstStyle/>
          <a:p>
            <a:r>
              <a:rPr lang="en-US" dirty="0"/>
              <a:t>How should we evaluate a science hierarchy?</a:t>
            </a:r>
          </a:p>
        </p:txBody>
      </p:sp>
      <p:sp>
        <p:nvSpPr>
          <p:cNvPr id="3" name="Content Placeholder 2">
            <a:extLst>
              <a:ext uri="{FF2B5EF4-FFF2-40B4-BE49-F238E27FC236}">
                <a16:creationId xmlns:a16="http://schemas.microsoft.com/office/drawing/2014/main" id="{D3599504-76C5-DC9F-1611-B136D5B0DDF9}"/>
              </a:ext>
            </a:extLst>
          </p:cNvPr>
          <p:cNvSpPr>
            <a:spLocks noGrp="1"/>
          </p:cNvSpPr>
          <p:nvPr>
            <p:ph idx="1"/>
          </p:nvPr>
        </p:nvSpPr>
        <p:spPr/>
        <p:txBody>
          <a:bodyPr/>
          <a:lstStyle/>
          <a:p>
            <a:r>
              <a:rPr lang="en-US" dirty="0"/>
              <a:t>There is </a:t>
            </a:r>
            <a:r>
              <a:rPr lang="en-US" dirty="0">
                <a:solidFill>
                  <a:srgbClr val="C00000"/>
                </a:solidFill>
              </a:rPr>
              <a:t>no reference data</a:t>
            </a:r>
            <a:r>
              <a:rPr lang="en-US" dirty="0"/>
              <a:t> for this task. </a:t>
            </a:r>
          </a:p>
          <a:p>
            <a:r>
              <a:rPr lang="en-US" dirty="0"/>
              <a:t>Even if it did, it would need to be updated every few week! </a:t>
            </a:r>
          </a:p>
        </p:txBody>
      </p:sp>
      <p:sp>
        <p:nvSpPr>
          <p:cNvPr id="5" name="Rounded Rectangular Callout 4">
            <a:extLst>
              <a:ext uri="{FF2B5EF4-FFF2-40B4-BE49-F238E27FC236}">
                <a16:creationId xmlns:a16="http://schemas.microsoft.com/office/drawing/2014/main" id="{5D572A6F-6C05-8257-9011-0F413CB83CA1}"/>
              </a:ext>
            </a:extLst>
          </p:cNvPr>
          <p:cNvSpPr/>
          <p:nvPr/>
        </p:nvSpPr>
        <p:spPr>
          <a:xfrm>
            <a:off x="887246" y="3662683"/>
            <a:ext cx="7528142" cy="1120078"/>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In absence of any gold standard,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how can we evaluate a </a:t>
            </a:r>
            <a:r>
              <a:rPr lang="en-US" sz="2800" i="1" dirty="0">
                <a:solidFill>
                  <a:schemeClr val="tx1"/>
                </a:solidFill>
                <a:latin typeface="Avenir Book" panose="02000503020000020003" pitchFamily="2" charset="0"/>
              </a:rPr>
              <a:t>given</a:t>
            </a:r>
            <a:r>
              <a:rPr lang="en-US" sz="2800" dirty="0">
                <a:solidFill>
                  <a:schemeClr val="tx1"/>
                </a:solidFill>
                <a:latin typeface="Avenir Book" panose="02000503020000020003" pitchFamily="2" charset="0"/>
              </a:rPr>
              <a:t> hierarchy? </a:t>
            </a:r>
          </a:p>
        </p:txBody>
      </p:sp>
      <p:sp>
        <p:nvSpPr>
          <p:cNvPr id="45" name="Google Shape;605;p26">
            <a:extLst>
              <a:ext uri="{FF2B5EF4-FFF2-40B4-BE49-F238E27FC236}">
                <a16:creationId xmlns:a16="http://schemas.microsoft.com/office/drawing/2014/main" id="{787C3CAF-BFBE-7349-4C32-F7AAA8F2369F}"/>
              </a:ext>
            </a:extLst>
          </p:cNvPr>
          <p:cNvSpPr/>
          <p:nvPr/>
        </p:nvSpPr>
        <p:spPr>
          <a:xfrm>
            <a:off x="986197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46" name="Google Shape;632;p26">
            <a:extLst>
              <a:ext uri="{FF2B5EF4-FFF2-40B4-BE49-F238E27FC236}">
                <a16:creationId xmlns:a16="http://schemas.microsoft.com/office/drawing/2014/main" id="{2FE151AA-9A0E-B921-207F-FA7B93D9F5DA}"/>
              </a:ext>
            </a:extLst>
          </p:cNvPr>
          <p:cNvCxnSpPr>
            <a:cxnSpLocks/>
            <a:stCxn id="61" idx="2"/>
            <a:endCxn id="67" idx="0"/>
          </p:cNvCxnSpPr>
          <p:nvPr/>
        </p:nvCxnSpPr>
        <p:spPr>
          <a:xfrm rot="16200000" flipH="1">
            <a:off x="9820703" y="4798697"/>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47" name="Google Shape;640;p26">
            <a:extLst>
              <a:ext uri="{FF2B5EF4-FFF2-40B4-BE49-F238E27FC236}">
                <a16:creationId xmlns:a16="http://schemas.microsoft.com/office/drawing/2014/main" id="{D6A6AB96-7509-0725-D555-0AFF1349B609}"/>
              </a:ext>
            </a:extLst>
          </p:cNvPr>
          <p:cNvCxnSpPr>
            <a:cxnSpLocks/>
            <a:stCxn id="45" idx="2"/>
            <a:endCxn id="68" idx="0"/>
          </p:cNvCxnSpPr>
          <p:nvPr/>
        </p:nvCxnSpPr>
        <p:spPr>
          <a:xfrm rot="5400000">
            <a:off x="9847955" y="2974274"/>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8" name="Google Shape;641;p26">
            <a:extLst>
              <a:ext uri="{FF2B5EF4-FFF2-40B4-BE49-F238E27FC236}">
                <a16:creationId xmlns:a16="http://schemas.microsoft.com/office/drawing/2014/main" id="{16E0B96F-C47C-C34E-427F-5D257495443E}"/>
              </a:ext>
            </a:extLst>
          </p:cNvPr>
          <p:cNvCxnSpPr>
            <a:cxnSpLocks/>
            <a:stCxn id="45" idx="2"/>
            <a:endCxn id="69" idx="0"/>
          </p:cNvCxnSpPr>
          <p:nvPr/>
        </p:nvCxnSpPr>
        <p:spPr>
          <a:xfrm rot="16200000" flipH="1">
            <a:off x="10547609" y="2967718"/>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9" name="Google Shape;644;p26">
            <a:extLst>
              <a:ext uri="{FF2B5EF4-FFF2-40B4-BE49-F238E27FC236}">
                <a16:creationId xmlns:a16="http://schemas.microsoft.com/office/drawing/2014/main" id="{BFA1294D-F6A5-2A4A-927A-6621E1BF2F54}"/>
              </a:ext>
            </a:extLst>
          </p:cNvPr>
          <p:cNvCxnSpPr>
            <a:cxnSpLocks/>
            <a:stCxn id="61" idx="2"/>
            <a:endCxn id="66" idx="0"/>
          </p:cNvCxnSpPr>
          <p:nvPr/>
        </p:nvCxnSpPr>
        <p:spPr>
          <a:xfrm rot="5400000">
            <a:off x="9646007" y="4750610"/>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0" name="Google Shape;645;p26">
            <a:extLst>
              <a:ext uri="{FF2B5EF4-FFF2-40B4-BE49-F238E27FC236}">
                <a16:creationId xmlns:a16="http://schemas.microsoft.com/office/drawing/2014/main" id="{7988A59D-83C4-4C5F-55D5-291DC135AE23}"/>
              </a:ext>
            </a:extLst>
          </p:cNvPr>
          <p:cNvSpPr/>
          <p:nvPr/>
        </p:nvSpPr>
        <p:spPr>
          <a:xfrm>
            <a:off x="10627854" y="5050504"/>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1" name="Google Shape;646;p26">
            <a:extLst>
              <a:ext uri="{FF2B5EF4-FFF2-40B4-BE49-F238E27FC236}">
                <a16:creationId xmlns:a16="http://schemas.microsoft.com/office/drawing/2014/main" id="{58E432E1-9318-02AD-02B7-5CE239E60F50}"/>
              </a:ext>
            </a:extLst>
          </p:cNvPr>
          <p:cNvCxnSpPr>
            <a:cxnSpLocks/>
            <a:stCxn id="64" idx="2"/>
            <a:endCxn id="50" idx="0"/>
          </p:cNvCxnSpPr>
          <p:nvPr/>
        </p:nvCxnSpPr>
        <p:spPr>
          <a:xfrm rot="5400000">
            <a:off x="10636479" y="4792646"/>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2" name="Google Shape;647;p26">
            <a:extLst>
              <a:ext uri="{FF2B5EF4-FFF2-40B4-BE49-F238E27FC236}">
                <a16:creationId xmlns:a16="http://schemas.microsoft.com/office/drawing/2014/main" id="{0F80B986-493E-A2E6-DD55-CAFC48C3164F}"/>
              </a:ext>
            </a:extLst>
          </p:cNvPr>
          <p:cNvSpPr/>
          <p:nvPr/>
        </p:nvSpPr>
        <p:spPr>
          <a:xfrm>
            <a:off x="10272708" y="5052425"/>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3" name="Google Shape;648;p26">
            <a:extLst>
              <a:ext uri="{FF2B5EF4-FFF2-40B4-BE49-F238E27FC236}">
                <a16:creationId xmlns:a16="http://schemas.microsoft.com/office/drawing/2014/main" id="{999B557C-9CE8-9A3B-374B-2B08178029C2}"/>
              </a:ext>
            </a:extLst>
          </p:cNvPr>
          <p:cNvCxnSpPr>
            <a:cxnSpLocks/>
            <a:stCxn id="64" idx="2"/>
            <a:endCxn id="52" idx="0"/>
          </p:cNvCxnSpPr>
          <p:nvPr/>
        </p:nvCxnSpPr>
        <p:spPr>
          <a:xfrm rot="5400000">
            <a:off x="10458968" y="4617055"/>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4" name="Google Shape;650;p26">
            <a:extLst>
              <a:ext uri="{FF2B5EF4-FFF2-40B4-BE49-F238E27FC236}">
                <a16:creationId xmlns:a16="http://schemas.microsoft.com/office/drawing/2014/main" id="{97515404-0C69-B3CF-0426-7E3149346658}"/>
              </a:ext>
            </a:extLst>
          </p:cNvPr>
          <p:cNvSpPr/>
          <p:nvPr/>
        </p:nvSpPr>
        <p:spPr>
          <a:xfrm>
            <a:off x="9226640" y="5048733"/>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55" name="Google Shape;651;p26">
            <a:extLst>
              <a:ext uri="{FF2B5EF4-FFF2-40B4-BE49-F238E27FC236}">
                <a16:creationId xmlns:a16="http://schemas.microsoft.com/office/drawing/2014/main" id="{E04C428E-FEFB-8450-F703-07E5B67EFBB7}"/>
              </a:ext>
            </a:extLst>
          </p:cNvPr>
          <p:cNvCxnSpPr>
            <a:cxnSpLocks/>
            <a:stCxn id="61" idx="2"/>
            <a:endCxn id="54" idx="0"/>
          </p:cNvCxnSpPr>
          <p:nvPr/>
        </p:nvCxnSpPr>
        <p:spPr>
          <a:xfrm rot="5400000">
            <a:off x="9475213" y="4575146"/>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6" name="Google Shape;657;p26">
            <a:extLst>
              <a:ext uri="{FF2B5EF4-FFF2-40B4-BE49-F238E27FC236}">
                <a16:creationId xmlns:a16="http://schemas.microsoft.com/office/drawing/2014/main" id="{079E5130-C58F-6F31-05AB-DDF28B60D0EC}"/>
              </a:ext>
            </a:extLst>
          </p:cNvPr>
          <p:cNvSpPr txBox="1"/>
          <p:nvPr/>
        </p:nvSpPr>
        <p:spPr>
          <a:xfrm rot="5400000">
            <a:off x="9535862" y="3833192"/>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57" name="Google Shape;661;p26">
            <a:extLst>
              <a:ext uri="{FF2B5EF4-FFF2-40B4-BE49-F238E27FC236}">
                <a16:creationId xmlns:a16="http://schemas.microsoft.com/office/drawing/2014/main" id="{96495F34-0261-5377-146D-D36E80C4668D}"/>
              </a:ext>
            </a:extLst>
          </p:cNvPr>
          <p:cNvSpPr txBox="1"/>
          <p:nvPr/>
        </p:nvSpPr>
        <p:spPr>
          <a:xfrm>
            <a:off x="10244693" y="4270681"/>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58" name="Google Shape;666;p26">
            <a:extLst>
              <a:ext uri="{FF2B5EF4-FFF2-40B4-BE49-F238E27FC236}">
                <a16:creationId xmlns:a16="http://schemas.microsoft.com/office/drawing/2014/main" id="{B760D6B2-D371-8CC2-59BB-AA3D5384DD7E}"/>
              </a:ext>
            </a:extLst>
          </p:cNvPr>
          <p:cNvCxnSpPr>
            <a:cxnSpLocks/>
            <a:stCxn id="56" idx="3"/>
            <a:endCxn id="60" idx="0"/>
          </p:cNvCxnSpPr>
          <p:nvPr/>
        </p:nvCxnSpPr>
        <p:spPr>
          <a:xfrm rot="5400000">
            <a:off x="9460230" y="4146698"/>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59" name="Google Shape;667;p26">
            <a:extLst>
              <a:ext uri="{FF2B5EF4-FFF2-40B4-BE49-F238E27FC236}">
                <a16:creationId xmlns:a16="http://schemas.microsoft.com/office/drawing/2014/main" id="{BE9D1DD8-DCDF-5B1C-C3BD-EAECE21605ED}"/>
              </a:ext>
            </a:extLst>
          </p:cNvPr>
          <p:cNvCxnSpPr>
            <a:cxnSpLocks/>
            <a:stCxn id="56" idx="3"/>
            <a:endCxn id="61" idx="0"/>
          </p:cNvCxnSpPr>
          <p:nvPr/>
        </p:nvCxnSpPr>
        <p:spPr>
          <a:xfrm rot="16200000" flipH="1">
            <a:off x="9691249" y="4129251"/>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68;p26">
            <a:extLst>
              <a:ext uri="{FF2B5EF4-FFF2-40B4-BE49-F238E27FC236}">
                <a16:creationId xmlns:a16="http://schemas.microsoft.com/office/drawing/2014/main" id="{81D7C8ED-E9D6-212F-FDE2-BAE4EA124771}"/>
              </a:ext>
            </a:extLst>
          </p:cNvPr>
          <p:cNvSpPr/>
          <p:nvPr/>
        </p:nvSpPr>
        <p:spPr>
          <a:xfrm>
            <a:off x="9285360" y="4392551"/>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33;p26">
            <a:extLst>
              <a:ext uri="{FF2B5EF4-FFF2-40B4-BE49-F238E27FC236}">
                <a16:creationId xmlns:a16="http://schemas.microsoft.com/office/drawing/2014/main" id="{548569B8-ADF3-7F7B-FA39-A7E92B6C6060}"/>
              </a:ext>
            </a:extLst>
          </p:cNvPr>
          <p:cNvSpPr/>
          <p:nvPr/>
        </p:nvSpPr>
        <p:spPr>
          <a:xfrm>
            <a:off x="9741649" y="438680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73;p26">
            <a:extLst>
              <a:ext uri="{FF2B5EF4-FFF2-40B4-BE49-F238E27FC236}">
                <a16:creationId xmlns:a16="http://schemas.microsoft.com/office/drawing/2014/main" id="{45D04BD8-18AF-630A-6275-7A34932536A2}"/>
              </a:ext>
            </a:extLst>
          </p:cNvPr>
          <p:cNvCxnSpPr>
            <a:cxnSpLocks/>
            <a:stCxn id="74" idx="3"/>
            <a:endCxn id="64" idx="0"/>
          </p:cNvCxnSpPr>
          <p:nvPr/>
        </p:nvCxnSpPr>
        <p:spPr>
          <a:xfrm rot="5400000">
            <a:off x="10892215" y="4123797"/>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3" name="Google Shape;674;p26">
            <a:extLst>
              <a:ext uri="{FF2B5EF4-FFF2-40B4-BE49-F238E27FC236}">
                <a16:creationId xmlns:a16="http://schemas.microsoft.com/office/drawing/2014/main" id="{4D6914BB-7F88-2C37-FC3F-AFAE01400D17}"/>
              </a:ext>
            </a:extLst>
          </p:cNvPr>
          <p:cNvCxnSpPr>
            <a:cxnSpLocks/>
            <a:stCxn id="74" idx="3"/>
            <a:endCxn id="65" idx="0"/>
          </p:cNvCxnSpPr>
          <p:nvPr/>
        </p:nvCxnSpPr>
        <p:spPr>
          <a:xfrm rot="16200000" flipH="1">
            <a:off x="11140310" y="4111017"/>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4" name="Google Shape;637;p26">
            <a:extLst>
              <a:ext uri="{FF2B5EF4-FFF2-40B4-BE49-F238E27FC236}">
                <a16:creationId xmlns:a16="http://schemas.microsoft.com/office/drawing/2014/main" id="{1030D82B-C997-EA84-AD09-2A3A3501CED4}"/>
              </a:ext>
            </a:extLst>
          </p:cNvPr>
          <p:cNvSpPr/>
          <p:nvPr/>
        </p:nvSpPr>
        <p:spPr>
          <a:xfrm>
            <a:off x="10687187" y="436123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5" name="Google Shape;675;p26">
            <a:extLst>
              <a:ext uri="{FF2B5EF4-FFF2-40B4-BE49-F238E27FC236}">
                <a16:creationId xmlns:a16="http://schemas.microsoft.com/office/drawing/2014/main" id="{7A7DCD56-6C44-AD03-4A39-647B5289DA3A}"/>
              </a:ext>
            </a:extLst>
          </p:cNvPr>
          <p:cNvSpPr/>
          <p:nvPr/>
        </p:nvSpPr>
        <p:spPr>
          <a:xfrm>
            <a:off x="11177629" y="435548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6" name="Google Shape;650;p26">
            <a:extLst>
              <a:ext uri="{FF2B5EF4-FFF2-40B4-BE49-F238E27FC236}">
                <a16:creationId xmlns:a16="http://schemas.microsoft.com/office/drawing/2014/main" id="{D8985085-37B4-34F7-BA50-66D128BE4DE4}"/>
              </a:ext>
            </a:extLst>
          </p:cNvPr>
          <p:cNvSpPr/>
          <p:nvPr/>
        </p:nvSpPr>
        <p:spPr>
          <a:xfrm>
            <a:off x="9572898" y="5053402"/>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67" name="Google Shape;650;p26">
            <a:extLst>
              <a:ext uri="{FF2B5EF4-FFF2-40B4-BE49-F238E27FC236}">
                <a16:creationId xmlns:a16="http://schemas.microsoft.com/office/drawing/2014/main" id="{D66BACF9-4FC9-781A-5EF7-C15438A456F2}"/>
              </a:ext>
            </a:extLst>
          </p:cNvPr>
          <p:cNvSpPr/>
          <p:nvPr/>
        </p:nvSpPr>
        <p:spPr>
          <a:xfrm>
            <a:off x="9921725" y="5052426"/>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68" name="Google Shape;675;p26">
            <a:extLst>
              <a:ext uri="{FF2B5EF4-FFF2-40B4-BE49-F238E27FC236}">
                <a16:creationId xmlns:a16="http://schemas.microsoft.com/office/drawing/2014/main" id="{6097B39F-4CC3-ABF9-F202-81C8D4334383}"/>
              </a:ext>
            </a:extLst>
          </p:cNvPr>
          <p:cNvSpPr/>
          <p:nvPr/>
        </p:nvSpPr>
        <p:spPr>
          <a:xfrm>
            <a:off x="9510727" y="353729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9" name="Google Shape;675;p26">
            <a:extLst>
              <a:ext uri="{FF2B5EF4-FFF2-40B4-BE49-F238E27FC236}">
                <a16:creationId xmlns:a16="http://schemas.microsoft.com/office/drawing/2014/main" id="{401E40E6-2C45-02B4-ED05-363C3962EEB7}"/>
              </a:ext>
            </a:extLst>
          </p:cNvPr>
          <p:cNvSpPr/>
          <p:nvPr/>
        </p:nvSpPr>
        <p:spPr>
          <a:xfrm>
            <a:off x="10918395" y="354565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70" name="Google Shape;645;p26">
            <a:extLst>
              <a:ext uri="{FF2B5EF4-FFF2-40B4-BE49-F238E27FC236}">
                <a16:creationId xmlns:a16="http://schemas.microsoft.com/office/drawing/2014/main" id="{C9035F5C-1628-8699-E4B5-5F1A1E08D7B9}"/>
              </a:ext>
            </a:extLst>
          </p:cNvPr>
          <p:cNvSpPr/>
          <p:nvPr/>
        </p:nvSpPr>
        <p:spPr>
          <a:xfrm>
            <a:off x="11341273" y="5048226"/>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1" name="Google Shape;646;p26">
            <a:extLst>
              <a:ext uri="{FF2B5EF4-FFF2-40B4-BE49-F238E27FC236}">
                <a16:creationId xmlns:a16="http://schemas.microsoft.com/office/drawing/2014/main" id="{9B721014-5684-C1A1-2BDF-69EDA92C809E}"/>
              </a:ext>
            </a:extLst>
          </p:cNvPr>
          <p:cNvCxnSpPr>
            <a:cxnSpLocks/>
            <a:stCxn id="65" idx="2"/>
            <a:endCxn id="70" idx="0"/>
          </p:cNvCxnSpPr>
          <p:nvPr/>
        </p:nvCxnSpPr>
        <p:spPr>
          <a:xfrm rot="16200000" flipH="1">
            <a:off x="11237260" y="4786806"/>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2" name="Google Shape;647;p26">
            <a:extLst>
              <a:ext uri="{FF2B5EF4-FFF2-40B4-BE49-F238E27FC236}">
                <a16:creationId xmlns:a16="http://schemas.microsoft.com/office/drawing/2014/main" id="{7083F759-688D-A433-B1AD-B0A36455844D}"/>
              </a:ext>
            </a:extLst>
          </p:cNvPr>
          <p:cNvSpPr/>
          <p:nvPr/>
        </p:nvSpPr>
        <p:spPr>
          <a:xfrm>
            <a:off x="10987003" y="5048581"/>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8;p26">
            <a:extLst>
              <a:ext uri="{FF2B5EF4-FFF2-40B4-BE49-F238E27FC236}">
                <a16:creationId xmlns:a16="http://schemas.microsoft.com/office/drawing/2014/main" id="{1773F366-0439-67DF-E6F9-E3FBB7935789}"/>
              </a:ext>
            </a:extLst>
          </p:cNvPr>
          <p:cNvCxnSpPr>
            <a:cxnSpLocks/>
            <a:stCxn id="65" idx="2"/>
            <a:endCxn id="72" idx="0"/>
          </p:cNvCxnSpPr>
          <p:nvPr/>
        </p:nvCxnSpPr>
        <p:spPr>
          <a:xfrm rot="5400000">
            <a:off x="11059947" y="4723749"/>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4" name="Google Shape;657;p26">
            <a:extLst>
              <a:ext uri="{FF2B5EF4-FFF2-40B4-BE49-F238E27FC236}">
                <a16:creationId xmlns:a16="http://schemas.microsoft.com/office/drawing/2014/main" id="{09124583-873D-BD6A-B379-D7C485B205A9}"/>
              </a:ext>
            </a:extLst>
          </p:cNvPr>
          <p:cNvSpPr txBox="1"/>
          <p:nvPr/>
        </p:nvSpPr>
        <p:spPr>
          <a:xfrm rot="5400000">
            <a:off x="10959433" y="3840449"/>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75" name="Google Shape;661;p26">
            <a:extLst>
              <a:ext uri="{FF2B5EF4-FFF2-40B4-BE49-F238E27FC236}">
                <a16:creationId xmlns:a16="http://schemas.microsoft.com/office/drawing/2014/main" id="{DFA2229A-855C-7E1B-FD10-A205B501C2F4}"/>
              </a:ext>
            </a:extLst>
          </p:cNvPr>
          <p:cNvSpPr txBox="1"/>
          <p:nvPr/>
        </p:nvSpPr>
        <p:spPr>
          <a:xfrm>
            <a:off x="10212171" y="343092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76" name="Google Shape;1270;p33">
            <a:extLst>
              <a:ext uri="{FF2B5EF4-FFF2-40B4-BE49-F238E27FC236}">
                <a16:creationId xmlns:a16="http://schemas.microsoft.com/office/drawing/2014/main" id="{58BA7C4A-57CD-868F-9B52-EF89C4D8E54D}"/>
              </a:ext>
            </a:extLst>
          </p:cNvPr>
          <p:cNvPicPr preferRelativeResize="0"/>
          <p:nvPr/>
        </p:nvPicPr>
        <p:blipFill>
          <a:blip r:embed="rId2">
            <a:alphaModFix/>
          </a:blip>
          <a:stretch>
            <a:fillRect/>
          </a:stretch>
        </p:blipFill>
        <p:spPr>
          <a:xfrm>
            <a:off x="9255075" y="5093349"/>
            <a:ext cx="223562" cy="228227"/>
          </a:xfrm>
          <a:prstGeom prst="rect">
            <a:avLst/>
          </a:prstGeom>
          <a:noFill/>
          <a:ln>
            <a:noFill/>
          </a:ln>
          <a:effectLst/>
        </p:spPr>
      </p:pic>
      <p:pic>
        <p:nvPicPr>
          <p:cNvPr id="77" name="Google Shape;1270;p33">
            <a:extLst>
              <a:ext uri="{FF2B5EF4-FFF2-40B4-BE49-F238E27FC236}">
                <a16:creationId xmlns:a16="http://schemas.microsoft.com/office/drawing/2014/main" id="{F0424A01-3F96-BD15-11DF-29FE20103774}"/>
              </a:ext>
            </a:extLst>
          </p:cNvPr>
          <p:cNvPicPr preferRelativeResize="0"/>
          <p:nvPr/>
        </p:nvPicPr>
        <p:blipFill>
          <a:blip r:embed="rId2">
            <a:alphaModFix/>
          </a:blip>
          <a:stretch>
            <a:fillRect/>
          </a:stretch>
        </p:blipFill>
        <p:spPr>
          <a:xfrm>
            <a:off x="9597032" y="5088818"/>
            <a:ext cx="223562" cy="228227"/>
          </a:xfrm>
          <a:prstGeom prst="rect">
            <a:avLst/>
          </a:prstGeom>
          <a:noFill/>
          <a:ln>
            <a:noFill/>
          </a:ln>
          <a:effectLst/>
        </p:spPr>
      </p:pic>
      <p:pic>
        <p:nvPicPr>
          <p:cNvPr id="78" name="Google Shape;1270;p33">
            <a:extLst>
              <a:ext uri="{FF2B5EF4-FFF2-40B4-BE49-F238E27FC236}">
                <a16:creationId xmlns:a16="http://schemas.microsoft.com/office/drawing/2014/main" id="{52206295-CCB8-8248-7270-D92DCED41CC9}"/>
              </a:ext>
            </a:extLst>
          </p:cNvPr>
          <p:cNvPicPr preferRelativeResize="0"/>
          <p:nvPr/>
        </p:nvPicPr>
        <p:blipFill>
          <a:blip r:embed="rId2">
            <a:alphaModFix/>
          </a:blip>
          <a:stretch>
            <a:fillRect/>
          </a:stretch>
        </p:blipFill>
        <p:spPr>
          <a:xfrm>
            <a:off x="9953550" y="5092414"/>
            <a:ext cx="223562" cy="228227"/>
          </a:xfrm>
          <a:prstGeom prst="rect">
            <a:avLst/>
          </a:prstGeom>
          <a:noFill/>
          <a:ln>
            <a:noFill/>
          </a:ln>
          <a:effectLst/>
        </p:spPr>
      </p:pic>
      <p:pic>
        <p:nvPicPr>
          <p:cNvPr id="79" name="Google Shape;1270;p33">
            <a:extLst>
              <a:ext uri="{FF2B5EF4-FFF2-40B4-BE49-F238E27FC236}">
                <a16:creationId xmlns:a16="http://schemas.microsoft.com/office/drawing/2014/main" id="{EAA1EAB1-4241-4491-FE34-171CEA7607A0}"/>
              </a:ext>
            </a:extLst>
          </p:cNvPr>
          <p:cNvPicPr preferRelativeResize="0"/>
          <p:nvPr/>
        </p:nvPicPr>
        <p:blipFill>
          <a:blip r:embed="rId2">
            <a:alphaModFix/>
          </a:blip>
          <a:stretch>
            <a:fillRect/>
          </a:stretch>
        </p:blipFill>
        <p:spPr>
          <a:xfrm>
            <a:off x="10308018" y="5093494"/>
            <a:ext cx="223562" cy="228227"/>
          </a:xfrm>
          <a:prstGeom prst="rect">
            <a:avLst/>
          </a:prstGeom>
          <a:noFill/>
          <a:ln>
            <a:noFill/>
          </a:ln>
          <a:effectLst/>
        </p:spPr>
      </p:pic>
      <p:pic>
        <p:nvPicPr>
          <p:cNvPr id="80" name="Google Shape;1270;p33">
            <a:extLst>
              <a:ext uri="{FF2B5EF4-FFF2-40B4-BE49-F238E27FC236}">
                <a16:creationId xmlns:a16="http://schemas.microsoft.com/office/drawing/2014/main" id="{56BC2C9B-3551-FCEA-DE88-A46E0D6FF951}"/>
              </a:ext>
            </a:extLst>
          </p:cNvPr>
          <p:cNvPicPr preferRelativeResize="0"/>
          <p:nvPr/>
        </p:nvPicPr>
        <p:blipFill>
          <a:blip r:embed="rId2">
            <a:alphaModFix/>
          </a:blip>
          <a:stretch>
            <a:fillRect/>
          </a:stretch>
        </p:blipFill>
        <p:spPr>
          <a:xfrm>
            <a:off x="10661426" y="5088358"/>
            <a:ext cx="223562" cy="228227"/>
          </a:xfrm>
          <a:prstGeom prst="rect">
            <a:avLst/>
          </a:prstGeom>
          <a:noFill/>
          <a:ln>
            <a:noFill/>
          </a:ln>
          <a:effectLst/>
        </p:spPr>
      </p:pic>
      <p:pic>
        <p:nvPicPr>
          <p:cNvPr id="81" name="Google Shape;1270;p33">
            <a:extLst>
              <a:ext uri="{FF2B5EF4-FFF2-40B4-BE49-F238E27FC236}">
                <a16:creationId xmlns:a16="http://schemas.microsoft.com/office/drawing/2014/main" id="{84BADE49-ACD3-4DC5-AA96-53DB70001FB7}"/>
              </a:ext>
            </a:extLst>
          </p:cNvPr>
          <p:cNvPicPr preferRelativeResize="0"/>
          <p:nvPr/>
        </p:nvPicPr>
        <p:blipFill>
          <a:blip r:embed="rId2">
            <a:alphaModFix/>
          </a:blip>
          <a:stretch>
            <a:fillRect/>
          </a:stretch>
        </p:blipFill>
        <p:spPr>
          <a:xfrm>
            <a:off x="11016452" y="5087954"/>
            <a:ext cx="223562" cy="228227"/>
          </a:xfrm>
          <a:prstGeom prst="rect">
            <a:avLst/>
          </a:prstGeom>
          <a:noFill/>
          <a:ln>
            <a:noFill/>
          </a:ln>
          <a:effectLst/>
        </p:spPr>
      </p:pic>
      <p:pic>
        <p:nvPicPr>
          <p:cNvPr id="82" name="Google Shape;1270;p33">
            <a:extLst>
              <a:ext uri="{FF2B5EF4-FFF2-40B4-BE49-F238E27FC236}">
                <a16:creationId xmlns:a16="http://schemas.microsoft.com/office/drawing/2014/main" id="{55C86AA3-7DB1-BFC5-0D5E-A0370CC08475}"/>
              </a:ext>
            </a:extLst>
          </p:cNvPr>
          <p:cNvPicPr preferRelativeResize="0"/>
          <p:nvPr/>
        </p:nvPicPr>
        <p:blipFill>
          <a:blip r:embed="rId2">
            <a:alphaModFix/>
          </a:blip>
          <a:stretch>
            <a:fillRect/>
          </a:stretch>
        </p:blipFill>
        <p:spPr>
          <a:xfrm>
            <a:off x="11378402" y="5081604"/>
            <a:ext cx="223562" cy="228227"/>
          </a:xfrm>
          <a:prstGeom prst="rect">
            <a:avLst/>
          </a:prstGeom>
          <a:noFill/>
          <a:ln>
            <a:noFill/>
          </a:ln>
          <a:effectLst/>
        </p:spPr>
      </p:pic>
      <p:sp>
        <p:nvSpPr>
          <p:cNvPr id="6" name="Slide Number Placeholder 5">
            <a:extLst>
              <a:ext uri="{FF2B5EF4-FFF2-40B4-BE49-F238E27FC236}">
                <a16:creationId xmlns:a16="http://schemas.microsoft.com/office/drawing/2014/main" id="{8B95870C-137A-77F9-FD5C-04366FBE2D9B}"/>
              </a:ext>
            </a:extLst>
          </p:cNvPr>
          <p:cNvSpPr>
            <a:spLocks noGrp="1"/>
          </p:cNvSpPr>
          <p:nvPr>
            <p:ph type="sldNum" sz="quarter" idx="10"/>
          </p:nvPr>
        </p:nvSpPr>
        <p:spPr/>
        <p:txBody>
          <a:bodyPr/>
          <a:lstStyle/>
          <a:p>
            <a:pPr>
              <a:defRPr/>
            </a:pPr>
            <a:fld id="{0121240C-47AF-2F4D-83B3-CC3EDF50F794}" type="slidenum">
              <a:rPr lang="en-US" smtClean="0"/>
              <a:pPr>
                <a:defRPr/>
              </a:pPr>
              <a:t>83</a:t>
            </a:fld>
            <a:endParaRPr lang="en-US"/>
          </a:p>
        </p:txBody>
      </p:sp>
    </p:spTree>
    <p:extLst>
      <p:ext uri="{BB962C8B-B14F-4D97-AF65-F5344CB8AC3E}">
        <p14:creationId xmlns:p14="http://schemas.microsoft.com/office/powerpoint/2010/main" val="3428263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650;p26">
            <a:extLst>
              <a:ext uri="{FF2B5EF4-FFF2-40B4-BE49-F238E27FC236}">
                <a16:creationId xmlns:a16="http://schemas.microsoft.com/office/drawing/2014/main" id="{CB66B96B-1C6E-E7E1-B62E-28ECCAA32F88}"/>
              </a:ext>
            </a:extLst>
          </p:cNvPr>
          <p:cNvSpPr/>
          <p:nvPr/>
        </p:nvSpPr>
        <p:spPr>
          <a:xfrm>
            <a:off x="9576861" y="5060167"/>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845C41B1-00A9-5447-D6F8-923823E0CCE9}"/>
              </a:ext>
            </a:extLst>
          </p:cNvPr>
          <p:cNvSpPr>
            <a:spLocks noGrp="1"/>
          </p:cNvSpPr>
          <p:nvPr>
            <p:ph type="title"/>
          </p:nvPr>
        </p:nvSpPr>
        <p:spPr/>
        <p:txBody>
          <a:bodyPr/>
          <a:lstStyle/>
          <a:p>
            <a:r>
              <a:rPr lang="en-US" dirty="0"/>
              <a:t>Evaluation as Utilization</a:t>
            </a:r>
          </a:p>
        </p:txBody>
      </p:sp>
      <p:sp>
        <p:nvSpPr>
          <p:cNvPr id="3" name="Content Placeholder 2">
            <a:extLst>
              <a:ext uri="{FF2B5EF4-FFF2-40B4-BE49-F238E27FC236}">
                <a16:creationId xmlns:a16="http://schemas.microsoft.com/office/drawing/2014/main" id="{3F61920D-01EE-22A0-E44E-01488D76CC9C}"/>
              </a:ext>
            </a:extLst>
          </p:cNvPr>
          <p:cNvSpPr>
            <a:spLocks noGrp="1"/>
          </p:cNvSpPr>
          <p:nvPr>
            <p:ph idx="1"/>
          </p:nvPr>
        </p:nvSpPr>
        <p:spPr/>
        <p:txBody>
          <a:bodyPr/>
          <a:lstStyle/>
          <a:p>
            <a:r>
              <a:rPr lang="en-US" dirty="0"/>
              <a:t>Idea: A good hierarchy allows one to identify things.</a:t>
            </a:r>
          </a:p>
          <a:p>
            <a:endParaRPr lang="en-US" dirty="0"/>
          </a:p>
          <a:p>
            <a:r>
              <a:rPr lang="en-US" dirty="0"/>
              <a:t>Setup:</a:t>
            </a:r>
          </a:p>
          <a:p>
            <a:pPr lvl="1"/>
            <a:r>
              <a:rPr lang="en-US" dirty="0"/>
              <a:t>Input: A query </a:t>
            </a:r>
            <a:r>
              <a:rPr lang="en-US" b="1" dirty="0">
                <a:highlight>
                  <a:srgbClr val="97F1AE"/>
                </a:highlight>
              </a:rPr>
              <a:t>Q</a:t>
            </a:r>
            <a:r>
              <a:rPr lang="en-US" dirty="0"/>
              <a:t> that is answered at a leaf node. </a:t>
            </a:r>
          </a:p>
          <a:p>
            <a:pPr lvl="1"/>
            <a:r>
              <a:rPr lang="en-US" dirty="0"/>
              <a:t>Starting from root node, let a judge (an LLM) </a:t>
            </a:r>
            <a:br>
              <a:rPr lang="en-US" dirty="0"/>
            </a:br>
            <a:r>
              <a:rPr lang="en-US" dirty="0"/>
              <a:t>traverse the tree to identify </a:t>
            </a:r>
            <a:r>
              <a:rPr lang="en-US" dirty="0">
                <a:highlight>
                  <a:srgbClr val="FBA0A0"/>
                </a:highlight>
              </a:rPr>
              <a:t>the related leaf node</a:t>
            </a:r>
            <a:r>
              <a:rPr lang="en-US" dirty="0"/>
              <a:t>. </a:t>
            </a:r>
          </a:p>
          <a:p>
            <a:endParaRPr lang="en-US" dirty="0"/>
          </a:p>
          <a:p>
            <a:r>
              <a:rPr lang="en-US" dirty="0"/>
              <a:t>Metric: The accuracy of finding the relevant leaf. </a:t>
            </a:r>
          </a:p>
          <a:p>
            <a:endParaRPr lang="en-US" dirty="0"/>
          </a:p>
          <a:p>
            <a:endParaRPr lang="en-US" dirty="0"/>
          </a:p>
          <a:p>
            <a:endParaRPr lang="en-US" dirty="0"/>
          </a:p>
          <a:p>
            <a:endParaRPr lang="en-US" dirty="0"/>
          </a:p>
        </p:txBody>
      </p:sp>
      <p:sp>
        <p:nvSpPr>
          <p:cNvPr id="36" name="Google Shape;650;p26">
            <a:extLst>
              <a:ext uri="{FF2B5EF4-FFF2-40B4-BE49-F238E27FC236}">
                <a16:creationId xmlns:a16="http://schemas.microsoft.com/office/drawing/2014/main" id="{2469D1B4-68F0-B112-1727-FE58BC16EA98}"/>
              </a:ext>
            </a:extLst>
          </p:cNvPr>
          <p:cNvSpPr/>
          <p:nvPr/>
        </p:nvSpPr>
        <p:spPr>
          <a:xfrm>
            <a:off x="9582763" y="6056339"/>
            <a:ext cx="322200" cy="283800"/>
          </a:xfrm>
          <a:prstGeom prst="roundRect">
            <a:avLst>
              <a:gd name="adj" fmla="val 16667"/>
            </a:avLst>
          </a:prstGeom>
          <a:solidFill>
            <a:srgbClr val="97F1AE">
              <a:alpha val="74510"/>
            </a:srgbClr>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u="none" dirty="0">
                <a:solidFill>
                  <a:schemeClr val="dk1"/>
                </a:solidFill>
                <a:latin typeface="Arial"/>
                <a:ea typeface="Arial"/>
                <a:cs typeface="Arial"/>
                <a:sym typeface="Arial"/>
              </a:rPr>
              <a:t>Q</a:t>
            </a:r>
            <a:endParaRPr b="0" u="none" dirty="0">
              <a:solidFill>
                <a:schemeClr val="dk1"/>
              </a:solidFill>
              <a:latin typeface="Arial"/>
              <a:ea typeface="Arial"/>
              <a:cs typeface="Arial"/>
              <a:sym typeface="Arial"/>
            </a:endParaRPr>
          </a:p>
        </p:txBody>
      </p:sp>
      <p:cxnSp>
        <p:nvCxnSpPr>
          <p:cNvPr id="40" name="Straight Arrow Connector 39">
            <a:extLst>
              <a:ext uri="{FF2B5EF4-FFF2-40B4-BE49-F238E27FC236}">
                <a16:creationId xmlns:a16="http://schemas.microsoft.com/office/drawing/2014/main" id="{6B16FA85-EDDF-7A5E-080C-CC170490992C}"/>
              </a:ext>
            </a:extLst>
          </p:cNvPr>
          <p:cNvCxnSpPr/>
          <p:nvPr/>
        </p:nvCxnSpPr>
        <p:spPr>
          <a:xfrm>
            <a:off x="9732382" y="5408694"/>
            <a:ext cx="0" cy="602974"/>
          </a:xfrm>
          <a:prstGeom prst="straightConnector1">
            <a:avLst/>
          </a:prstGeom>
          <a:ln w="28575">
            <a:solidFill>
              <a:schemeClr val="bg1">
                <a:lumMod val="50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Google Shape;605;p26">
            <a:extLst>
              <a:ext uri="{FF2B5EF4-FFF2-40B4-BE49-F238E27FC236}">
                <a16:creationId xmlns:a16="http://schemas.microsoft.com/office/drawing/2014/main" id="{0038BB59-3D09-EE42-3EB4-F8029C7F5FDA}"/>
              </a:ext>
            </a:extLst>
          </p:cNvPr>
          <p:cNvSpPr/>
          <p:nvPr/>
        </p:nvSpPr>
        <p:spPr>
          <a:xfrm>
            <a:off x="986197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79" name="Google Shape;632;p26">
            <a:extLst>
              <a:ext uri="{FF2B5EF4-FFF2-40B4-BE49-F238E27FC236}">
                <a16:creationId xmlns:a16="http://schemas.microsoft.com/office/drawing/2014/main" id="{29783B48-0916-2C75-2A17-640F25024ACC}"/>
              </a:ext>
            </a:extLst>
          </p:cNvPr>
          <p:cNvCxnSpPr>
            <a:cxnSpLocks/>
            <a:stCxn id="94" idx="2"/>
            <a:endCxn id="100" idx="0"/>
          </p:cNvCxnSpPr>
          <p:nvPr/>
        </p:nvCxnSpPr>
        <p:spPr>
          <a:xfrm rot="16200000" flipH="1">
            <a:off x="9820703" y="4798697"/>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80" name="Google Shape;640;p26">
            <a:extLst>
              <a:ext uri="{FF2B5EF4-FFF2-40B4-BE49-F238E27FC236}">
                <a16:creationId xmlns:a16="http://schemas.microsoft.com/office/drawing/2014/main" id="{155D1A42-BB8B-29C6-6026-096DDF664D18}"/>
              </a:ext>
            </a:extLst>
          </p:cNvPr>
          <p:cNvCxnSpPr>
            <a:cxnSpLocks/>
            <a:stCxn id="78" idx="2"/>
            <a:endCxn id="101" idx="0"/>
          </p:cNvCxnSpPr>
          <p:nvPr/>
        </p:nvCxnSpPr>
        <p:spPr>
          <a:xfrm rot="5400000">
            <a:off x="9847955" y="2974274"/>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1" name="Google Shape;641;p26">
            <a:extLst>
              <a:ext uri="{FF2B5EF4-FFF2-40B4-BE49-F238E27FC236}">
                <a16:creationId xmlns:a16="http://schemas.microsoft.com/office/drawing/2014/main" id="{27006404-1DFD-DE50-B847-6B15A77FF628}"/>
              </a:ext>
            </a:extLst>
          </p:cNvPr>
          <p:cNvCxnSpPr>
            <a:cxnSpLocks/>
            <a:stCxn id="78" idx="2"/>
            <a:endCxn id="102" idx="0"/>
          </p:cNvCxnSpPr>
          <p:nvPr/>
        </p:nvCxnSpPr>
        <p:spPr>
          <a:xfrm rot="16200000" flipH="1">
            <a:off x="10547609" y="2967718"/>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2" name="Google Shape;644;p26">
            <a:extLst>
              <a:ext uri="{FF2B5EF4-FFF2-40B4-BE49-F238E27FC236}">
                <a16:creationId xmlns:a16="http://schemas.microsoft.com/office/drawing/2014/main" id="{3ACC55B8-9254-BA54-C281-4045B8397680}"/>
              </a:ext>
            </a:extLst>
          </p:cNvPr>
          <p:cNvCxnSpPr>
            <a:cxnSpLocks/>
            <a:stCxn id="94" idx="2"/>
            <a:endCxn id="99" idx="0"/>
          </p:cNvCxnSpPr>
          <p:nvPr/>
        </p:nvCxnSpPr>
        <p:spPr>
          <a:xfrm rot="5400000">
            <a:off x="9646007" y="4750610"/>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83" name="Google Shape;645;p26">
            <a:extLst>
              <a:ext uri="{FF2B5EF4-FFF2-40B4-BE49-F238E27FC236}">
                <a16:creationId xmlns:a16="http://schemas.microsoft.com/office/drawing/2014/main" id="{D89E17FF-7256-4C0A-BBE9-A2A9B6462CFE}"/>
              </a:ext>
            </a:extLst>
          </p:cNvPr>
          <p:cNvSpPr/>
          <p:nvPr/>
        </p:nvSpPr>
        <p:spPr>
          <a:xfrm>
            <a:off x="10627854" y="5050504"/>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4" name="Google Shape;646;p26">
            <a:extLst>
              <a:ext uri="{FF2B5EF4-FFF2-40B4-BE49-F238E27FC236}">
                <a16:creationId xmlns:a16="http://schemas.microsoft.com/office/drawing/2014/main" id="{3910C387-E426-23DF-70F0-0BC22B290334}"/>
              </a:ext>
            </a:extLst>
          </p:cNvPr>
          <p:cNvCxnSpPr>
            <a:cxnSpLocks/>
            <a:stCxn id="97" idx="2"/>
            <a:endCxn id="83" idx="0"/>
          </p:cNvCxnSpPr>
          <p:nvPr/>
        </p:nvCxnSpPr>
        <p:spPr>
          <a:xfrm rot="5400000">
            <a:off x="10636479" y="4792646"/>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85" name="Google Shape;647;p26">
            <a:extLst>
              <a:ext uri="{FF2B5EF4-FFF2-40B4-BE49-F238E27FC236}">
                <a16:creationId xmlns:a16="http://schemas.microsoft.com/office/drawing/2014/main" id="{302102DA-8FCA-08AA-B0EF-1FD6ED275DA6}"/>
              </a:ext>
            </a:extLst>
          </p:cNvPr>
          <p:cNvSpPr/>
          <p:nvPr/>
        </p:nvSpPr>
        <p:spPr>
          <a:xfrm>
            <a:off x="10272708" y="5052425"/>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6" name="Google Shape;648;p26">
            <a:extLst>
              <a:ext uri="{FF2B5EF4-FFF2-40B4-BE49-F238E27FC236}">
                <a16:creationId xmlns:a16="http://schemas.microsoft.com/office/drawing/2014/main" id="{8B1FF4DA-0031-35A9-3DAE-3F30025C7019}"/>
              </a:ext>
            </a:extLst>
          </p:cNvPr>
          <p:cNvCxnSpPr>
            <a:cxnSpLocks/>
            <a:stCxn id="97" idx="2"/>
            <a:endCxn id="85" idx="0"/>
          </p:cNvCxnSpPr>
          <p:nvPr/>
        </p:nvCxnSpPr>
        <p:spPr>
          <a:xfrm rot="5400000">
            <a:off x="10458968" y="4617055"/>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87" name="Google Shape;650;p26">
            <a:extLst>
              <a:ext uri="{FF2B5EF4-FFF2-40B4-BE49-F238E27FC236}">
                <a16:creationId xmlns:a16="http://schemas.microsoft.com/office/drawing/2014/main" id="{95ABB337-480E-F108-AE23-C520642D70BC}"/>
              </a:ext>
            </a:extLst>
          </p:cNvPr>
          <p:cNvSpPr/>
          <p:nvPr/>
        </p:nvSpPr>
        <p:spPr>
          <a:xfrm>
            <a:off x="9226640" y="5048733"/>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88" name="Google Shape;651;p26">
            <a:extLst>
              <a:ext uri="{FF2B5EF4-FFF2-40B4-BE49-F238E27FC236}">
                <a16:creationId xmlns:a16="http://schemas.microsoft.com/office/drawing/2014/main" id="{1EFF603D-B133-91A9-4A38-66B230A74324}"/>
              </a:ext>
            </a:extLst>
          </p:cNvPr>
          <p:cNvCxnSpPr>
            <a:cxnSpLocks/>
            <a:stCxn id="94" idx="2"/>
            <a:endCxn id="87" idx="0"/>
          </p:cNvCxnSpPr>
          <p:nvPr/>
        </p:nvCxnSpPr>
        <p:spPr>
          <a:xfrm rot="5400000">
            <a:off x="9475213" y="4575146"/>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89" name="Google Shape;657;p26">
            <a:extLst>
              <a:ext uri="{FF2B5EF4-FFF2-40B4-BE49-F238E27FC236}">
                <a16:creationId xmlns:a16="http://schemas.microsoft.com/office/drawing/2014/main" id="{05FE3901-C50F-D688-5B28-4B6CE17C181A}"/>
              </a:ext>
            </a:extLst>
          </p:cNvPr>
          <p:cNvSpPr txBox="1"/>
          <p:nvPr/>
        </p:nvSpPr>
        <p:spPr>
          <a:xfrm rot="5400000">
            <a:off x="9535862" y="3833192"/>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90" name="Google Shape;661;p26">
            <a:extLst>
              <a:ext uri="{FF2B5EF4-FFF2-40B4-BE49-F238E27FC236}">
                <a16:creationId xmlns:a16="http://schemas.microsoft.com/office/drawing/2014/main" id="{BEC9359E-91F6-E21F-D219-BC57050B5649}"/>
              </a:ext>
            </a:extLst>
          </p:cNvPr>
          <p:cNvSpPr txBox="1"/>
          <p:nvPr/>
        </p:nvSpPr>
        <p:spPr>
          <a:xfrm>
            <a:off x="10244693" y="4270681"/>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91" name="Google Shape;666;p26">
            <a:extLst>
              <a:ext uri="{FF2B5EF4-FFF2-40B4-BE49-F238E27FC236}">
                <a16:creationId xmlns:a16="http://schemas.microsoft.com/office/drawing/2014/main" id="{E57A795D-871A-0B90-0B99-7C5452D7AE80}"/>
              </a:ext>
            </a:extLst>
          </p:cNvPr>
          <p:cNvCxnSpPr>
            <a:cxnSpLocks/>
            <a:stCxn id="89" idx="3"/>
            <a:endCxn id="93" idx="0"/>
          </p:cNvCxnSpPr>
          <p:nvPr/>
        </p:nvCxnSpPr>
        <p:spPr>
          <a:xfrm rot="5400000">
            <a:off x="9460230" y="4146698"/>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92" name="Google Shape;667;p26">
            <a:extLst>
              <a:ext uri="{FF2B5EF4-FFF2-40B4-BE49-F238E27FC236}">
                <a16:creationId xmlns:a16="http://schemas.microsoft.com/office/drawing/2014/main" id="{2C7A537C-012D-B857-68B1-5AA2B79ACA65}"/>
              </a:ext>
            </a:extLst>
          </p:cNvPr>
          <p:cNvCxnSpPr>
            <a:cxnSpLocks/>
            <a:stCxn id="89" idx="3"/>
            <a:endCxn id="94" idx="0"/>
          </p:cNvCxnSpPr>
          <p:nvPr/>
        </p:nvCxnSpPr>
        <p:spPr>
          <a:xfrm rot="16200000" flipH="1">
            <a:off x="9691249" y="4129251"/>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93" name="Google Shape;668;p26">
            <a:extLst>
              <a:ext uri="{FF2B5EF4-FFF2-40B4-BE49-F238E27FC236}">
                <a16:creationId xmlns:a16="http://schemas.microsoft.com/office/drawing/2014/main" id="{B1502AF3-AEFC-0271-70C5-BDA45818659D}"/>
              </a:ext>
            </a:extLst>
          </p:cNvPr>
          <p:cNvSpPr/>
          <p:nvPr/>
        </p:nvSpPr>
        <p:spPr>
          <a:xfrm>
            <a:off x="9285360" y="4392551"/>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94" name="Google Shape;633;p26">
            <a:extLst>
              <a:ext uri="{FF2B5EF4-FFF2-40B4-BE49-F238E27FC236}">
                <a16:creationId xmlns:a16="http://schemas.microsoft.com/office/drawing/2014/main" id="{A0EC6EAE-08E7-5B9C-12AD-58C58D812C47}"/>
              </a:ext>
            </a:extLst>
          </p:cNvPr>
          <p:cNvSpPr/>
          <p:nvPr/>
        </p:nvSpPr>
        <p:spPr>
          <a:xfrm>
            <a:off x="9741649" y="438680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95" name="Google Shape;673;p26">
            <a:extLst>
              <a:ext uri="{FF2B5EF4-FFF2-40B4-BE49-F238E27FC236}">
                <a16:creationId xmlns:a16="http://schemas.microsoft.com/office/drawing/2014/main" id="{60906F4F-C6C0-0B15-D04A-765E1CD268B6}"/>
              </a:ext>
            </a:extLst>
          </p:cNvPr>
          <p:cNvCxnSpPr>
            <a:cxnSpLocks/>
            <a:stCxn id="107" idx="3"/>
            <a:endCxn id="97" idx="0"/>
          </p:cNvCxnSpPr>
          <p:nvPr/>
        </p:nvCxnSpPr>
        <p:spPr>
          <a:xfrm rot="5400000">
            <a:off x="10892215" y="4123797"/>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96" name="Google Shape;674;p26">
            <a:extLst>
              <a:ext uri="{FF2B5EF4-FFF2-40B4-BE49-F238E27FC236}">
                <a16:creationId xmlns:a16="http://schemas.microsoft.com/office/drawing/2014/main" id="{DC6A5136-8F31-23B8-8FD7-6226678C367B}"/>
              </a:ext>
            </a:extLst>
          </p:cNvPr>
          <p:cNvCxnSpPr>
            <a:cxnSpLocks/>
            <a:stCxn id="107" idx="3"/>
            <a:endCxn id="98" idx="0"/>
          </p:cNvCxnSpPr>
          <p:nvPr/>
        </p:nvCxnSpPr>
        <p:spPr>
          <a:xfrm rot="16200000" flipH="1">
            <a:off x="11140310" y="4111017"/>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97" name="Google Shape;637;p26">
            <a:extLst>
              <a:ext uri="{FF2B5EF4-FFF2-40B4-BE49-F238E27FC236}">
                <a16:creationId xmlns:a16="http://schemas.microsoft.com/office/drawing/2014/main" id="{CEA19208-DC5A-3731-9099-8BAAFD9C253A}"/>
              </a:ext>
            </a:extLst>
          </p:cNvPr>
          <p:cNvSpPr/>
          <p:nvPr/>
        </p:nvSpPr>
        <p:spPr>
          <a:xfrm>
            <a:off x="10687187" y="436123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98" name="Google Shape;675;p26">
            <a:extLst>
              <a:ext uri="{FF2B5EF4-FFF2-40B4-BE49-F238E27FC236}">
                <a16:creationId xmlns:a16="http://schemas.microsoft.com/office/drawing/2014/main" id="{8D4172AE-F09E-B842-4385-3CE87DBF28FD}"/>
              </a:ext>
            </a:extLst>
          </p:cNvPr>
          <p:cNvSpPr/>
          <p:nvPr/>
        </p:nvSpPr>
        <p:spPr>
          <a:xfrm>
            <a:off x="11177629" y="435548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99" name="Google Shape;650;p26">
            <a:extLst>
              <a:ext uri="{FF2B5EF4-FFF2-40B4-BE49-F238E27FC236}">
                <a16:creationId xmlns:a16="http://schemas.microsoft.com/office/drawing/2014/main" id="{F8B03D59-7D66-41EA-81BA-EDE345EB521D}"/>
              </a:ext>
            </a:extLst>
          </p:cNvPr>
          <p:cNvSpPr/>
          <p:nvPr/>
        </p:nvSpPr>
        <p:spPr>
          <a:xfrm>
            <a:off x="9572898" y="5053402"/>
            <a:ext cx="306232" cy="283800"/>
          </a:xfrm>
          <a:prstGeom prst="roundRect">
            <a:avLst>
              <a:gd name="adj" fmla="val 16667"/>
            </a:avLst>
          </a:prstGeom>
          <a:solidFill>
            <a:srgbClr val="BBFFB4"/>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100" name="Google Shape;650;p26">
            <a:extLst>
              <a:ext uri="{FF2B5EF4-FFF2-40B4-BE49-F238E27FC236}">
                <a16:creationId xmlns:a16="http://schemas.microsoft.com/office/drawing/2014/main" id="{4D3F0A61-1016-C487-14D3-33F1F410ED0B}"/>
              </a:ext>
            </a:extLst>
          </p:cNvPr>
          <p:cNvSpPr/>
          <p:nvPr/>
        </p:nvSpPr>
        <p:spPr>
          <a:xfrm>
            <a:off x="9921725" y="5052426"/>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101" name="Google Shape;675;p26">
            <a:extLst>
              <a:ext uri="{FF2B5EF4-FFF2-40B4-BE49-F238E27FC236}">
                <a16:creationId xmlns:a16="http://schemas.microsoft.com/office/drawing/2014/main" id="{491FCD53-F8C4-E1C3-5E7B-55C545D7817D}"/>
              </a:ext>
            </a:extLst>
          </p:cNvPr>
          <p:cNvSpPr/>
          <p:nvPr/>
        </p:nvSpPr>
        <p:spPr>
          <a:xfrm>
            <a:off x="9510727" y="353729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2" name="Google Shape;675;p26">
            <a:extLst>
              <a:ext uri="{FF2B5EF4-FFF2-40B4-BE49-F238E27FC236}">
                <a16:creationId xmlns:a16="http://schemas.microsoft.com/office/drawing/2014/main" id="{F159C1B8-7A71-1394-2D59-D2EC930B34A2}"/>
              </a:ext>
            </a:extLst>
          </p:cNvPr>
          <p:cNvSpPr/>
          <p:nvPr/>
        </p:nvSpPr>
        <p:spPr>
          <a:xfrm>
            <a:off x="10918395" y="354565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103" name="Google Shape;645;p26">
            <a:extLst>
              <a:ext uri="{FF2B5EF4-FFF2-40B4-BE49-F238E27FC236}">
                <a16:creationId xmlns:a16="http://schemas.microsoft.com/office/drawing/2014/main" id="{7F8B1E56-8D2E-C4AC-940F-D1B980E28A4B}"/>
              </a:ext>
            </a:extLst>
          </p:cNvPr>
          <p:cNvSpPr/>
          <p:nvPr/>
        </p:nvSpPr>
        <p:spPr>
          <a:xfrm>
            <a:off x="11341273" y="5048226"/>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04" name="Google Shape;646;p26">
            <a:extLst>
              <a:ext uri="{FF2B5EF4-FFF2-40B4-BE49-F238E27FC236}">
                <a16:creationId xmlns:a16="http://schemas.microsoft.com/office/drawing/2014/main" id="{D055163A-F537-140D-7994-2527CF45F3C9}"/>
              </a:ext>
            </a:extLst>
          </p:cNvPr>
          <p:cNvCxnSpPr>
            <a:cxnSpLocks/>
            <a:stCxn id="98" idx="2"/>
            <a:endCxn id="103" idx="0"/>
          </p:cNvCxnSpPr>
          <p:nvPr/>
        </p:nvCxnSpPr>
        <p:spPr>
          <a:xfrm rot="16200000" flipH="1">
            <a:off x="11237260" y="4786806"/>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05" name="Google Shape;647;p26">
            <a:extLst>
              <a:ext uri="{FF2B5EF4-FFF2-40B4-BE49-F238E27FC236}">
                <a16:creationId xmlns:a16="http://schemas.microsoft.com/office/drawing/2014/main" id="{BB209C58-7300-7E9C-6AB9-13E87273764B}"/>
              </a:ext>
            </a:extLst>
          </p:cNvPr>
          <p:cNvSpPr/>
          <p:nvPr/>
        </p:nvSpPr>
        <p:spPr>
          <a:xfrm>
            <a:off x="10987003" y="5048581"/>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06" name="Google Shape;648;p26">
            <a:extLst>
              <a:ext uri="{FF2B5EF4-FFF2-40B4-BE49-F238E27FC236}">
                <a16:creationId xmlns:a16="http://schemas.microsoft.com/office/drawing/2014/main" id="{4A2ACBCA-F4D7-BC34-FBC5-BC954CA7BC7D}"/>
              </a:ext>
            </a:extLst>
          </p:cNvPr>
          <p:cNvCxnSpPr>
            <a:cxnSpLocks/>
            <a:stCxn id="98" idx="2"/>
            <a:endCxn id="105" idx="0"/>
          </p:cNvCxnSpPr>
          <p:nvPr/>
        </p:nvCxnSpPr>
        <p:spPr>
          <a:xfrm rot="5400000">
            <a:off x="11059947" y="4723749"/>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07" name="Google Shape;657;p26">
            <a:extLst>
              <a:ext uri="{FF2B5EF4-FFF2-40B4-BE49-F238E27FC236}">
                <a16:creationId xmlns:a16="http://schemas.microsoft.com/office/drawing/2014/main" id="{C635AB88-F6A2-2E1B-930F-4EF380133515}"/>
              </a:ext>
            </a:extLst>
          </p:cNvPr>
          <p:cNvSpPr txBox="1"/>
          <p:nvPr/>
        </p:nvSpPr>
        <p:spPr>
          <a:xfrm rot="5400000">
            <a:off x="10959433" y="3840449"/>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108" name="Google Shape;661;p26">
            <a:extLst>
              <a:ext uri="{FF2B5EF4-FFF2-40B4-BE49-F238E27FC236}">
                <a16:creationId xmlns:a16="http://schemas.microsoft.com/office/drawing/2014/main" id="{0145AAEC-6E14-3152-BB04-552DBC178896}"/>
              </a:ext>
            </a:extLst>
          </p:cNvPr>
          <p:cNvSpPr txBox="1"/>
          <p:nvPr/>
        </p:nvSpPr>
        <p:spPr>
          <a:xfrm>
            <a:off x="10212171" y="343092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109" name="Google Shape;1270;p33">
            <a:extLst>
              <a:ext uri="{FF2B5EF4-FFF2-40B4-BE49-F238E27FC236}">
                <a16:creationId xmlns:a16="http://schemas.microsoft.com/office/drawing/2014/main" id="{6A559FB2-85E2-C488-55CF-510ECC676DF9}"/>
              </a:ext>
            </a:extLst>
          </p:cNvPr>
          <p:cNvPicPr preferRelativeResize="0"/>
          <p:nvPr/>
        </p:nvPicPr>
        <p:blipFill>
          <a:blip r:embed="rId3">
            <a:alphaModFix/>
          </a:blip>
          <a:stretch>
            <a:fillRect/>
          </a:stretch>
        </p:blipFill>
        <p:spPr>
          <a:xfrm>
            <a:off x="9255075" y="5093349"/>
            <a:ext cx="223562" cy="228227"/>
          </a:xfrm>
          <a:prstGeom prst="rect">
            <a:avLst/>
          </a:prstGeom>
          <a:noFill/>
          <a:ln>
            <a:noFill/>
          </a:ln>
          <a:effectLst/>
        </p:spPr>
      </p:pic>
      <p:pic>
        <p:nvPicPr>
          <p:cNvPr id="110" name="Google Shape;1270;p33">
            <a:extLst>
              <a:ext uri="{FF2B5EF4-FFF2-40B4-BE49-F238E27FC236}">
                <a16:creationId xmlns:a16="http://schemas.microsoft.com/office/drawing/2014/main" id="{EAB41F18-5D63-0106-879D-A0AC208386A2}"/>
              </a:ext>
            </a:extLst>
          </p:cNvPr>
          <p:cNvPicPr preferRelativeResize="0"/>
          <p:nvPr/>
        </p:nvPicPr>
        <p:blipFill>
          <a:blip r:embed="rId3">
            <a:alphaModFix/>
          </a:blip>
          <a:stretch>
            <a:fillRect/>
          </a:stretch>
        </p:blipFill>
        <p:spPr>
          <a:xfrm>
            <a:off x="9597032" y="5088818"/>
            <a:ext cx="223562" cy="228227"/>
          </a:xfrm>
          <a:prstGeom prst="rect">
            <a:avLst/>
          </a:prstGeom>
          <a:noFill/>
          <a:ln>
            <a:noFill/>
          </a:ln>
          <a:effectLst/>
        </p:spPr>
      </p:pic>
      <p:pic>
        <p:nvPicPr>
          <p:cNvPr id="111" name="Google Shape;1270;p33">
            <a:extLst>
              <a:ext uri="{FF2B5EF4-FFF2-40B4-BE49-F238E27FC236}">
                <a16:creationId xmlns:a16="http://schemas.microsoft.com/office/drawing/2014/main" id="{AC8BA7F2-06EF-88D1-E52C-10CAF65BDD6A}"/>
              </a:ext>
            </a:extLst>
          </p:cNvPr>
          <p:cNvPicPr preferRelativeResize="0"/>
          <p:nvPr/>
        </p:nvPicPr>
        <p:blipFill>
          <a:blip r:embed="rId3">
            <a:alphaModFix/>
          </a:blip>
          <a:stretch>
            <a:fillRect/>
          </a:stretch>
        </p:blipFill>
        <p:spPr>
          <a:xfrm>
            <a:off x="9953550" y="5092414"/>
            <a:ext cx="223562" cy="228227"/>
          </a:xfrm>
          <a:prstGeom prst="rect">
            <a:avLst/>
          </a:prstGeom>
          <a:noFill/>
          <a:ln>
            <a:noFill/>
          </a:ln>
          <a:effectLst/>
        </p:spPr>
      </p:pic>
      <p:pic>
        <p:nvPicPr>
          <p:cNvPr id="112" name="Google Shape;1270;p33">
            <a:extLst>
              <a:ext uri="{FF2B5EF4-FFF2-40B4-BE49-F238E27FC236}">
                <a16:creationId xmlns:a16="http://schemas.microsoft.com/office/drawing/2014/main" id="{FF1EBADF-2693-8414-C672-F8A7DA4A6090}"/>
              </a:ext>
            </a:extLst>
          </p:cNvPr>
          <p:cNvPicPr preferRelativeResize="0"/>
          <p:nvPr/>
        </p:nvPicPr>
        <p:blipFill>
          <a:blip r:embed="rId3">
            <a:alphaModFix/>
          </a:blip>
          <a:stretch>
            <a:fillRect/>
          </a:stretch>
        </p:blipFill>
        <p:spPr>
          <a:xfrm>
            <a:off x="10308018" y="5093494"/>
            <a:ext cx="223562" cy="228227"/>
          </a:xfrm>
          <a:prstGeom prst="rect">
            <a:avLst/>
          </a:prstGeom>
          <a:noFill/>
          <a:ln>
            <a:noFill/>
          </a:ln>
          <a:effectLst/>
        </p:spPr>
      </p:pic>
      <p:pic>
        <p:nvPicPr>
          <p:cNvPr id="113" name="Google Shape;1270;p33">
            <a:extLst>
              <a:ext uri="{FF2B5EF4-FFF2-40B4-BE49-F238E27FC236}">
                <a16:creationId xmlns:a16="http://schemas.microsoft.com/office/drawing/2014/main" id="{E051DAF8-31BE-099D-D9CB-E3CC0FAEE71D}"/>
              </a:ext>
            </a:extLst>
          </p:cNvPr>
          <p:cNvPicPr preferRelativeResize="0"/>
          <p:nvPr/>
        </p:nvPicPr>
        <p:blipFill>
          <a:blip r:embed="rId3">
            <a:alphaModFix/>
          </a:blip>
          <a:stretch>
            <a:fillRect/>
          </a:stretch>
        </p:blipFill>
        <p:spPr>
          <a:xfrm>
            <a:off x="10661426" y="5088358"/>
            <a:ext cx="223562" cy="228227"/>
          </a:xfrm>
          <a:prstGeom prst="rect">
            <a:avLst/>
          </a:prstGeom>
          <a:noFill/>
          <a:ln>
            <a:noFill/>
          </a:ln>
          <a:effectLst/>
        </p:spPr>
      </p:pic>
      <p:pic>
        <p:nvPicPr>
          <p:cNvPr id="114" name="Google Shape;1270;p33">
            <a:extLst>
              <a:ext uri="{FF2B5EF4-FFF2-40B4-BE49-F238E27FC236}">
                <a16:creationId xmlns:a16="http://schemas.microsoft.com/office/drawing/2014/main" id="{4A6A2DA1-8E10-1A3B-CE77-7E871B885EC3}"/>
              </a:ext>
            </a:extLst>
          </p:cNvPr>
          <p:cNvPicPr preferRelativeResize="0"/>
          <p:nvPr/>
        </p:nvPicPr>
        <p:blipFill>
          <a:blip r:embed="rId3">
            <a:alphaModFix/>
          </a:blip>
          <a:stretch>
            <a:fillRect/>
          </a:stretch>
        </p:blipFill>
        <p:spPr>
          <a:xfrm>
            <a:off x="11016452" y="5087954"/>
            <a:ext cx="223562" cy="228227"/>
          </a:xfrm>
          <a:prstGeom prst="rect">
            <a:avLst/>
          </a:prstGeom>
          <a:noFill/>
          <a:ln>
            <a:noFill/>
          </a:ln>
          <a:effectLst/>
        </p:spPr>
      </p:pic>
      <p:pic>
        <p:nvPicPr>
          <p:cNvPr id="115" name="Google Shape;1270;p33">
            <a:extLst>
              <a:ext uri="{FF2B5EF4-FFF2-40B4-BE49-F238E27FC236}">
                <a16:creationId xmlns:a16="http://schemas.microsoft.com/office/drawing/2014/main" id="{78D482FF-D1DC-2CBB-0D77-4C9AB533A8D3}"/>
              </a:ext>
            </a:extLst>
          </p:cNvPr>
          <p:cNvPicPr preferRelativeResize="0"/>
          <p:nvPr/>
        </p:nvPicPr>
        <p:blipFill>
          <a:blip r:embed="rId3">
            <a:alphaModFix/>
          </a:blip>
          <a:stretch>
            <a:fillRect/>
          </a:stretch>
        </p:blipFill>
        <p:spPr>
          <a:xfrm>
            <a:off x="11378402" y="5081604"/>
            <a:ext cx="223562" cy="228227"/>
          </a:xfrm>
          <a:prstGeom prst="rect">
            <a:avLst/>
          </a:prstGeom>
          <a:noFill/>
          <a:ln>
            <a:noFill/>
          </a:ln>
          <a:effectLst/>
        </p:spPr>
      </p:pic>
      <p:sp>
        <p:nvSpPr>
          <p:cNvPr id="5" name="Slide Number Placeholder 4">
            <a:extLst>
              <a:ext uri="{FF2B5EF4-FFF2-40B4-BE49-F238E27FC236}">
                <a16:creationId xmlns:a16="http://schemas.microsoft.com/office/drawing/2014/main" id="{333CA6A8-8151-A57F-AD13-CD3790F4A7D4}"/>
              </a:ext>
            </a:extLst>
          </p:cNvPr>
          <p:cNvSpPr>
            <a:spLocks noGrp="1"/>
          </p:cNvSpPr>
          <p:nvPr>
            <p:ph type="sldNum" sz="quarter" idx="10"/>
          </p:nvPr>
        </p:nvSpPr>
        <p:spPr/>
        <p:txBody>
          <a:bodyPr/>
          <a:lstStyle/>
          <a:p>
            <a:pPr>
              <a:defRPr/>
            </a:pPr>
            <a:fld id="{0121240C-47AF-2F4D-83B3-CC3EDF50F794}" type="slidenum">
              <a:rPr lang="en-US" smtClean="0"/>
              <a:pPr>
                <a:defRPr/>
              </a:pPr>
              <a:t>84</a:t>
            </a:fld>
            <a:endParaRPr lang="en-US"/>
          </a:p>
        </p:txBody>
      </p:sp>
      <p:sp>
        <p:nvSpPr>
          <p:cNvPr id="6" name="TextBox 5">
            <a:extLst>
              <a:ext uri="{FF2B5EF4-FFF2-40B4-BE49-F238E27FC236}">
                <a16:creationId xmlns:a16="http://schemas.microsoft.com/office/drawing/2014/main" id="{00072B76-C148-7BEE-7304-6DC11F1B0D90}"/>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
        <p:nvSpPr>
          <p:cNvPr id="7" name="Rectangle 6">
            <a:extLst>
              <a:ext uri="{FF2B5EF4-FFF2-40B4-BE49-F238E27FC236}">
                <a16:creationId xmlns:a16="http://schemas.microsoft.com/office/drawing/2014/main" id="{79E249CE-5097-8036-1FFB-32B7AA42C1FA}"/>
              </a:ext>
            </a:extLst>
          </p:cNvPr>
          <p:cNvSpPr/>
          <p:nvPr/>
        </p:nvSpPr>
        <p:spPr>
          <a:xfrm>
            <a:off x="782299" y="2501709"/>
            <a:ext cx="7772154" cy="8996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2342C8E3-BCAF-3966-7B9D-28DBB813EE11}"/>
              </a:ext>
            </a:extLst>
          </p:cNvPr>
          <p:cNvSpPr/>
          <p:nvPr/>
        </p:nvSpPr>
        <p:spPr>
          <a:xfrm>
            <a:off x="793036" y="3401329"/>
            <a:ext cx="7772154" cy="8996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34800E80-9867-4167-6592-B6D7AF235FDA}"/>
              </a:ext>
            </a:extLst>
          </p:cNvPr>
          <p:cNvSpPr/>
          <p:nvPr/>
        </p:nvSpPr>
        <p:spPr>
          <a:xfrm>
            <a:off x="674081" y="4582854"/>
            <a:ext cx="8210327" cy="89962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58962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99" grpId="0" animBg="1"/>
      <p:bldP spid="7"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41CA-4ACC-C5EF-758B-9F96381EA5B2}"/>
              </a:ext>
            </a:extLst>
          </p:cNvPr>
          <p:cNvSpPr>
            <a:spLocks noGrp="1"/>
          </p:cNvSpPr>
          <p:nvPr>
            <p:ph type="title"/>
          </p:nvPr>
        </p:nvSpPr>
        <p:spPr/>
        <p:txBody>
          <a:bodyPr/>
          <a:lstStyle/>
          <a:p>
            <a:r>
              <a:rPr lang="en-US"/>
              <a:t>Evaluation as Utilization: Example </a:t>
            </a:r>
          </a:p>
        </p:txBody>
      </p:sp>
      <p:sp>
        <p:nvSpPr>
          <p:cNvPr id="7" name="TextBox 6">
            <a:extLst>
              <a:ext uri="{FF2B5EF4-FFF2-40B4-BE49-F238E27FC236}">
                <a16:creationId xmlns:a16="http://schemas.microsoft.com/office/drawing/2014/main" id="{EDD8E18E-5852-6889-BD00-B3F628112E8C}"/>
              </a:ext>
            </a:extLst>
          </p:cNvPr>
          <p:cNvSpPr txBox="1"/>
          <p:nvPr/>
        </p:nvSpPr>
        <p:spPr>
          <a:xfrm>
            <a:off x="839612" y="1265059"/>
            <a:ext cx="10816163" cy="1015663"/>
          </a:xfrm>
          <a:prstGeom prst="rect">
            <a:avLst/>
          </a:prstGeom>
          <a:solidFill>
            <a:schemeClr val="bg1">
              <a:lumMod val="95000"/>
            </a:schemeClr>
          </a:solid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venir Book"/>
              </a:rPr>
              <a:t>Title: Controlling nonlinear interaction in a many-mode laser by tuning disorder</a:t>
            </a:r>
            <a:endParaRPr lang="en-US" dirty="0"/>
          </a:p>
          <a:p>
            <a:r>
              <a:rPr lang="en-US" sz="2000" dirty="0">
                <a:latin typeface="Avenir Book"/>
              </a:rPr>
              <a:t>Abstract: Many-mode lasers with nonlinear modal interaction can model many-body physics... We introduce random phase fluctuation to tune lasing modes... </a:t>
            </a:r>
            <a:endParaRPr lang="en-US" dirty="0"/>
          </a:p>
        </p:txBody>
      </p:sp>
      <p:sp>
        <p:nvSpPr>
          <p:cNvPr id="8" name="TextBox 7">
            <a:extLst>
              <a:ext uri="{FF2B5EF4-FFF2-40B4-BE49-F238E27FC236}">
                <a16:creationId xmlns:a16="http://schemas.microsoft.com/office/drawing/2014/main" id="{7C537E73-063C-452D-1382-510E6EA75D67}"/>
              </a:ext>
            </a:extLst>
          </p:cNvPr>
          <p:cNvSpPr txBox="1"/>
          <p:nvPr/>
        </p:nvSpPr>
        <p:spPr>
          <a:xfrm>
            <a:off x="839612" y="2810439"/>
            <a:ext cx="6499642" cy="1938992"/>
          </a:xfrm>
          <a:prstGeom prst="rect">
            <a:avLst/>
          </a:prstGeom>
          <a:solidFill>
            <a:srgbClr val="ECF3FF"/>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sz="2000" dirty="0">
                <a:latin typeface="Avenir Book"/>
              </a:rPr>
              <a:t>Materials for energy/env/health</a:t>
            </a:r>
          </a:p>
          <a:p>
            <a:pPr marL="342900" indent="-342900">
              <a:buFont typeface="+mj-lt"/>
              <a:buAutoNum type="arabicPeriod"/>
            </a:pPr>
            <a:r>
              <a:rPr lang="en-US" sz="2000" dirty="0">
                <a:latin typeface="Avenir Book"/>
              </a:rPr>
              <a:t>AI for complex systems</a:t>
            </a:r>
          </a:p>
          <a:p>
            <a:pPr marL="342900" indent="-342900">
              <a:buFont typeface="+mj-lt"/>
              <a:buAutoNum type="arabicPeriod"/>
            </a:pPr>
            <a:r>
              <a:rPr lang="en-US" sz="2000" dirty="0">
                <a:latin typeface="Avenir Book"/>
              </a:rPr>
              <a:t>Ocean &amp; atmosphere dynamics</a:t>
            </a:r>
          </a:p>
          <a:p>
            <a:pPr marL="342900" indent="-342900">
              <a:buFont typeface="+mj-lt"/>
              <a:buAutoNum type="arabicPeriod"/>
            </a:pPr>
            <a:r>
              <a:rPr lang="en-US" sz="2000" dirty="0">
                <a:latin typeface="Avenir Book"/>
              </a:rPr>
              <a:t>Topological &amp; quantum materials</a:t>
            </a:r>
          </a:p>
          <a:p>
            <a:pPr marL="342900" indent="-342900">
              <a:buFont typeface="+mj-lt"/>
              <a:buAutoNum type="arabicPeriod"/>
            </a:pPr>
            <a:r>
              <a:rPr lang="en-US" sz="2000" dirty="0">
                <a:latin typeface="Avenir Book"/>
              </a:rPr>
              <a:t>Photonic &amp; quantum systems </a:t>
            </a:r>
          </a:p>
          <a:p>
            <a:pPr marL="342900" indent="-342900">
              <a:buFont typeface="+mj-lt"/>
              <a:buAutoNum type="arabicPeriod"/>
            </a:pPr>
            <a:r>
              <a:rPr lang="en-US" sz="2000" dirty="0">
                <a:latin typeface="Avenir Book"/>
              </a:rPr>
              <a:t>Sustainable energy materials</a:t>
            </a:r>
          </a:p>
        </p:txBody>
      </p:sp>
      <p:sp>
        <p:nvSpPr>
          <p:cNvPr id="11" name="Google Shape;605;p26">
            <a:extLst>
              <a:ext uri="{FF2B5EF4-FFF2-40B4-BE49-F238E27FC236}">
                <a16:creationId xmlns:a16="http://schemas.microsoft.com/office/drawing/2014/main" id="{26156187-ED6A-B7C3-80A8-47384BC461F1}"/>
              </a:ext>
            </a:extLst>
          </p:cNvPr>
          <p:cNvSpPr/>
          <p:nvPr/>
        </p:nvSpPr>
        <p:spPr>
          <a:xfrm>
            <a:off x="941674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12" name="Google Shape;632;p26">
            <a:extLst>
              <a:ext uri="{FF2B5EF4-FFF2-40B4-BE49-F238E27FC236}">
                <a16:creationId xmlns:a16="http://schemas.microsoft.com/office/drawing/2014/main" id="{1B4A66EA-49B3-7885-1C12-71C980B468E4}"/>
              </a:ext>
            </a:extLst>
          </p:cNvPr>
          <p:cNvCxnSpPr>
            <a:cxnSpLocks/>
            <a:stCxn id="29" idx="2"/>
            <a:endCxn id="35" idx="0"/>
          </p:cNvCxnSpPr>
          <p:nvPr/>
        </p:nvCxnSpPr>
        <p:spPr>
          <a:xfrm rot="16200000" flipH="1">
            <a:off x="9375473" y="5009339"/>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13" name="Google Shape;640;p26">
            <a:extLst>
              <a:ext uri="{FF2B5EF4-FFF2-40B4-BE49-F238E27FC236}">
                <a16:creationId xmlns:a16="http://schemas.microsoft.com/office/drawing/2014/main" id="{3ED6BD3D-EAA5-8A0F-B94A-A3F26F4FCD7D}"/>
              </a:ext>
            </a:extLst>
          </p:cNvPr>
          <p:cNvCxnSpPr>
            <a:cxnSpLocks/>
            <a:stCxn id="11" idx="2"/>
            <a:endCxn id="36" idx="0"/>
          </p:cNvCxnSpPr>
          <p:nvPr/>
        </p:nvCxnSpPr>
        <p:spPr>
          <a:xfrm rot="5400000">
            <a:off x="9505655" y="2871344"/>
            <a:ext cx="227083"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6" name="Google Shape;641;p26">
            <a:extLst>
              <a:ext uri="{FF2B5EF4-FFF2-40B4-BE49-F238E27FC236}">
                <a16:creationId xmlns:a16="http://schemas.microsoft.com/office/drawing/2014/main" id="{9C541A95-6DFF-D1EF-C247-2F75403FE097}"/>
              </a:ext>
            </a:extLst>
          </p:cNvPr>
          <p:cNvCxnSpPr>
            <a:cxnSpLocks/>
            <a:stCxn id="11" idx="2"/>
            <a:endCxn id="37" idx="0"/>
          </p:cNvCxnSpPr>
          <p:nvPr/>
        </p:nvCxnSpPr>
        <p:spPr>
          <a:xfrm rot="16200000" flipH="1">
            <a:off x="10205309" y="2864788"/>
            <a:ext cx="235443"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7" name="Google Shape;644;p26">
            <a:extLst>
              <a:ext uri="{FF2B5EF4-FFF2-40B4-BE49-F238E27FC236}">
                <a16:creationId xmlns:a16="http://schemas.microsoft.com/office/drawing/2014/main" id="{5258FDF5-B29E-5D39-CB96-D83FD112DD75}"/>
              </a:ext>
            </a:extLst>
          </p:cNvPr>
          <p:cNvCxnSpPr>
            <a:cxnSpLocks/>
            <a:stCxn id="29" idx="2"/>
            <a:endCxn id="34" idx="0"/>
          </p:cNvCxnSpPr>
          <p:nvPr/>
        </p:nvCxnSpPr>
        <p:spPr>
          <a:xfrm rot="5400000">
            <a:off x="9200777" y="4961252"/>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8" name="Google Shape;645;p26">
            <a:extLst>
              <a:ext uri="{FF2B5EF4-FFF2-40B4-BE49-F238E27FC236}">
                <a16:creationId xmlns:a16="http://schemas.microsoft.com/office/drawing/2014/main" id="{3501AF37-720B-F8E6-EE88-D134D5CF3934}"/>
              </a:ext>
            </a:extLst>
          </p:cNvPr>
          <p:cNvSpPr/>
          <p:nvPr/>
        </p:nvSpPr>
        <p:spPr>
          <a:xfrm>
            <a:off x="10182624" y="5261146"/>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9" name="Google Shape;646;p26">
            <a:extLst>
              <a:ext uri="{FF2B5EF4-FFF2-40B4-BE49-F238E27FC236}">
                <a16:creationId xmlns:a16="http://schemas.microsoft.com/office/drawing/2014/main" id="{8A058FBD-2261-A8C6-8390-270E0C63C115}"/>
              </a:ext>
            </a:extLst>
          </p:cNvPr>
          <p:cNvCxnSpPr>
            <a:cxnSpLocks/>
            <a:stCxn id="32" idx="2"/>
            <a:endCxn id="18" idx="0"/>
          </p:cNvCxnSpPr>
          <p:nvPr/>
        </p:nvCxnSpPr>
        <p:spPr>
          <a:xfrm rot="5400000">
            <a:off x="10191249" y="5003288"/>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0" name="Google Shape;647;p26">
            <a:extLst>
              <a:ext uri="{FF2B5EF4-FFF2-40B4-BE49-F238E27FC236}">
                <a16:creationId xmlns:a16="http://schemas.microsoft.com/office/drawing/2014/main" id="{952E3767-1940-6C25-7080-B6CAFBD0140A}"/>
              </a:ext>
            </a:extLst>
          </p:cNvPr>
          <p:cNvSpPr/>
          <p:nvPr/>
        </p:nvSpPr>
        <p:spPr>
          <a:xfrm>
            <a:off x="9827478" y="5263067"/>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1" name="Google Shape;648;p26">
            <a:extLst>
              <a:ext uri="{FF2B5EF4-FFF2-40B4-BE49-F238E27FC236}">
                <a16:creationId xmlns:a16="http://schemas.microsoft.com/office/drawing/2014/main" id="{4C98FF3D-5A34-E114-671C-CA77AE6C9756}"/>
              </a:ext>
            </a:extLst>
          </p:cNvPr>
          <p:cNvCxnSpPr>
            <a:cxnSpLocks/>
            <a:stCxn id="32" idx="2"/>
            <a:endCxn id="20" idx="0"/>
          </p:cNvCxnSpPr>
          <p:nvPr/>
        </p:nvCxnSpPr>
        <p:spPr>
          <a:xfrm rot="5400000">
            <a:off x="10013738" y="4827697"/>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2" name="Google Shape;650;p26">
            <a:extLst>
              <a:ext uri="{FF2B5EF4-FFF2-40B4-BE49-F238E27FC236}">
                <a16:creationId xmlns:a16="http://schemas.microsoft.com/office/drawing/2014/main" id="{2531727C-EED0-18C3-0A9E-E95869CFF4D0}"/>
              </a:ext>
            </a:extLst>
          </p:cNvPr>
          <p:cNvSpPr/>
          <p:nvPr/>
        </p:nvSpPr>
        <p:spPr>
          <a:xfrm>
            <a:off x="8781410" y="5259375"/>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23" name="Google Shape;651;p26">
            <a:extLst>
              <a:ext uri="{FF2B5EF4-FFF2-40B4-BE49-F238E27FC236}">
                <a16:creationId xmlns:a16="http://schemas.microsoft.com/office/drawing/2014/main" id="{FE6CBF4F-8C6F-BD3F-422C-3C17DBB7EBA9}"/>
              </a:ext>
            </a:extLst>
          </p:cNvPr>
          <p:cNvCxnSpPr>
            <a:cxnSpLocks/>
            <a:stCxn id="29" idx="2"/>
            <a:endCxn id="22" idx="0"/>
          </p:cNvCxnSpPr>
          <p:nvPr/>
        </p:nvCxnSpPr>
        <p:spPr>
          <a:xfrm rot="5400000">
            <a:off x="9029983" y="4785788"/>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5" name="Google Shape;661;p26">
            <a:extLst>
              <a:ext uri="{FF2B5EF4-FFF2-40B4-BE49-F238E27FC236}">
                <a16:creationId xmlns:a16="http://schemas.microsoft.com/office/drawing/2014/main" id="{15B9F94A-83F4-4D02-F799-60EA879DF7D0}"/>
              </a:ext>
            </a:extLst>
          </p:cNvPr>
          <p:cNvSpPr txBox="1"/>
          <p:nvPr/>
        </p:nvSpPr>
        <p:spPr>
          <a:xfrm>
            <a:off x="9799463" y="446217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26" name="Google Shape;666;p26">
            <a:extLst>
              <a:ext uri="{FF2B5EF4-FFF2-40B4-BE49-F238E27FC236}">
                <a16:creationId xmlns:a16="http://schemas.microsoft.com/office/drawing/2014/main" id="{DC2D1850-74F9-560B-6D50-FE0D22850921}"/>
              </a:ext>
            </a:extLst>
          </p:cNvPr>
          <p:cNvCxnSpPr>
            <a:cxnSpLocks/>
            <a:stCxn id="56" idx="2"/>
            <a:endCxn id="28" idx="0"/>
          </p:cNvCxnSpPr>
          <p:nvPr/>
        </p:nvCxnSpPr>
        <p:spPr>
          <a:xfrm rot="5400000">
            <a:off x="8959403" y="4288463"/>
            <a:ext cx="402607" cy="22685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7" name="Google Shape;667;p26">
            <a:extLst>
              <a:ext uri="{FF2B5EF4-FFF2-40B4-BE49-F238E27FC236}">
                <a16:creationId xmlns:a16="http://schemas.microsoft.com/office/drawing/2014/main" id="{79A12EC2-602D-D5B7-EA91-BC1672BDB9D4}"/>
              </a:ext>
            </a:extLst>
          </p:cNvPr>
          <p:cNvCxnSpPr>
            <a:cxnSpLocks/>
            <a:stCxn id="56" idx="2"/>
            <a:endCxn id="29" idx="0"/>
          </p:cNvCxnSpPr>
          <p:nvPr/>
        </p:nvCxnSpPr>
        <p:spPr>
          <a:xfrm rot="16200000" flipH="1">
            <a:off x="9190421" y="4284296"/>
            <a:ext cx="396858" cy="229437"/>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8" name="Google Shape;668;p26">
            <a:extLst>
              <a:ext uri="{FF2B5EF4-FFF2-40B4-BE49-F238E27FC236}">
                <a16:creationId xmlns:a16="http://schemas.microsoft.com/office/drawing/2014/main" id="{62EB21B5-D2A8-9B0F-BE25-4F63B40EC027}"/>
              </a:ext>
            </a:extLst>
          </p:cNvPr>
          <p:cNvSpPr/>
          <p:nvPr/>
        </p:nvSpPr>
        <p:spPr>
          <a:xfrm>
            <a:off x="8840130" y="460319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9" name="Google Shape;633;p26">
            <a:extLst>
              <a:ext uri="{FF2B5EF4-FFF2-40B4-BE49-F238E27FC236}">
                <a16:creationId xmlns:a16="http://schemas.microsoft.com/office/drawing/2014/main" id="{F59A125D-24AC-0745-034A-BA2833B9CC71}"/>
              </a:ext>
            </a:extLst>
          </p:cNvPr>
          <p:cNvSpPr/>
          <p:nvPr/>
        </p:nvSpPr>
        <p:spPr>
          <a:xfrm>
            <a:off x="9296419" y="459744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0" name="Google Shape;673;p26">
            <a:extLst>
              <a:ext uri="{FF2B5EF4-FFF2-40B4-BE49-F238E27FC236}">
                <a16:creationId xmlns:a16="http://schemas.microsoft.com/office/drawing/2014/main" id="{5D928983-3C52-4660-310E-483BE3D8DC6A}"/>
              </a:ext>
            </a:extLst>
          </p:cNvPr>
          <p:cNvCxnSpPr>
            <a:cxnSpLocks/>
            <a:stCxn id="72" idx="2"/>
            <a:endCxn id="32" idx="0"/>
          </p:cNvCxnSpPr>
          <p:nvPr/>
        </p:nvCxnSpPr>
        <p:spPr>
          <a:xfrm rot="5400000">
            <a:off x="10381336" y="4264320"/>
            <a:ext cx="375329" cy="23978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1" name="Google Shape;674;p26">
            <a:extLst>
              <a:ext uri="{FF2B5EF4-FFF2-40B4-BE49-F238E27FC236}">
                <a16:creationId xmlns:a16="http://schemas.microsoft.com/office/drawing/2014/main" id="{8A7098DC-442F-189F-5D04-5E37F529FBCD}"/>
              </a:ext>
            </a:extLst>
          </p:cNvPr>
          <p:cNvCxnSpPr>
            <a:cxnSpLocks/>
            <a:stCxn id="72" idx="2"/>
            <a:endCxn id="33" idx="0"/>
          </p:cNvCxnSpPr>
          <p:nvPr/>
        </p:nvCxnSpPr>
        <p:spPr>
          <a:xfrm rot="16200000" flipH="1">
            <a:off x="10629431" y="4256011"/>
            <a:ext cx="369580" cy="25065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2" name="Google Shape;637;p26">
            <a:extLst>
              <a:ext uri="{FF2B5EF4-FFF2-40B4-BE49-F238E27FC236}">
                <a16:creationId xmlns:a16="http://schemas.microsoft.com/office/drawing/2014/main" id="{4FCC1201-F2FE-0EF4-EBBC-3D2FEDC884AD}"/>
              </a:ext>
            </a:extLst>
          </p:cNvPr>
          <p:cNvSpPr/>
          <p:nvPr/>
        </p:nvSpPr>
        <p:spPr>
          <a:xfrm>
            <a:off x="10241957" y="4571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 name="Google Shape;675;p26">
            <a:extLst>
              <a:ext uri="{FF2B5EF4-FFF2-40B4-BE49-F238E27FC236}">
                <a16:creationId xmlns:a16="http://schemas.microsoft.com/office/drawing/2014/main" id="{E64E3B95-7DB7-B629-3D63-5B5E9E00DCF7}"/>
              </a:ext>
            </a:extLst>
          </p:cNvPr>
          <p:cNvSpPr/>
          <p:nvPr/>
        </p:nvSpPr>
        <p:spPr>
          <a:xfrm>
            <a:off x="10732399" y="456612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4" name="Google Shape;650;p26">
            <a:extLst>
              <a:ext uri="{FF2B5EF4-FFF2-40B4-BE49-F238E27FC236}">
                <a16:creationId xmlns:a16="http://schemas.microsoft.com/office/drawing/2014/main" id="{73F5E252-F669-077E-7DC3-1C95C976388F}"/>
              </a:ext>
            </a:extLst>
          </p:cNvPr>
          <p:cNvSpPr/>
          <p:nvPr/>
        </p:nvSpPr>
        <p:spPr>
          <a:xfrm>
            <a:off x="9127668" y="5264044"/>
            <a:ext cx="306232" cy="283800"/>
          </a:xfrm>
          <a:prstGeom prst="roundRect">
            <a:avLst>
              <a:gd name="adj" fmla="val 16667"/>
            </a:avLst>
          </a:prstGeom>
          <a:solidFill>
            <a:srgbClr val="BBFFB4"/>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35" name="Google Shape;650;p26">
            <a:extLst>
              <a:ext uri="{FF2B5EF4-FFF2-40B4-BE49-F238E27FC236}">
                <a16:creationId xmlns:a16="http://schemas.microsoft.com/office/drawing/2014/main" id="{F3392A5D-D97C-5725-43EE-048EBD55361E}"/>
              </a:ext>
            </a:extLst>
          </p:cNvPr>
          <p:cNvSpPr/>
          <p:nvPr/>
        </p:nvSpPr>
        <p:spPr>
          <a:xfrm>
            <a:off x="9476495" y="5263068"/>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6" name="Google Shape;675;p26">
            <a:extLst>
              <a:ext uri="{FF2B5EF4-FFF2-40B4-BE49-F238E27FC236}">
                <a16:creationId xmlns:a16="http://schemas.microsoft.com/office/drawing/2014/main" id="{67046440-F71F-4286-2253-0C28E34EECE0}"/>
              </a:ext>
            </a:extLst>
          </p:cNvPr>
          <p:cNvSpPr/>
          <p:nvPr/>
        </p:nvSpPr>
        <p:spPr>
          <a:xfrm>
            <a:off x="9065497" y="333143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7" name="Google Shape;675;p26">
            <a:extLst>
              <a:ext uri="{FF2B5EF4-FFF2-40B4-BE49-F238E27FC236}">
                <a16:creationId xmlns:a16="http://schemas.microsoft.com/office/drawing/2014/main" id="{E3070620-C52E-B086-698E-A5329ABA8EBC}"/>
              </a:ext>
            </a:extLst>
          </p:cNvPr>
          <p:cNvSpPr/>
          <p:nvPr/>
        </p:nvSpPr>
        <p:spPr>
          <a:xfrm>
            <a:off x="10473165" y="333979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8" name="Google Shape;645;p26">
            <a:extLst>
              <a:ext uri="{FF2B5EF4-FFF2-40B4-BE49-F238E27FC236}">
                <a16:creationId xmlns:a16="http://schemas.microsoft.com/office/drawing/2014/main" id="{C694FF02-D121-6DC3-3FEE-3C7E2CBBEBDC}"/>
              </a:ext>
            </a:extLst>
          </p:cNvPr>
          <p:cNvSpPr/>
          <p:nvPr/>
        </p:nvSpPr>
        <p:spPr>
          <a:xfrm>
            <a:off x="10896043" y="5258868"/>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9" name="Google Shape;646;p26">
            <a:extLst>
              <a:ext uri="{FF2B5EF4-FFF2-40B4-BE49-F238E27FC236}">
                <a16:creationId xmlns:a16="http://schemas.microsoft.com/office/drawing/2014/main" id="{2DE77145-BBAE-37C7-6FD4-0BF2226964D3}"/>
              </a:ext>
            </a:extLst>
          </p:cNvPr>
          <p:cNvCxnSpPr>
            <a:cxnSpLocks/>
            <a:stCxn id="33" idx="2"/>
            <a:endCxn id="38" idx="0"/>
          </p:cNvCxnSpPr>
          <p:nvPr/>
        </p:nvCxnSpPr>
        <p:spPr>
          <a:xfrm rot="16200000" flipH="1">
            <a:off x="10792030" y="4997448"/>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0" name="Google Shape;647;p26">
            <a:extLst>
              <a:ext uri="{FF2B5EF4-FFF2-40B4-BE49-F238E27FC236}">
                <a16:creationId xmlns:a16="http://schemas.microsoft.com/office/drawing/2014/main" id="{6C68CAB4-C6DE-6F89-119D-C1E1EC377BCD}"/>
              </a:ext>
            </a:extLst>
          </p:cNvPr>
          <p:cNvSpPr/>
          <p:nvPr/>
        </p:nvSpPr>
        <p:spPr>
          <a:xfrm>
            <a:off x="10541773" y="5259223"/>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41" name="Google Shape;648;p26">
            <a:extLst>
              <a:ext uri="{FF2B5EF4-FFF2-40B4-BE49-F238E27FC236}">
                <a16:creationId xmlns:a16="http://schemas.microsoft.com/office/drawing/2014/main" id="{E5DB32DB-51F6-DA79-FD7B-EE4AA137781A}"/>
              </a:ext>
            </a:extLst>
          </p:cNvPr>
          <p:cNvCxnSpPr>
            <a:cxnSpLocks/>
            <a:stCxn id="33" idx="2"/>
            <a:endCxn id="40" idx="0"/>
          </p:cNvCxnSpPr>
          <p:nvPr/>
        </p:nvCxnSpPr>
        <p:spPr>
          <a:xfrm rot="5400000">
            <a:off x="10614717" y="4934391"/>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3" name="Google Shape;661;p26">
            <a:extLst>
              <a:ext uri="{FF2B5EF4-FFF2-40B4-BE49-F238E27FC236}">
                <a16:creationId xmlns:a16="http://schemas.microsoft.com/office/drawing/2014/main" id="{1914F809-D726-4394-0D2B-9513CF1001DE}"/>
              </a:ext>
            </a:extLst>
          </p:cNvPr>
          <p:cNvSpPr txBox="1"/>
          <p:nvPr/>
        </p:nvSpPr>
        <p:spPr>
          <a:xfrm>
            <a:off x="9766941" y="322506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44" name="Google Shape;1270;p33">
            <a:extLst>
              <a:ext uri="{FF2B5EF4-FFF2-40B4-BE49-F238E27FC236}">
                <a16:creationId xmlns:a16="http://schemas.microsoft.com/office/drawing/2014/main" id="{9A4B829E-1E31-961D-0527-58351ECFEEDB}"/>
              </a:ext>
            </a:extLst>
          </p:cNvPr>
          <p:cNvPicPr preferRelativeResize="0"/>
          <p:nvPr/>
        </p:nvPicPr>
        <p:blipFill>
          <a:blip r:embed="rId2">
            <a:alphaModFix/>
          </a:blip>
          <a:stretch>
            <a:fillRect/>
          </a:stretch>
        </p:blipFill>
        <p:spPr>
          <a:xfrm>
            <a:off x="8809845" y="5303991"/>
            <a:ext cx="223562" cy="228227"/>
          </a:xfrm>
          <a:prstGeom prst="rect">
            <a:avLst/>
          </a:prstGeom>
          <a:noFill/>
          <a:ln>
            <a:noFill/>
          </a:ln>
          <a:effectLst/>
        </p:spPr>
      </p:pic>
      <p:pic>
        <p:nvPicPr>
          <p:cNvPr id="45" name="Google Shape;1270;p33">
            <a:extLst>
              <a:ext uri="{FF2B5EF4-FFF2-40B4-BE49-F238E27FC236}">
                <a16:creationId xmlns:a16="http://schemas.microsoft.com/office/drawing/2014/main" id="{5D2E490D-594F-2341-AFCA-FEA075CC85E9}"/>
              </a:ext>
            </a:extLst>
          </p:cNvPr>
          <p:cNvPicPr preferRelativeResize="0"/>
          <p:nvPr/>
        </p:nvPicPr>
        <p:blipFill>
          <a:blip r:embed="rId2">
            <a:alphaModFix/>
          </a:blip>
          <a:stretch>
            <a:fillRect/>
          </a:stretch>
        </p:blipFill>
        <p:spPr>
          <a:xfrm>
            <a:off x="9151802" y="5299460"/>
            <a:ext cx="223562" cy="228227"/>
          </a:xfrm>
          <a:prstGeom prst="rect">
            <a:avLst/>
          </a:prstGeom>
          <a:noFill/>
          <a:ln>
            <a:noFill/>
          </a:ln>
          <a:effectLst/>
        </p:spPr>
      </p:pic>
      <p:pic>
        <p:nvPicPr>
          <p:cNvPr id="46" name="Google Shape;1270;p33">
            <a:extLst>
              <a:ext uri="{FF2B5EF4-FFF2-40B4-BE49-F238E27FC236}">
                <a16:creationId xmlns:a16="http://schemas.microsoft.com/office/drawing/2014/main" id="{8BC42978-7EF2-02BA-4AFF-03FA780D4009}"/>
              </a:ext>
            </a:extLst>
          </p:cNvPr>
          <p:cNvPicPr preferRelativeResize="0"/>
          <p:nvPr/>
        </p:nvPicPr>
        <p:blipFill>
          <a:blip r:embed="rId2">
            <a:alphaModFix/>
          </a:blip>
          <a:stretch>
            <a:fillRect/>
          </a:stretch>
        </p:blipFill>
        <p:spPr>
          <a:xfrm>
            <a:off x="9508320" y="5303056"/>
            <a:ext cx="223562" cy="228227"/>
          </a:xfrm>
          <a:prstGeom prst="rect">
            <a:avLst/>
          </a:prstGeom>
          <a:noFill/>
          <a:ln>
            <a:noFill/>
          </a:ln>
          <a:effectLst/>
        </p:spPr>
      </p:pic>
      <p:pic>
        <p:nvPicPr>
          <p:cNvPr id="47" name="Google Shape;1270;p33">
            <a:extLst>
              <a:ext uri="{FF2B5EF4-FFF2-40B4-BE49-F238E27FC236}">
                <a16:creationId xmlns:a16="http://schemas.microsoft.com/office/drawing/2014/main" id="{A7D67A3C-5F76-42AD-798D-A8377FADD11D}"/>
              </a:ext>
            </a:extLst>
          </p:cNvPr>
          <p:cNvPicPr preferRelativeResize="0"/>
          <p:nvPr/>
        </p:nvPicPr>
        <p:blipFill>
          <a:blip r:embed="rId2">
            <a:alphaModFix/>
          </a:blip>
          <a:stretch>
            <a:fillRect/>
          </a:stretch>
        </p:blipFill>
        <p:spPr>
          <a:xfrm>
            <a:off x="9862788" y="5304136"/>
            <a:ext cx="223562" cy="228227"/>
          </a:xfrm>
          <a:prstGeom prst="rect">
            <a:avLst/>
          </a:prstGeom>
          <a:noFill/>
          <a:ln>
            <a:noFill/>
          </a:ln>
          <a:effectLst/>
        </p:spPr>
      </p:pic>
      <p:pic>
        <p:nvPicPr>
          <p:cNvPr id="48" name="Google Shape;1270;p33">
            <a:extLst>
              <a:ext uri="{FF2B5EF4-FFF2-40B4-BE49-F238E27FC236}">
                <a16:creationId xmlns:a16="http://schemas.microsoft.com/office/drawing/2014/main" id="{2EC4B312-9884-F740-277B-0E53F470D6B1}"/>
              </a:ext>
            </a:extLst>
          </p:cNvPr>
          <p:cNvPicPr preferRelativeResize="0"/>
          <p:nvPr/>
        </p:nvPicPr>
        <p:blipFill>
          <a:blip r:embed="rId2">
            <a:alphaModFix/>
          </a:blip>
          <a:stretch>
            <a:fillRect/>
          </a:stretch>
        </p:blipFill>
        <p:spPr>
          <a:xfrm>
            <a:off x="10216196" y="5299000"/>
            <a:ext cx="223562" cy="228227"/>
          </a:xfrm>
          <a:prstGeom prst="rect">
            <a:avLst/>
          </a:prstGeom>
          <a:noFill/>
          <a:ln>
            <a:noFill/>
          </a:ln>
          <a:effectLst/>
        </p:spPr>
      </p:pic>
      <p:pic>
        <p:nvPicPr>
          <p:cNvPr id="49" name="Google Shape;1270;p33">
            <a:extLst>
              <a:ext uri="{FF2B5EF4-FFF2-40B4-BE49-F238E27FC236}">
                <a16:creationId xmlns:a16="http://schemas.microsoft.com/office/drawing/2014/main" id="{8FF8E4C1-3124-2FC5-81E8-6ACD3DFC11BB}"/>
              </a:ext>
            </a:extLst>
          </p:cNvPr>
          <p:cNvPicPr preferRelativeResize="0"/>
          <p:nvPr/>
        </p:nvPicPr>
        <p:blipFill>
          <a:blip r:embed="rId2">
            <a:alphaModFix/>
          </a:blip>
          <a:stretch>
            <a:fillRect/>
          </a:stretch>
        </p:blipFill>
        <p:spPr>
          <a:xfrm>
            <a:off x="10571222" y="5298596"/>
            <a:ext cx="223562" cy="228227"/>
          </a:xfrm>
          <a:prstGeom prst="rect">
            <a:avLst/>
          </a:prstGeom>
          <a:noFill/>
          <a:ln>
            <a:noFill/>
          </a:ln>
          <a:effectLst/>
        </p:spPr>
      </p:pic>
      <p:pic>
        <p:nvPicPr>
          <p:cNvPr id="50" name="Google Shape;1270;p33">
            <a:extLst>
              <a:ext uri="{FF2B5EF4-FFF2-40B4-BE49-F238E27FC236}">
                <a16:creationId xmlns:a16="http://schemas.microsoft.com/office/drawing/2014/main" id="{AC30C028-58DF-1FE9-91EF-BC8D5E7EFA0B}"/>
              </a:ext>
            </a:extLst>
          </p:cNvPr>
          <p:cNvPicPr preferRelativeResize="0"/>
          <p:nvPr/>
        </p:nvPicPr>
        <p:blipFill>
          <a:blip r:embed="rId2">
            <a:alphaModFix/>
          </a:blip>
          <a:stretch>
            <a:fillRect/>
          </a:stretch>
        </p:blipFill>
        <p:spPr>
          <a:xfrm>
            <a:off x="10933172" y="5292246"/>
            <a:ext cx="223562" cy="228227"/>
          </a:xfrm>
          <a:prstGeom prst="rect">
            <a:avLst/>
          </a:prstGeom>
          <a:noFill/>
          <a:ln>
            <a:noFill/>
          </a:ln>
          <a:effectLst/>
        </p:spPr>
      </p:pic>
      <p:sp>
        <p:nvSpPr>
          <p:cNvPr id="52" name="TextBox 51">
            <a:extLst>
              <a:ext uri="{FF2B5EF4-FFF2-40B4-BE49-F238E27FC236}">
                <a16:creationId xmlns:a16="http://schemas.microsoft.com/office/drawing/2014/main" id="{B6F3A6FD-98C7-2283-A7DC-ECD0850F31BE}"/>
              </a:ext>
            </a:extLst>
          </p:cNvPr>
          <p:cNvSpPr txBox="1"/>
          <p:nvPr/>
        </p:nvSpPr>
        <p:spPr>
          <a:xfrm>
            <a:off x="329845" y="1469690"/>
            <a:ext cx="541867" cy="584775"/>
          </a:xfrm>
          <a:prstGeom prst="rect">
            <a:avLst/>
          </a:prstGeom>
          <a:noFill/>
        </p:spPr>
        <p:txBody>
          <a:bodyPr wrap="square">
            <a:spAutoFit/>
          </a:bodyPr>
          <a:lstStyle/>
          <a:p>
            <a:r>
              <a:rPr lang="en-US" sz="3200" b="1" dirty="0">
                <a:highlight>
                  <a:srgbClr val="97F1AE"/>
                </a:highlight>
              </a:rPr>
              <a:t>Q</a:t>
            </a:r>
            <a:endParaRPr lang="en-US" sz="3200" dirty="0"/>
          </a:p>
        </p:txBody>
      </p:sp>
      <p:sp>
        <p:nvSpPr>
          <p:cNvPr id="53" name="Google Shape;614;p26">
            <a:extLst>
              <a:ext uri="{FF2B5EF4-FFF2-40B4-BE49-F238E27FC236}">
                <a16:creationId xmlns:a16="http://schemas.microsoft.com/office/drawing/2014/main" id="{2D4B1142-50DC-4E82-A6ED-8C5A49182B9D}"/>
              </a:ext>
            </a:extLst>
          </p:cNvPr>
          <p:cNvSpPr txBox="1"/>
          <p:nvPr/>
        </p:nvSpPr>
        <p:spPr>
          <a:xfrm>
            <a:off x="11559684" y="336500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1</a:t>
            </a:r>
            <a:endParaRPr sz="900" b="1" dirty="0"/>
          </a:p>
        </p:txBody>
      </p:sp>
      <p:sp>
        <p:nvSpPr>
          <p:cNvPr id="54" name="Google Shape;615;p26">
            <a:extLst>
              <a:ext uri="{FF2B5EF4-FFF2-40B4-BE49-F238E27FC236}">
                <a16:creationId xmlns:a16="http://schemas.microsoft.com/office/drawing/2014/main" id="{99AB862A-288E-A395-FC06-762508C474D3}"/>
              </a:ext>
            </a:extLst>
          </p:cNvPr>
          <p:cNvSpPr txBox="1"/>
          <p:nvPr/>
        </p:nvSpPr>
        <p:spPr>
          <a:xfrm>
            <a:off x="11574045" y="3925474"/>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2</a:t>
            </a:r>
            <a:endParaRPr sz="900" b="1" dirty="0"/>
          </a:p>
        </p:txBody>
      </p:sp>
      <p:sp>
        <p:nvSpPr>
          <p:cNvPr id="55" name="Google Shape;625;p26">
            <a:extLst>
              <a:ext uri="{FF2B5EF4-FFF2-40B4-BE49-F238E27FC236}">
                <a16:creationId xmlns:a16="http://schemas.microsoft.com/office/drawing/2014/main" id="{4CFABCBB-9346-5292-5967-862F407BA8BD}"/>
              </a:ext>
            </a:extLst>
          </p:cNvPr>
          <p:cNvSpPr txBox="1"/>
          <p:nvPr/>
        </p:nvSpPr>
        <p:spPr>
          <a:xfrm>
            <a:off x="11579654" y="4550401"/>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a:t>
            </a:r>
            <a:r>
              <a:rPr lang="en" sz="900" b="1" dirty="0"/>
              <a:t> </a:t>
            </a:r>
            <a:r>
              <a:rPr lang="en" sz="1200" b="1" i="1" dirty="0">
                <a:solidFill>
                  <a:schemeClr val="dk1"/>
                </a:solidFill>
              </a:rPr>
              <a:t>3</a:t>
            </a:r>
            <a:endParaRPr sz="900" b="1" dirty="0"/>
          </a:p>
        </p:txBody>
      </p:sp>
      <p:sp>
        <p:nvSpPr>
          <p:cNvPr id="56" name="Google Shape;675;p26">
            <a:extLst>
              <a:ext uri="{FF2B5EF4-FFF2-40B4-BE49-F238E27FC236}">
                <a16:creationId xmlns:a16="http://schemas.microsoft.com/office/drawing/2014/main" id="{7504A93D-4C97-A2BE-23CE-2A2DC257D09A}"/>
              </a:ext>
            </a:extLst>
          </p:cNvPr>
          <p:cNvSpPr/>
          <p:nvPr/>
        </p:nvSpPr>
        <p:spPr>
          <a:xfrm>
            <a:off x="9066982" y="391678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7" name="Google Shape;666;p26">
            <a:extLst>
              <a:ext uri="{FF2B5EF4-FFF2-40B4-BE49-F238E27FC236}">
                <a16:creationId xmlns:a16="http://schemas.microsoft.com/office/drawing/2014/main" id="{34806F61-45C7-5CF4-3CDD-26397E500E0E}"/>
              </a:ext>
            </a:extLst>
          </p:cNvPr>
          <p:cNvCxnSpPr>
            <a:cxnSpLocks/>
            <a:stCxn id="36" idx="2"/>
            <a:endCxn id="56" idx="0"/>
          </p:cNvCxnSpPr>
          <p:nvPr/>
        </p:nvCxnSpPr>
        <p:spPr>
          <a:xfrm rot="16200000" flipH="1">
            <a:off x="9122614" y="3765267"/>
            <a:ext cx="301551" cy="148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75;p26">
            <a:extLst>
              <a:ext uri="{FF2B5EF4-FFF2-40B4-BE49-F238E27FC236}">
                <a16:creationId xmlns:a16="http://schemas.microsoft.com/office/drawing/2014/main" id="{087570A3-5C0B-E42A-1739-5DF81303EC92}"/>
              </a:ext>
            </a:extLst>
          </p:cNvPr>
          <p:cNvSpPr/>
          <p:nvPr/>
        </p:nvSpPr>
        <p:spPr>
          <a:xfrm>
            <a:off x="8542468" y="39230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75;p26">
            <a:extLst>
              <a:ext uri="{FF2B5EF4-FFF2-40B4-BE49-F238E27FC236}">
                <a16:creationId xmlns:a16="http://schemas.microsoft.com/office/drawing/2014/main" id="{B3CCDDC4-3626-DF88-9EBD-9F52068BF49A}"/>
              </a:ext>
            </a:extLst>
          </p:cNvPr>
          <p:cNvSpPr/>
          <p:nvPr/>
        </p:nvSpPr>
        <p:spPr>
          <a:xfrm>
            <a:off x="9619196" y="391275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66;p26">
            <a:extLst>
              <a:ext uri="{FF2B5EF4-FFF2-40B4-BE49-F238E27FC236}">
                <a16:creationId xmlns:a16="http://schemas.microsoft.com/office/drawing/2014/main" id="{1C14984B-019D-EB54-ED58-F50EDFB22DEA}"/>
              </a:ext>
            </a:extLst>
          </p:cNvPr>
          <p:cNvCxnSpPr>
            <a:cxnSpLocks/>
            <a:stCxn id="36" idx="2"/>
            <a:endCxn id="61" idx="0"/>
          </p:cNvCxnSpPr>
          <p:nvPr/>
        </p:nvCxnSpPr>
        <p:spPr>
          <a:xfrm rot="16200000" flipH="1">
            <a:off x="9400739" y="3487142"/>
            <a:ext cx="297515" cy="55369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5" name="Google Shape;666;p26">
            <a:extLst>
              <a:ext uri="{FF2B5EF4-FFF2-40B4-BE49-F238E27FC236}">
                <a16:creationId xmlns:a16="http://schemas.microsoft.com/office/drawing/2014/main" id="{D7C329A2-B33F-8F77-2A48-7D0926DD0DC7}"/>
              </a:ext>
            </a:extLst>
          </p:cNvPr>
          <p:cNvCxnSpPr>
            <a:cxnSpLocks/>
            <a:stCxn id="36" idx="2"/>
            <a:endCxn id="60" idx="0"/>
          </p:cNvCxnSpPr>
          <p:nvPr/>
        </p:nvCxnSpPr>
        <p:spPr>
          <a:xfrm rot="5400000">
            <a:off x="8857226" y="3507628"/>
            <a:ext cx="307814" cy="523029"/>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72" name="Google Shape;675;p26">
            <a:extLst>
              <a:ext uri="{FF2B5EF4-FFF2-40B4-BE49-F238E27FC236}">
                <a16:creationId xmlns:a16="http://schemas.microsoft.com/office/drawing/2014/main" id="{B34B8A91-6B25-7F04-78F3-9C897B3E1A09}"/>
              </a:ext>
            </a:extLst>
          </p:cNvPr>
          <p:cNvSpPr/>
          <p:nvPr/>
        </p:nvSpPr>
        <p:spPr>
          <a:xfrm>
            <a:off x="10481743"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0;p26">
            <a:extLst>
              <a:ext uri="{FF2B5EF4-FFF2-40B4-BE49-F238E27FC236}">
                <a16:creationId xmlns:a16="http://schemas.microsoft.com/office/drawing/2014/main" id="{308EA500-4635-A4A9-2E29-07BF767875E2}"/>
              </a:ext>
            </a:extLst>
          </p:cNvPr>
          <p:cNvCxnSpPr>
            <a:cxnSpLocks/>
            <a:stCxn id="37" idx="2"/>
            <a:endCxn id="72" idx="0"/>
          </p:cNvCxnSpPr>
          <p:nvPr/>
        </p:nvCxnSpPr>
        <p:spPr>
          <a:xfrm rot="16200000" flipH="1">
            <a:off x="10540027" y="3763883"/>
            <a:ext cx="289154" cy="8578"/>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2" name="Google Shape;675;p26">
            <a:extLst>
              <a:ext uri="{FF2B5EF4-FFF2-40B4-BE49-F238E27FC236}">
                <a16:creationId xmlns:a16="http://schemas.microsoft.com/office/drawing/2014/main" id="{BCB35685-8AFE-25D4-2EF0-BE1028777488}"/>
              </a:ext>
            </a:extLst>
          </p:cNvPr>
          <p:cNvSpPr/>
          <p:nvPr/>
        </p:nvSpPr>
        <p:spPr>
          <a:xfrm>
            <a:off x="11011604"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3" name="Google Shape;641;p26">
            <a:extLst>
              <a:ext uri="{FF2B5EF4-FFF2-40B4-BE49-F238E27FC236}">
                <a16:creationId xmlns:a16="http://schemas.microsoft.com/office/drawing/2014/main" id="{35CED70A-6F71-A9CB-E958-DA373B08210E}"/>
              </a:ext>
            </a:extLst>
          </p:cNvPr>
          <p:cNvCxnSpPr>
            <a:cxnSpLocks/>
            <a:stCxn id="37" idx="2"/>
            <a:endCxn id="82" idx="0"/>
          </p:cNvCxnSpPr>
          <p:nvPr/>
        </p:nvCxnSpPr>
        <p:spPr>
          <a:xfrm rot="16200000" flipH="1">
            <a:off x="10804957" y="3498952"/>
            <a:ext cx="289154" cy="53843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7" name="Google Shape;666;p26">
            <a:extLst>
              <a:ext uri="{FF2B5EF4-FFF2-40B4-BE49-F238E27FC236}">
                <a16:creationId xmlns:a16="http://schemas.microsoft.com/office/drawing/2014/main" id="{8D064271-C527-24F4-B445-DFD567E267E5}"/>
              </a:ext>
            </a:extLst>
          </p:cNvPr>
          <p:cNvCxnSpPr>
            <a:cxnSpLocks/>
            <a:stCxn id="60" idx="2"/>
            <a:endCxn id="88" idx="0"/>
          </p:cNvCxnSpPr>
          <p:nvPr/>
        </p:nvCxnSpPr>
        <p:spPr>
          <a:xfrm rot="5400000">
            <a:off x="8454517" y="4304776"/>
            <a:ext cx="393029" cy="19717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8" name="Google Shape;668;p26">
            <a:extLst>
              <a:ext uri="{FF2B5EF4-FFF2-40B4-BE49-F238E27FC236}">
                <a16:creationId xmlns:a16="http://schemas.microsoft.com/office/drawing/2014/main" id="{18852CDB-7CB6-FFC8-4361-6AB0C686AD82}"/>
              </a:ext>
            </a:extLst>
          </p:cNvPr>
          <p:cNvSpPr/>
          <p:nvPr/>
        </p:nvSpPr>
        <p:spPr>
          <a:xfrm>
            <a:off x="8345293" y="4599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9" name="Google Shape;614;p26">
            <a:extLst>
              <a:ext uri="{FF2B5EF4-FFF2-40B4-BE49-F238E27FC236}">
                <a16:creationId xmlns:a16="http://schemas.microsoft.com/office/drawing/2014/main" id="{DCE43FEC-D035-CEFB-8CFF-74B90691905C}"/>
              </a:ext>
            </a:extLst>
          </p:cNvPr>
          <p:cNvSpPr txBox="1"/>
          <p:nvPr/>
        </p:nvSpPr>
        <p:spPr>
          <a:xfrm>
            <a:off x="11559684" y="283852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0</a:t>
            </a:r>
            <a:endParaRPr sz="900" b="1" dirty="0"/>
          </a:p>
        </p:txBody>
      </p:sp>
      <p:sp>
        <p:nvSpPr>
          <p:cNvPr id="93" name="Google Shape;661;p26">
            <a:extLst>
              <a:ext uri="{FF2B5EF4-FFF2-40B4-BE49-F238E27FC236}">
                <a16:creationId xmlns:a16="http://schemas.microsoft.com/office/drawing/2014/main" id="{BFF59685-3530-3526-5948-F7AF69890584}"/>
              </a:ext>
            </a:extLst>
          </p:cNvPr>
          <p:cNvSpPr txBox="1"/>
          <p:nvPr/>
        </p:nvSpPr>
        <p:spPr>
          <a:xfrm>
            <a:off x="10053129" y="3794332"/>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95" name="TextBox 94">
            <a:extLst>
              <a:ext uri="{FF2B5EF4-FFF2-40B4-BE49-F238E27FC236}">
                <a16:creationId xmlns:a16="http://schemas.microsoft.com/office/drawing/2014/main" id="{5C208413-B76A-41EB-6D15-4909459FECCD}"/>
              </a:ext>
            </a:extLst>
          </p:cNvPr>
          <p:cNvSpPr txBox="1"/>
          <p:nvPr/>
        </p:nvSpPr>
        <p:spPr>
          <a:xfrm>
            <a:off x="736439" y="2440630"/>
            <a:ext cx="6276372" cy="646331"/>
          </a:xfrm>
          <a:prstGeom prst="rect">
            <a:avLst/>
          </a:prstGeom>
          <a:noFill/>
        </p:spPr>
        <p:txBody>
          <a:bodyPr wrap="square">
            <a:spAutoFit/>
          </a:bodyPr>
          <a:lstStyle/>
          <a:p>
            <a:r>
              <a:rPr lang="en-US" sz="1800" b="1" i="1" dirty="0">
                <a:latin typeface="Avenir Book"/>
              </a:rPr>
              <a:t>Level 1 Clusters:</a:t>
            </a:r>
            <a:br>
              <a:rPr lang="en-US" sz="1800" b="1" i="1" dirty="0">
                <a:latin typeface="Avenir Book"/>
              </a:rPr>
            </a:br>
            <a:endParaRPr lang="en-US" sz="1800" i="1" dirty="0">
              <a:latin typeface="Avenir Book"/>
            </a:endParaRPr>
          </a:p>
        </p:txBody>
      </p:sp>
      <p:cxnSp>
        <p:nvCxnSpPr>
          <p:cNvPr id="96" name="Google Shape;1280;p33">
            <a:extLst>
              <a:ext uri="{FF2B5EF4-FFF2-40B4-BE49-F238E27FC236}">
                <a16:creationId xmlns:a16="http://schemas.microsoft.com/office/drawing/2014/main" id="{C877B3D4-0982-7B1D-3777-899F0258B8B1}"/>
              </a:ext>
            </a:extLst>
          </p:cNvPr>
          <p:cNvCxnSpPr>
            <a:cxnSpLocks/>
          </p:cNvCxnSpPr>
          <p:nvPr/>
        </p:nvCxnSpPr>
        <p:spPr>
          <a:xfrm flipH="1" flipV="1">
            <a:off x="7540906" y="3429000"/>
            <a:ext cx="1299224" cy="54980"/>
          </a:xfrm>
          <a:prstGeom prst="straightConnector1">
            <a:avLst/>
          </a:prstGeom>
          <a:noFill/>
          <a:ln w="38100" cap="flat" cmpd="sng">
            <a:solidFill>
              <a:srgbClr val="F88582"/>
            </a:solidFill>
            <a:prstDash val="solid"/>
            <a:round/>
            <a:headEnd type="none" w="med" len="med"/>
            <a:tailEnd type="triangle" w="med" len="med"/>
          </a:ln>
        </p:spPr>
      </p:cxnSp>
      <p:pic>
        <p:nvPicPr>
          <p:cNvPr id="13314" name="Picture 2" descr="Robot Face Emoji (U+1F916)">
            <a:extLst>
              <a:ext uri="{FF2B5EF4-FFF2-40B4-BE49-F238E27FC236}">
                <a16:creationId xmlns:a16="http://schemas.microsoft.com/office/drawing/2014/main" id="{758D3895-ACE4-E4F1-D875-25B907981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94" y="5298596"/>
            <a:ext cx="661043" cy="661043"/>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1242;p33">
            <a:extLst>
              <a:ext uri="{FF2B5EF4-FFF2-40B4-BE49-F238E27FC236}">
                <a16:creationId xmlns:a16="http://schemas.microsoft.com/office/drawing/2014/main" id="{800034C4-B28F-7C1B-4DBD-1A3EB4F4F41A}"/>
              </a:ext>
            </a:extLst>
          </p:cNvPr>
          <p:cNvSpPr txBox="1"/>
          <p:nvPr/>
        </p:nvSpPr>
        <p:spPr>
          <a:xfrm>
            <a:off x="394736" y="5860421"/>
            <a:ext cx="1685628"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dirty="0">
                <a:solidFill>
                  <a:srgbClr val="7F7F7F"/>
                </a:solidFill>
              </a:rPr>
              <a:t>Evaluator: </a:t>
            </a:r>
            <a:br>
              <a:rPr lang="en-US" sz="1600" dirty="0">
                <a:solidFill>
                  <a:srgbClr val="7F7F7F"/>
                </a:solidFill>
              </a:rPr>
            </a:br>
            <a:r>
              <a:rPr lang="en-US" sz="1600" dirty="0">
                <a:solidFill>
                  <a:srgbClr val="7F7F7F"/>
                </a:solidFill>
              </a:rPr>
              <a:t>Qwen2.5 (32B) </a:t>
            </a:r>
          </a:p>
        </p:txBody>
      </p:sp>
      <p:sp>
        <p:nvSpPr>
          <p:cNvPr id="103" name="Rounded Rectangular Callout 102">
            <a:extLst>
              <a:ext uri="{FF2B5EF4-FFF2-40B4-BE49-F238E27FC236}">
                <a16:creationId xmlns:a16="http://schemas.microsoft.com/office/drawing/2014/main" id="{322CBA53-105E-DF1C-13FB-DF59E71E0733}"/>
              </a:ext>
            </a:extLst>
          </p:cNvPr>
          <p:cNvSpPr/>
          <p:nvPr/>
        </p:nvSpPr>
        <p:spPr>
          <a:xfrm>
            <a:off x="1916799" y="5258868"/>
            <a:ext cx="3755358" cy="827810"/>
          </a:xfrm>
          <a:prstGeom prst="wedgeRoundRectCallout">
            <a:avLst>
              <a:gd name="adj1" fmla="val -55745"/>
              <a:gd name="adj2" fmla="val 14890"/>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Avenir Book"/>
              </a:rPr>
              <a:t>The most appropriate cluster is:</a:t>
            </a:r>
            <a:br>
              <a:rPr lang="en-US" sz="1800" b="1" dirty="0">
                <a:solidFill>
                  <a:schemeClr val="tx1"/>
                </a:solidFill>
                <a:latin typeface="Avenir Book"/>
              </a:rPr>
            </a:br>
            <a:r>
              <a:rPr lang="en-US" sz="1800" b="1" i="1" dirty="0">
                <a:solidFill>
                  <a:schemeClr val="tx1"/>
                </a:solidFill>
                <a:latin typeface="Avenir Book"/>
              </a:rPr>
              <a:t>5. Photonic &amp; quantum systems</a:t>
            </a:r>
            <a:endParaRPr lang="en-US" sz="1800" i="1" dirty="0">
              <a:solidFill>
                <a:schemeClr val="tx1"/>
              </a:solidFill>
              <a:latin typeface="Avenir Book"/>
            </a:endParaRPr>
          </a:p>
        </p:txBody>
      </p:sp>
      <p:sp>
        <p:nvSpPr>
          <p:cNvPr id="3" name="Rounded Rectangle 2">
            <a:extLst>
              <a:ext uri="{FF2B5EF4-FFF2-40B4-BE49-F238E27FC236}">
                <a16:creationId xmlns:a16="http://schemas.microsoft.com/office/drawing/2014/main" id="{F770DC3C-670E-BF1F-90B8-3D059842459A}"/>
              </a:ext>
            </a:extLst>
          </p:cNvPr>
          <p:cNvSpPr/>
          <p:nvPr/>
        </p:nvSpPr>
        <p:spPr>
          <a:xfrm>
            <a:off x="8840130" y="3225066"/>
            <a:ext cx="2213320" cy="486322"/>
          </a:xfrm>
          <a:prstGeom prst="roundRect">
            <a:avLst/>
          </a:prstGeom>
          <a:solidFill>
            <a:srgbClr val="C00000">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F0DAD3A-BED8-17D8-307D-FE0ED3377585}"/>
              </a:ext>
            </a:extLst>
          </p:cNvPr>
          <p:cNvSpPr>
            <a:spLocks noGrp="1"/>
          </p:cNvSpPr>
          <p:nvPr>
            <p:ph type="sldNum" sz="quarter" idx="10"/>
          </p:nvPr>
        </p:nvSpPr>
        <p:spPr/>
        <p:txBody>
          <a:bodyPr/>
          <a:lstStyle/>
          <a:p>
            <a:pPr>
              <a:defRPr/>
            </a:pPr>
            <a:fld id="{0121240C-47AF-2F4D-83B3-CC3EDF50F794}" type="slidenum">
              <a:rPr lang="en-US" smtClean="0"/>
              <a:pPr>
                <a:defRPr/>
              </a:pPr>
              <a:t>85</a:t>
            </a:fld>
            <a:endParaRPr lang="en-US"/>
          </a:p>
        </p:txBody>
      </p:sp>
      <p:sp>
        <p:nvSpPr>
          <p:cNvPr id="6" name="TextBox 5">
            <a:extLst>
              <a:ext uri="{FF2B5EF4-FFF2-40B4-BE49-F238E27FC236}">
                <a16:creationId xmlns:a16="http://schemas.microsoft.com/office/drawing/2014/main" id="{47A371BE-AE96-C2DF-425A-F350DFABD115}"/>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Tree>
    <p:extLst>
      <p:ext uri="{BB962C8B-B14F-4D97-AF65-F5344CB8AC3E}">
        <p14:creationId xmlns:p14="http://schemas.microsoft.com/office/powerpoint/2010/main" val="244337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500"/>
                                        <p:tgtEl>
                                          <p:spTgt spid="9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314"/>
                                        </p:tgtEl>
                                        <p:attrNameLst>
                                          <p:attrName>style.visibility</p:attrName>
                                        </p:attrNameLst>
                                      </p:cBhvr>
                                      <p:to>
                                        <p:strVal val="visible"/>
                                      </p:to>
                                    </p:set>
                                    <p:animEffect transition="in" filter="fade">
                                      <p:cBhvr>
                                        <p:cTn id="23" dur="500"/>
                                        <p:tgtEl>
                                          <p:spTgt spid="133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5" grpId="0"/>
      <p:bldP spid="100" grpId="0"/>
      <p:bldP spid="103"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7F7B0-0601-5B37-6EF5-BC4174324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3E080-319A-7DEC-99E6-AB496A5E8A58}"/>
              </a:ext>
            </a:extLst>
          </p:cNvPr>
          <p:cNvSpPr>
            <a:spLocks noGrp="1"/>
          </p:cNvSpPr>
          <p:nvPr>
            <p:ph type="title"/>
          </p:nvPr>
        </p:nvSpPr>
        <p:spPr/>
        <p:txBody>
          <a:bodyPr/>
          <a:lstStyle/>
          <a:p>
            <a:r>
              <a:rPr lang="en-US"/>
              <a:t>Evaluation as Utilization: Example </a:t>
            </a:r>
          </a:p>
        </p:txBody>
      </p:sp>
      <p:sp>
        <p:nvSpPr>
          <p:cNvPr id="7" name="TextBox 6">
            <a:extLst>
              <a:ext uri="{FF2B5EF4-FFF2-40B4-BE49-F238E27FC236}">
                <a16:creationId xmlns:a16="http://schemas.microsoft.com/office/drawing/2014/main" id="{4CDAA8CA-C4CA-B8F8-69BB-30CF0122CE4E}"/>
              </a:ext>
            </a:extLst>
          </p:cNvPr>
          <p:cNvSpPr txBox="1"/>
          <p:nvPr/>
        </p:nvSpPr>
        <p:spPr>
          <a:xfrm>
            <a:off x="839612" y="1265059"/>
            <a:ext cx="10816163" cy="1015663"/>
          </a:xfrm>
          <a:prstGeom prst="rect">
            <a:avLst/>
          </a:prstGeom>
          <a:solidFill>
            <a:schemeClr val="bg1">
              <a:lumMod val="95000"/>
            </a:schemeClr>
          </a:solid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venir Book"/>
              </a:rPr>
              <a:t>Title: Controlling nonlinear interaction in a many-mode laser by tuning disorder</a:t>
            </a:r>
            <a:endParaRPr lang="en-US" dirty="0"/>
          </a:p>
          <a:p>
            <a:r>
              <a:rPr lang="en-US" sz="2000" dirty="0">
                <a:latin typeface="Avenir Book"/>
              </a:rPr>
              <a:t>Abstract: Many-mode lasers with nonlinear modal interaction can model many-body physics... We introduce random phase fluctuation to tune lasing modes... </a:t>
            </a:r>
            <a:endParaRPr lang="en-US" dirty="0"/>
          </a:p>
        </p:txBody>
      </p:sp>
      <p:sp>
        <p:nvSpPr>
          <p:cNvPr id="8" name="TextBox 7">
            <a:extLst>
              <a:ext uri="{FF2B5EF4-FFF2-40B4-BE49-F238E27FC236}">
                <a16:creationId xmlns:a16="http://schemas.microsoft.com/office/drawing/2014/main" id="{225722EF-2D2A-15DC-4B9E-E9DCBDF5BF10}"/>
              </a:ext>
            </a:extLst>
          </p:cNvPr>
          <p:cNvSpPr txBox="1"/>
          <p:nvPr/>
        </p:nvSpPr>
        <p:spPr>
          <a:xfrm>
            <a:off x="839612" y="2810439"/>
            <a:ext cx="6499642" cy="2400657"/>
          </a:xfrm>
          <a:prstGeom prst="rect">
            <a:avLst/>
          </a:prstGeom>
          <a:solidFill>
            <a:srgbClr val="ECF3FF"/>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sz="1500" dirty="0">
                <a:latin typeface="Avenir Book"/>
              </a:rPr>
              <a:t>Advancements in Nano-Optical Resonance, Photonic Devices, and Nonlinear Optical Materials</a:t>
            </a:r>
          </a:p>
          <a:p>
            <a:pPr marL="342900" indent="-342900">
              <a:buFont typeface="+mj-lt"/>
              <a:buAutoNum type="arabicPeriod"/>
            </a:pPr>
            <a:r>
              <a:rPr lang="en-US" sz="1500" dirty="0">
                <a:latin typeface="Avenir Book"/>
              </a:rPr>
              <a:t>Advances in Photonic Systems and Quantum Technologies for Enhanced Optical Control and Manipulation</a:t>
            </a:r>
          </a:p>
          <a:p>
            <a:pPr marL="342900" indent="-342900">
              <a:buFont typeface="+mj-lt"/>
              <a:buAutoNum type="arabicPeriod"/>
            </a:pPr>
            <a:r>
              <a:rPr lang="en-US" sz="1500" dirty="0">
                <a:latin typeface="Avenir Book"/>
              </a:rPr>
              <a:t>Advancements in Quantum </a:t>
            </a:r>
            <a:r>
              <a:rPr lang="en-US" sz="1500" dirty="0" err="1">
                <a:latin typeface="Avenir Book"/>
              </a:rPr>
              <a:t>Optomechanics</a:t>
            </a:r>
            <a:r>
              <a:rPr lang="en-US" sz="1500" dirty="0">
                <a:latin typeface="Avenir Book"/>
              </a:rPr>
              <a:t> and Optical Physics for Enhanced Precision and Control</a:t>
            </a:r>
          </a:p>
          <a:p>
            <a:pPr marL="342900" indent="-342900">
              <a:buFont typeface="+mj-lt"/>
              <a:buAutoNum type="arabicPeriod"/>
            </a:pPr>
            <a:r>
              <a:rPr lang="en-US" sz="1500" dirty="0">
                <a:latin typeface="Avenir Book"/>
              </a:rPr>
              <a:t>Advanced Photonic Technologies for Turbulence-Resilient Optical Communications and Wave Manipulation</a:t>
            </a:r>
          </a:p>
          <a:p>
            <a:pPr marL="342900" indent="-342900">
              <a:buFont typeface="+mj-lt"/>
              <a:buAutoNum type="arabicPeriod"/>
            </a:pPr>
            <a:r>
              <a:rPr lang="en-US" sz="1500" dirty="0">
                <a:latin typeface="Avenir Book"/>
              </a:rPr>
              <a:t>Experimental Investigations of Quantum Gravity and Macroscopic Quantum Systems</a:t>
            </a:r>
          </a:p>
        </p:txBody>
      </p:sp>
      <p:sp>
        <p:nvSpPr>
          <p:cNvPr id="11" name="Google Shape;605;p26">
            <a:extLst>
              <a:ext uri="{FF2B5EF4-FFF2-40B4-BE49-F238E27FC236}">
                <a16:creationId xmlns:a16="http://schemas.microsoft.com/office/drawing/2014/main" id="{A5087637-DAFE-3A90-953F-1563B47BB575}"/>
              </a:ext>
            </a:extLst>
          </p:cNvPr>
          <p:cNvSpPr/>
          <p:nvPr/>
        </p:nvSpPr>
        <p:spPr>
          <a:xfrm>
            <a:off x="941674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12" name="Google Shape;632;p26">
            <a:extLst>
              <a:ext uri="{FF2B5EF4-FFF2-40B4-BE49-F238E27FC236}">
                <a16:creationId xmlns:a16="http://schemas.microsoft.com/office/drawing/2014/main" id="{351C124E-F441-9F68-68D1-A858D1667DA7}"/>
              </a:ext>
            </a:extLst>
          </p:cNvPr>
          <p:cNvCxnSpPr>
            <a:cxnSpLocks/>
            <a:stCxn id="29" idx="2"/>
            <a:endCxn id="35" idx="0"/>
          </p:cNvCxnSpPr>
          <p:nvPr/>
        </p:nvCxnSpPr>
        <p:spPr>
          <a:xfrm rot="16200000" flipH="1">
            <a:off x="9375473" y="5009339"/>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13" name="Google Shape;640;p26">
            <a:extLst>
              <a:ext uri="{FF2B5EF4-FFF2-40B4-BE49-F238E27FC236}">
                <a16:creationId xmlns:a16="http://schemas.microsoft.com/office/drawing/2014/main" id="{5C65A7D7-4C6C-5681-396A-7C9D6A005789}"/>
              </a:ext>
            </a:extLst>
          </p:cNvPr>
          <p:cNvCxnSpPr>
            <a:cxnSpLocks/>
            <a:stCxn id="11" idx="2"/>
            <a:endCxn id="36" idx="0"/>
          </p:cNvCxnSpPr>
          <p:nvPr/>
        </p:nvCxnSpPr>
        <p:spPr>
          <a:xfrm rot="5400000">
            <a:off x="9505655" y="2871344"/>
            <a:ext cx="227083"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6" name="Google Shape;641;p26">
            <a:extLst>
              <a:ext uri="{FF2B5EF4-FFF2-40B4-BE49-F238E27FC236}">
                <a16:creationId xmlns:a16="http://schemas.microsoft.com/office/drawing/2014/main" id="{816E4C83-45CE-8683-F8FF-FA5A8480797C}"/>
              </a:ext>
            </a:extLst>
          </p:cNvPr>
          <p:cNvCxnSpPr>
            <a:cxnSpLocks/>
            <a:stCxn id="11" idx="2"/>
            <a:endCxn id="37" idx="0"/>
          </p:cNvCxnSpPr>
          <p:nvPr/>
        </p:nvCxnSpPr>
        <p:spPr>
          <a:xfrm rot="16200000" flipH="1">
            <a:off x="10205309" y="2864788"/>
            <a:ext cx="235443"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7" name="Google Shape;644;p26">
            <a:extLst>
              <a:ext uri="{FF2B5EF4-FFF2-40B4-BE49-F238E27FC236}">
                <a16:creationId xmlns:a16="http://schemas.microsoft.com/office/drawing/2014/main" id="{D487BB64-DEFE-3ABE-F3F3-789C61190704}"/>
              </a:ext>
            </a:extLst>
          </p:cNvPr>
          <p:cNvCxnSpPr>
            <a:cxnSpLocks/>
            <a:stCxn id="29" idx="2"/>
            <a:endCxn id="34" idx="0"/>
          </p:cNvCxnSpPr>
          <p:nvPr/>
        </p:nvCxnSpPr>
        <p:spPr>
          <a:xfrm rot="5400000">
            <a:off x="9200777" y="4961252"/>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8" name="Google Shape;645;p26">
            <a:extLst>
              <a:ext uri="{FF2B5EF4-FFF2-40B4-BE49-F238E27FC236}">
                <a16:creationId xmlns:a16="http://schemas.microsoft.com/office/drawing/2014/main" id="{A8702594-052F-D602-17F8-A3218187A37E}"/>
              </a:ext>
            </a:extLst>
          </p:cNvPr>
          <p:cNvSpPr/>
          <p:nvPr/>
        </p:nvSpPr>
        <p:spPr>
          <a:xfrm>
            <a:off x="10182624" y="5261146"/>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9" name="Google Shape;646;p26">
            <a:extLst>
              <a:ext uri="{FF2B5EF4-FFF2-40B4-BE49-F238E27FC236}">
                <a16:creationId xmlns:a16="http://schemas.microsoft.com/office/drawing/2014/main" id="{82F681F2-85BC-E6F2-C3DE-8E442176E1FE}"/>
              </a:ext>
            </a:extLst>
          </p:cNvPr>
          <p:cNvCxnSpPr>
            <a:cxnSpLocks/>
            <a:stCxn id="32" idx="2"/>
            <a:endCxn id="18" idx="0"/>
          </p:cNvCxnSpPr>
          <p:nvPr/>
        </p:nvCxnSpPr>
        <p:spPr>
          <a:xfrm rot="5400000">
            <a:off x="10191249" y="5003288"/>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0" name="Google Shape;647;p26">
            <a:extLst>
              <a:ext uri="{FF2B5EF4-FFF2-40B4-BE49-F238E27FC236}">
                <a16:creationId xmlns:a16="http://schemas.microsoft.com/office/drawing/2014/main" id="{EB137E1A-33ED-C176-3E9A-DDFB73602FEA}"/>
              </a:ext>
            </a:extLst>
          </p:cNvPr>
          <p:cNvSpPr/>
          <p:nvPr/>
        </p:nvSpPr>
        <p:spPr>
          <a:xfrm>
            <a:off x="9827478" y="5263067"/>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1" name="Google Shape;648;p26">
            <a:extLst>
              <a:ext uri="{FF2B5EF4-FFF2-40B4-BE49-F238E27FC236}">
                <a16:creationId xmlns:a16="http://schemas.microsoft.com/office/drawing/2014/main" id="{A8266568-077A-AEB0-B50B-75ABC7A1B7CA}"/>
              </a:ext>
            </a:extLst>
          </p:cNvPr>
          <p:cNvCxnSpPr>
            <a:cxnSpLocks/>
            <a:stCxn id="32" idx="2"/>
            <a:endCxn id="20" idx="0"/>
          </p:cNvCxnSpPr>
          <p:nvPr/>
        </p:nvCxnSpPr>
        <p:spPr>
          <a:xfrm rot="5400000">
            <a:off x="10013738" y="4827697"/>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2" name="Google Shape;650;p26">
            <a:extLst>
              <a:ext uri="{FF2B5EF4-FFF2-40B4-BE49-F238E27FC236}">
                <a16:creationId xmlns:a16="http://schemas.microsoft.com/office/drawing/2014/main" id="{4D82BC8B-3BBE-B08E-6903-32E8A80EE934}"/>
              </a:ext>
            </a:extLst>
          </p:cNvPr>
          <p:cNvSpPr/>
          <p:nvPr/>
        </p:nvSpPr>
        <p:spPr>
          <a:xfrm>
            <a:off x="8781410" y="5259375"/>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23" name="Google Shape;651;p26">
            <a:extLst>
              <a:ext uri="{FF2B5EF4-FFF2-40B4-BE49-F238E27FC236}">
                <a16:creationId xmlns:a16="http://schemas.microsoft.com/office/drawing/2014/main" id="{F618A007-C66F-CC96-88B7-C41A3AA9E6C6}"/>
              </a:ext>
            </a:extLst>
          </p:cNvPr>
          <p:cNvCxnSpPr>
            <a:cxnSpLocks/>
            <a:stCxn id="29" idx="2"/>
            <a:endCxn id="22" idx="0"/>
          </p:cNvCxnSpPr>
          <p:nvPr/>
        </p:nvCxnSpPr>
        <p:spPr>
          <a:xfrm rot="5400000">
            <a:off x="9029983" y="4785788"/>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5" name="Google Shape;661;p26">
            <a:extLst>
              <a:ext uri="{FF2B5EF4-FFF2-40B4-BE49-F238E27FC236}">
                <a16:creationId xmlns:a16="http://schemas.microsoft.com/office/drawing/2014/main" id="{E0A65B85-3C2C-FE31-F66F-CBAF695AD294}"/>
              </a:ext>
            </a:extLst>
          </p:cNvPr>
          <p:cNvSpPr txBox="1"/>
          <p:nvPr/>
        </p:nvSpPr>
        <p:spPr>
          <a:xfrm>
            <a:off x="9799463" y="446217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26" name="Google Shape;666;p26">
            <a:extLst>
              <a:ext uri="{FF2B5EF4-FFF2-40B4-BE49-F238E27FC236}">
                <a16:creationId xmlns:a16="http://schemas.microsoft.com/office/drawing/2014/main" id="{A06BB891-B299-3778-CB72-535EA12D9440}"/>
              </a:ext>
            </a:extLst>
          </p:cNvPr>
          <p:cNvCxnSpPr>
            <a:cxnSpLocks/>
            <a:stCxn id="56" idx="2"/>
            <a:endCxn id="28" idx="0"/>
          </p:cNvCxnSpPr>
          <p:nvPr/>
        </p:nvCxnSpPr>
        <p:spPr>
          <a:xfrm rot="5400000">
            <a:off x="8959403" y="4288463"/>
            <a:ext cx="402607" cy="22685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7" name="Google Shape;667;p26">
            <a:extLst>
              <a:ext uri="{FF2B5EF4-FFF2-40B4-BE49-F238E27FC236}">
                <a16:creationId xmlns:a16="http://schemas.microsoft.com/office/drawing/2014/main" id="{BAA69F1B-BAD4-AB95-1DE4-6821D3D0C978}"/>
              </a:ext>
            </a:extLst>
          </p:cNvPr>
          <p:cNvCxnSpPr>
            <a:cxnSpLocks/>
            <a:stCxn id="56" idx="2"/>
            <a:endCxn id="29" idx="0"/>
          </p:cNvCxnSpPr>
          <p:nvPr/>
        </p:nvCxnSpPr>
        <p:spPr>
          <a:xfrm rot="16200000" flipH="1">
            <a:off x="9190421" y="4284296"/>
            <a:ext cx="396858" cy="229437"/>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8" name="Google Shape;668;p26">
            <a:extLst>
              <a:ext uri="{FF2B5EF4-FFF2-40B4-BE49-F238E27FC236}">
                <a16:creationId xmlns:a16="http://schemas.microsoft.com/office/drawing/2014/main" id="{25746771-A3B9-530A-AFA9-51375ED4E668}"/>
              </a:ext>
            </a:extLst>
          </p:cNvPr>
          <p:cNvSpPr/>
          <p:nvPr/>
        </p:nvSpPr>
        <p:spPr>
          <a:xfrm>
            <a:off x="8840130" y="460319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9" name="Google Shape;633;p26">
            <a:extLst>
              <a:ext uri="{FF2B5EF4-FFF2-40B4-BE49-F238E27FC236}">
                <a16:creationId xmlns:a16="http://schemas.microsoft.com/office/drawing/2014/main" id="{F27B572A-9479-C0F7-4139-BBA1F078E0BA}"/>
              </a:ext>
            </a:extLst>
          </p:cNvPr>
          <p:cNvSpPr/>
          <p:nvPr/>
        </p:nvSpPr>
        <p:spPr>
          <a:xfrm>
            <a:off x="9296419" y="459744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0" name="Google Shape;673;p26">
            <a:extLst>
              <a:ext uri="{FF2B5EF4-FFF2-40B4-BE49-F238E27FC236}">
                <a16:creationId xmlns:a16="http://schemas.microsoft.com/office/drawing/2014/main" id="{18263952-A7AB-A734-F526-158B1B1E7CEA}"/>
              </a:ext>
            </a:extLst>
          </p:cNvPr>
          <p:cNvCxnSpPr>
            <a:cxnSpLocks/>
            <a:stCxn id="72" idx="2"/>
            <a:endCxn id="32" idx="0"/>
          </p:cNvCxnSpPr>
          <p:nvPr/>
        </p:nvCxnSpPr>
        <p:spPr>
          <a:xfrm rot="5400000">
            <a:off x="10381336" y="4264320"/>
            <a:ext cx="375329" cy="23978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1" name="Google Shape;674;p26">
            <a:extLst>
              <a:ext uri="{FF2B5EF4-FFF2-40B4-BE49-F238E27FC236}">
                <a16:creationId xmlns:a16="http://schemas.microsoft.com/office/drawing/2014/main" id="{9BE18348-7EAD-F73C-2E69-3EB711E9B3EF}"/>
              </a:ext>
            </a:extLst>
          </p:cNvPr>
          <p:cNvCxnSpPr>
            <a:cxnSpLocks/>
            <a:stCxn id="72" idx="2"/>
            <a:endCxn id="33" idx="0"/>
          </p:cNvCxnSpPr>
          <p:nvPr/>
        </p:nvCxnSpPr>
        <p:spPr>
          <a:xfrm rot="16200000" flipH="1">
            <a:off x="10629431" y="4256011"/>
            <a:ext cx="369580" cy="25065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2" name="Google Shape;637;p26">
            <a:extLst>
              <a:ext uri="{FF2B5EF4-FFF2-40B4-BE49-F238E27FC236}">
                <a16:creationId xmlns:a16="http://schemas.microsoft.com/office/drawing/2014/main" id="{F88FD080-7F70-095D-DB24-C03A844646EA}"/>
              </a:ext>
            </a:extLst>
          </p:cNvPr>
          <p:cNvSpPr/>
          <p:nvPr/>
        </p:nvSpPr>
        <p:spPr>
          <a:xfrm>
            <a:off x="10241957" y="4571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 name="Google Shape;675;p26">
            <a:extLst>
              <a:ext uri="{FF2B5EF4-FFF2-40B4-BE49-F238E27FC236}">
                <a16:creationId xmlns:a16="http://schemas.microsoft.com/office/drawing/2014/main" id="{FDC0B55A-7E9E-47EE-EEBA-7B33812006AA}"/>
              </a:ext>
            </a:extLst>
          </p:cNvPr>
          <p:cNvSpPr/>
          <p:nvPr/>
        </p:nvSpPr>
        <p:spPr>
          <a:xfrm>
            <a:off x="10732399" y="456612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4" name="Google Shape;650;p26">
            <a:extLst>
              <a:ext uri="{FF2B5EF4-FFF2-40B4-BE49-F238E27FC236}">
                <a16:creationId xmlns:a16="http://schemas.microsoft.com/office/drawing/2014/main" id="{496FAFE2-F2CE-6DEF-0A41-F14817EFEBC4}"/>
              </a:ext>
            </a:extLst>
          </p:cNvPr>
          <p:cNvSpPr/>
          <p:nvPr/>
        </p:nvSpPr>
        <p:spPr>
          <a:xfrm>
            <a:off x="9127668" y="5264044"/>
            <a:ext cx="306232" cy="283800"/>
          </a:xfrm>
          <a:prstGeom prst="roundRect">
            <a:avLst>
              <a:gd name="adj" fmla="val 16667"/>
            </a:avLst>
          </a:prstGeom>
          <a:solidFill>
            <a:srgbClr val="BBFFB4"/>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35" name="Google Shape;650;p26">
            <a:extLst>
              <a:ext uri="{FF2B5EF4-FFF2-40B4-BE49-F238E27FC236}">
                <a16:creationId xmlns:a16="http://schemas.microsoft.com/office/drawing/2014/main" id="{7D638D3A-FF50-0859-5183-DD53EA2EA17B}"/>
              </a:ext>
            </a:extLst>
          </p:cNvPr>
          <p:cNvSpPr/>
          <p:nvPr/>
        </p:nvSpPr>
        <p:spPr>
          <a:xfrm>
            <a:off x="9476495" y="5263068"/>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6" name="Google Shape;675;p26">
            <a:extLst>
              <a:ext uri="{FF2B5EF4-FFF2-40B4-BE49-F238E27FC236}">
                <a16:creationId xmlns:a16="http://schemas.microsoft.com/office/drawing/2014/main" id="{052236C0-3389-3221-640B-91F82ECDA71D}"/>
              </a:ext>
            </a:extLst>
          </p:cNvPr>
          <p:cNvSpPr/>
          <p:nvPr/>
        </p:nvSpPr>
        <p:spPr>
          <a:xfrm>
            <a:off x="9065497" y="333143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7" name="Google Shape;675;p26">
            <a:extLst>
              <a:ext uri="{FF2B5EF4-FFF2-40B4-BE49-F238E27FC236}">
                <a16:creationId xmlns:a16="http://schemas.microsoft.com/office/drawing/2014/main" id="{507EBB4E-0E6C-4010-6B28-CC4B661491AA}"/>
              </a:ext>
            </a:extLst>
          </p:cNvPr>
          <p:cNvSpPr/>
          <p:nvPr/>
        </p:nvSpPr>
        <p:spPr>
          <a:xfrm>
            <a:off x="10473165" y="333979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8" name="Google Shape;645;p26">
            <a:extLst>
              <a:ext uri="{FF2B5EF4-FFF2-40B4-BE49-F238E27FC236}">
                <a16:creationId xmlns:a16="http://schemas.microsoft.com/office/drawing/2014/main" id="{7546E5EA-DFE2-FAF2-3991-B0A8E32DC050}"/>
              </a:ext>
            </a:extLst>
          </p:cNvPr>
          <p:cNvSpPr/>
          <p:nvPr/>
        </p:nvSpPr>
        <p:spPr>
          <a:xfrm>
            <a:off x="10896043" y="5258868"/>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9" name="Google Shape;646;p26">
            <a:extLst>
              <a:ext uri="{FF2B5EF4-FFF2-40B4-BE49-F238E27FC236}">
                <a16:creationId xmlns:a16="http://schemas.microsoft.com/office/drawing/2014/main" id="{D639EAA8-FC9E-2CD8-C185-96A9FE1CE91F}"/>
              </a:ext>
            </a:extLst>
          </p:cNvPr>
          <p:cNvCxnSpPr>
            <a:cxnSpLocks/>
            <a:stCxn id="33" idx="2"/>
            <a:endCxn id="38" idx="0"/>
          </p:cNvCxnSpPr>
          <p:nvPr/>
        </p:nvCxnSpPr>
        <p:spPr>
          <a:xfrm rot="16200000" flipH="1">
            <a:off x="10792030" y="4997448"/>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0" name="Google Shape;647;p26">
            <a:extLst>
              <a:ext uri="{FF2B5EF4-FFF2-40B4-BE49-F238E27FC236}">
                <a16:creationId xmlns:a16="http://schemas.microsoft.com/office/drawing/2014/main" id="{19652729-39D3-FD44-1FA1-63008299884D}"/>
              </a:ext>
            </a:extLst>
          </p:cNvPr>
          <p:cNvSpPr/>
          <p:nvPr/>
        </p:nvSpPr>
        <p:spPr>
          <a:xfrm>
            <a:off x="10541773" y="5259223"/>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41" name="Google Shape;648;p26">
            <a:extLst>
              <a:ext uri="{FF2B5EF4-FFF2-40B4-BE49-F238E27FC236}">
                <a16:creationId xmlns:a16="http://schemas.microsoft.com/office/drawing/2014/main" id="{64991A6F-466B-5AB0-EDA9-D52106DFFFD2}"/>
              </a:ext>
            </a:extLst>
          </p:cNvPr>
          <p:cNvCxnSpPr>
            <a:cxnSpLocks/>
            <a:stCxn id="33" idx="2"/>
            <a:endCxn id="40" idx="0"/>
          </p:cNvCxnSpPr>
          <p:nvPr/>
        </p:nvCxnSpPr>
        <p:spPr>
          <a:xfrm rot="5400000">
            <a:off x="10614717" y="4934391"/>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3" name="Google Shape;661;p26">
            <a:extLst>
              <a:ext uri="{FF2B5EF4-FFF2-40B4-BE49-F238E27FC236}">
                <a16:creationId xmlns:a16="http://schemas.microsoft.com/office/drawing/2014/main" id="{1BFD07AA-CC53-214E-5FD8-4B528C028658}"/>
              </a:ext>
            </a:extLst>
          </p:cNvPr>
          <p:cNvSpPr txBox="1"/>
          <p:nvPr/>
        </p:nvSpPr>
        <p:spPr>
          <a:xfrm>
            <a:off x="9766941" y="322506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44" name="Google Shape;1270;p33">
            <a:extLst>
              <a:ext uri="{FF2B5EF4-FFF2-40B4-BE49-F238E27FC236}">
                <a16:creationId xmlns:a16="http://schemas.microsoft.com/office/drawing/2014/main" id="{9F32C9E5-0888-D7CA-4496-7AA274079754}"/>
              </a:ext>
            </a:extLst>
          </p:cNvPr>
          <p:cNvPicPr preferRelativeResize="0"/>
          <p:nvPr/>
        </p:nvPicPr>
        <p:blipFill>
          <a:blip r:embed="rId2">
            <a:alphaModFix/>
          </a:blip>
          <a:stretch>
            <a:fillRect/>
          </a:stretch>
        </p:blipFill>
        <p:spPr>
          <a:xfrm>
            <a:off x="8809845" y="5303991"/>
            <a:ext cx="223562" cy="228227"/>
          </a:xfrm>
          <a:prstGeom prst="rect">
            <a:avLst/>
          </a:prstGeom>
          <a:noFill/>
          <a:ln>
            <a:noFill/>
          </a:ln>
          <a:effectLst/>
        </p:spPr>
      </p:pic>
      <p:pic>
        <p:nvPicPr>
          <p:cNvPr id="45" name="Google Shape;1270;p33">
            <a:extLst>
              <a:ext uri="{FF2B5EF4-FFF2-40B4-BE49-F238E27FC236}">
                <a16:creationId xmlns:a16="http://schemas.microsoft.com/office/drawing/2014/main" id="{54B6F1A6-2394-6765-E098-C25B7151DFD5}"/>
              </a:ext>
            </a:extLst>
          </p:cNvPr>
          <p:cNvPicPr preferRelativeResize="0"/>
          <p:nvPr/>
        </p:nvPicPr>
        <p:blipFill>
          <a:blip r:embed="rId2">
            <a:alphaModFix/>
          </a:blip>
          <a:stretch>
            <a:fillRect/>
          </a:stretch>
        </p:blipFill>
        <p:spPr>
          <a:xfrm>
            <a:off x="9151802" y="5299460"/>
            <a:ext cx="223562" cy="228227"/>
          </a:xfrm>
          <a:prstGeom prst="rect">
            <a:avLst/>
          </a:prstGeom>
          <a:noFill/>
          <a:ln>
            <a:noFill/>
          </a:ln>
          <a:effectLst/>
        </p:spPr>
      </p:pic>
      <p:pic>
        <p:nvPicPr>
          <p:cNvPr id="46" name="Google Shape;1270;p33">
            <a:extLst>
              <a:ext uri="{FF2B5EF4-FFF2-40B4-BE49-F238E27FC236}">
                <a16:creationId xmlns:a16="http://schemas.microsoft.com/office/drawing/2014/main" id="{4C861D11-DD5B-7A97-064E-02628F10A4E2}"/>
              </a:ext>
            </a:extLst>
          </p:cNvPr>
          <p:cNvPicPr preferRelativeResize="0"/>
          <p:nvPr/>
        </p:nvPicPr>
        <p:blipFill>
          <a:blip r:embed="rId2">
            <a:alphaModFix/>
          </a:blip>
          <a:stretch>
            <a:fillRect/>
          </a:stretch>
        </p:blipFill>
        <p:spPr>
          <a:xfrm>
            <a:off x="9508320" y="5303056"/>
            <a:ext cx="223562" cy="228227"/>
          </a:xfrm>
          <a:prstGeom prst="rect">
            <a:avLst/>
          </a:prstGeom>
          <a:noFill/>
          <a:ln>
            <a:noFill/>
          </a:ln>
          <a:effectLst/>
        </p:spPr>
      </p:pic>
      <p:pic>
        <p:nvPicPr>
          <p:cNvPr id="47" name="Google Shape;1270;p33">
            <a:extLst>
              <a:ext uri="{FF2B5EF4-FFF2-40B4-BE49-F238E27FC236}">
                <a16:creationId xmlns:a16="http://schemas.microsoft.com/office/drawing/2014/main" id="{E8AAEE23-7EEF-917C-4E94-49A875CC6128}"/>
              </a:ext>
            </a:extLst>
          </p:cNvPr>
          <p:cNvPicPr preferRelativeResize="0"/>
          <p:nvPr/>
        </p:nvPicPr>
        <p:blipFill>
          <a:blip r:embed="rId2">
            <a:alphaModFix/>
          </a:blip>
          <a:stretch>
            <a:fillRect/>
          </a:stretch>
        </p:blipFill>
        <p:spPr>
          <a:xfrm>
            <a:off x="9862788" y="5304136"/>
            <a:ext cx="223562" cy="228227"/>
          </a:xfrm>
          <a:prstGeom prst="rect">
            <a:avLst/>
          </a:prstGeom>
          <a:noFill/>
          <a:ln>
            <a:noFill/>
          </a:ln>
          <a:effectLst/>
        </p:spPr>
      </p:pic>
      <p:pic>
        <p:nvPicPr>
          <p:cNvPr id="48" name="Google Shape;1270;p33">
            <a:extLst>
              <a:ext uri="{FF2B5EF4-FFF2-40B4-BE49-F238E27FC236}">
                <a16:creationId xmlns:a16="http://schemas.microsoft.com/office/drawing/2014/main" id="{FC533A07-01B6-4BA7-24B7-3462D75FD91A}"/>
              </a:ext>
            </a:extLst>
          </p:cNvPr>
          <p:cNvPicPr preferRelativeResize="0"/>
          <p:nvPr/>
        </p:nvPicPr>
        <p:blipFill>
          <a:blip r:embed="rId2">
            <a:alphaModFix/>
          </a:blip>
          <a:stretch>
            <a:fillRect/>
          </a:stretch>
        </p:blipFill>
        <p:spPr>
          <a:xfrm>
            <a:off x="10216196" y="5299000"/>
            <a:ext cx="223562" cy="228227"/>
          </a:xfrm>
          <a:prstGeom prst="rect">
            <a:avLst/>
          </a:prstGeom>
          <a:noFill/>
          <a:ln>
            <a:noFill/>
          </a:ln>
          <a:effectLst/>
        </p:spPr>
      </p:pic>
      <p:pic>
        <p:nvPicPr>
          <p:cNvPr id="49" name="Google Shape;1270;p33">
            <a:extLst>
              <a:ext uri="{FF2B5EF4-FFF2-40B4-BE49-F238E27FC236}">
                <a16:creationId xmlns:a16="http://schemas.microsoft.com/office/drawing/2014/main" id="{49759970-022E-17ED-447E-19AA0A42BA00}"/>
              </a:ext>
            </a:extLst>
          </p:cNvPr>
          <p:cNvPicPr preferRelativeResize="0"/>
          <p:nvPr/>
        </p:nvPicPr>
        <p:blipFill>
          <a:blip r:embed="rId2">
            <a:alphaModFix/>
          </a:blip>
          <a:stretch>
            <a:fillRect/>
          </a:stretch>
        </p:blipFill>
        <p:spPr>
          <a:xfrm>
            <a:off x="10571222" y="5298596"/>
            <a:ext cx="223562" cy="228227"/>
          </a:xfrm>
          <a:prstGeom prst="rect">
            <a:avLst/>
          </a:prstGeom>
          <a:noFill/>
          <a:ln>
            <a:noFill/>
          </a:ln>
          <a:effectLst/>
        </p:spPr>
      </p:pic>
      <p:pic>
        <p:nvPicPr>
          <p:cNvPr id="50" name="Google Shape;1270;p33">
            <a:extLst>
              <a:ext uri="{FF2B5EF4-FFF2-40B4-BE49-F238E27FC236}">
                <a16:creationId xmlns:a16="http://schemas.microsoft.com/office/drawing/2014/main" id="{F40A6240-E98C-5359-46D8-93B0A9428A52}"/>
              </a:ext>
            </a:extLst>
          </p:cNvPr>
          <p:cNvPicPr preferRelativeResize="0"/>
          <p:nvPr/>
        </p:nvPicPr>
        <p:blipFill>
          <a:blip r:embed="rId2">
            <a:alphaModFix/>
          </a:blip>
          <a:stretch>
            <a:fillRect/>
          </a:stretch>
        </p:blipFill>
        <p:spPr>
          <a:xfrm>
            <a:off x="10933172" y="5292246"/>
            <a:ext cx="223562" cy="228227"/>
          </a:xfrm>
          <a:prstGeom prst="rect">
            <a:avLst/>
          </a:prstGeom>
          <a:noFill/>
          <a:ln>
            <a:noFill/>
          </a:ln>
          <a:effectLst/>
        </p:spPr>
      </p:pic>
      <p:sp>
        <p:nvSpPr>
          <p:cNvPr id="52" name="TextBox 51">
            <a:extLst>
              <a:ext uri="{FF2B5EF4-FFF2-40B4-BE49-F238E27FC236}">
                <a16:creationId xmlns:a16="http://schemas.microsoft.com/office/drawing/2014/main" id="{06E7CB22-DD42-4A80-61E9-33710D29414F}"/>
              </a:ext>
            </a:extLst>
          </p:cNvPr>
          <p:cNvSpPr txBox="1"/>
          <p:nvPr/>
        </p:nvSpPr>
        <p:spPr>
          <a:xfrm>
            <a:off x="329845" y="1469690"/>
            <a:ext cx="541867" cy="584775"/>
          </a:xfrm>
          <a:prstGeom prst="rect">
            <a:avLst/>
          </a:prstGeom>
          <a:noFill/>
        </p:spPr>
        <p:txBody>
          <a:bodyPr wrap="square">
            <a:spAutoFit/>
          </a:bodyPr>
          <a:lstStyle/>
          <a:p>
            <a:r>
              <a:rPr lang="en-US" sz="3200" b="1" dirty="0">
                <a:highlight>
                  <a:srgbClr val="97F1AE"/>
                </a:highlight>
              </a:rPr>
              <a:t>Q</a:t>
            </a:r>
            <a:endParaRPr lang="en-US" sz="3200" dirty="0"/>
          </a:p>
        </p:txBody>
      </p:sp>
      <p:sp>
        <p:nvSpPr>
          <p:cNvPr id="53" name="Google Shape;614;p26">
            <a:extLst>
              <a:ext uri="{FF2B5EF4-FFF2-40B4-BE49-F238E27FC236}">
                <a16:creationId xmlns:a16="http://schemas.microsoft.com/office/drawing/2014/main" id="{17E48A17-391E-47B6-6E01-21249B3D0327}"/>
              </a:ext>
            </a:extLst>
          </p:cNvPr>
          <p:cNvSpPr txBox="1"/>
          <p:nvPr/>
        </p:nvSpPr>
        <p:spPr>
          <a:xfrm>
            <a:off x="11559684" y="336500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1</a:t>
            </a:r>
            <a:endParaRPr sz="900" b="1" dirty="0"/>
          </a:p>
        </p:txBody>
      </p:sp>
      <p:sp>
        <p:nvSpPr>
          <p:cNvPr id="54" name="Google Shape;615;p26">
            <a:extLst>
              <a:ext uri="{FF2B5EF4-FFF2-40B4-BE49-F238E27FC236}">
                <a16:creationId xmlns:a16="http://schemas.microsoft.com/office/drawing/2014/main" id="{EB6AF62E-A972-9623-DE58-C2B788B7A381}"/>
              </a:ext>
            </a:extLst>
          </p:cNvPr>
          <p:cNvSpPr txBox="1"/>
          <p:nvPr/>
        </p:nvSpPr>
        <p:spPr>
          <a:xfrm>
            <a:off x="11574045" y="3925474"/>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2</a:t>
            </a:r>
            <a:endParaRPr sz="900" b="1" dirty="0"/>
          </a:p>
        </p:txBody>
      </p:sp>
      <p:sp>
        <p:nvSpPr>
          <p:cNvPr id="55" name="Google Shape;625;p26">
            <a:extLst>
              <a:ext uri="{FF2B5EF4-FFF2-40B4-BE49-F238E27FC236}">
                <a16:creationId xmlns:a16="http://schemas.microsoft.com/office/drawing/2014/main" id="{56308426-37D0-C2C9-917C-BA4E8CD63EF0}"/>
              </a:ext>
            </a:extLst>
          </p:cNvPr>
          <p:cNvSpPr txBox="1"/>
          <p:nvPr/>
        </p:nvSpPr>
        <p:spPr>
          <a:xfrm>
            <a:off x="11579654" y="4550401"/>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a:t>
            </a:r>
            <a:r>
              <a:rPr lang="en" sz="900" b="1" dirty="0"/>
              <a:t> </a:t>
            </a:r>
            <a:r>
              <a:rPr lang="en" sz="1200" b="1" i="1" dirty="0">
                <a:solidFill>
                  <a:schemeClr val="dk1"/>
                </a:solidFill>
              </a:rPr>
              <a:t>3</a:t>
            </a:r>
            <a:endParaRPr sz="900" b="1" dirty="0"/>
          </a:p>
        </p:txBody>
      </p:sp>
      <p:sp>
        <p:nvSpPr>
          <p:cNvPr id="56" name="Google Shape;675;p26">
            <a:extLst>
              <a:ext uri="{FF2B5EF4-FFF2-40B4-BE49-F238E27FC236}">
                <a16:creationId xmlns:a16="http://schemas.microsoft.com/office/drawing/2014/main" id="{673C46EF-80CA-7270-616D-151C9BBD68F1}"/>
              </a:ext>
            </a:extLst>
          </p:cNvPr>
          <p:cNvSpPr/>
          <p:nvPr/>
        </p:nvSpPr>
        <p:spPr>
          <a:xfrm>
            <a:off x="9066982" y="391678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7" name="Google Shape;666;p26">
            <a:extLst>
              <a:ext uri="{FF2B5EF4-FFF2-40B4-BE49-F238E27FC236}">
                <a16:creationId xmlns:a16="http://schemas.microsoft.com/office/drawing/2014/main" id="{242AE991-2993-5814-23A8-D2464A62AA13}"/>
              </a:ext>
            </a:extLst>
          </p:cNvPr>
          <p:cNvCxnSpPr>
            <a:cxnSpLocks/>
            <a:stCxn id="36" idx="2"/>
            <a:endCxn id="56" idx="0"/>
          </p:cNvCxnSpPr>
          <p:nvPr/>
        </p:nvCxnSpPr>
        <p:spPr>
          <a:xfrm rot="16200000" flipH="1">
            <a:off x="9122614" y="3765267"/>
            <a:ext cx="301551" cy="148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75;p26">
            <a:extLst>
              <a:ext uri="{FF2B5EF4-FFF2-40B4-BE49-F238E27FC236}">
                <a16:creationId xmlns:a16="http://schemas.microsoft.com/office/drawing/2014/main" id="{583EE852-4A98-911C-30DE-FDCB953538C7}"/>
              </a:ext>
            </a:extLst>
          </p:cNvPr>
          <p:cNvSpPr/>
          <p:nvPr/>
        </p:nvSpPr>
        <p:spPr>
          <a:xfrm>
            <a:off x="8542468" y="39230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75;p26">
            <a:extLst>
              <a:ext uri="{FF2B5EF4-FFF2-40B4-BE49-F238E27FC236}">
                <a16:creationId xmlns:a16="http://schemas.microsoft.com/office/drawing/2014/main" id="{5E31D9F2-C942-143F-91EF-FB7083319371}"/>
              </a:ext>
            </a:extLst>
          </p:cNvPr>
          <p:cNvSpPr/>
          <p:nvPr/>
        </p:nvSpPr>
        <p:spPr>
          <a:xfrm>
            <a:off x="9619196" y="391275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66;p26">
            <a:extLst>
              <a:ext uri="{FF2B5EF4-FFF2-40B4-BE49-F238E27FC236}">
                <a16:creationId xmlns:a16="http://schemas.microsoft.com/office/drawing/2014/main" id="{B9FD9346-F35C-018A-149C-42BB5E51A3D2}"/>
              </a:ext>
            </a:extLst>
          </p:cNvPr>
          <p:cNvCxnSpPr>
            <a:cxnSpLocks/>
            <a:stCxn id="36" idx="2"/>
            <a:endCxn id="61" idx="0"/>
          </p:cNvCxnSpPr>
          <p:nvPr/>
        </p:nvCxnSpPr>
        <p:spPr>
          <a:xfrm rot="16200000" flipH="1">
            <a:off x="9400739" y="3487142"/>
            <a:ext cx="297515" cy="55369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5" name="Google Shape;666;p26">
            <a:extLst>
              <a:ext uri="{FF2B5EF4-FFF2-40B4-BE49-F238E27FC236}">
                <a16:creationId xmlns:a16="http://schemas.microsoft.com/office/drawing/2014/main" id="{B2CFA98D-2DCA-DB88-C837-059107C6A336}"/>
              </a:ext>
            </a:extLst>
          </p:cNvPr>
          <p:cNvCxnSpPr>
            <a:cxnSpLocks/>
            <a:stCxn id="36" idx="2"/>
            <a:endCxn id="60" idx="0"/>
          </p:cNvCxnSpPr>
          <p:nvPr/>
        </p:nvCxnSpPr>
        <p:spPr>
          <a:xfrm rot="5400000">
            <a:off x="8857226" y="3507628"/>
            <a:ext cx="307814" cy="523029"/>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72" name="Google Shape;675;p26">
            <a:extLst>
              <a:ext uri="{FF2B5EF4-FFF2-40B4-BE49-F238E27FC236}">
                <a16:creationId xmlns:a16="http://schemas.microsoft.com/office/drawing/2014/main" id="{8FB5C4A4-5A5C-A834-3A17-B7F28AE9A7BC}"/>
              </a:ext>
            </a:extLst>
          </p:cNvPr>
          <p:cNvSpPr/>
          <p:nvPr/>
        </p:nvSpPr>
        <p:spPr>
          <a:xfrm>
            <a:off x="10481743"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0;p26">
            <a:extLst>
              <a:ext uri="{FF2B5EF4-FFF2-40B4-BE49-F238E27FC236}">
                <a16:creationId xmlns:a16="http://schemas.microsoft.com/office/drawing/2014/main" id="{C7F9D8C9-ED81-67A5-A942-5572E8BE29D1}"/>
              </a:ext>
            </a:extLst>
          </p:cNvPr>
          <p:cNvCxnSpPr>
            <a:cxnSpLocks/>
            <a:stCxn id="37" idx="2"/>
            <a:endCxn id="72" idx="0"/>
          </p:cNvCxnSpPr>
          <p:nvPr/>
        </p:nvCxnSpPr>
        <p:spPr>
          <a:xfrm rot="16200000" flipH="1">
            <a:off x="10540027" y="3763883"/>
            <a:ext cx="289154" cy="8578"/>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2" name="Google Shape;675;p26">
            <a:extLst>
              <a:ext uri="{FF2B5EF4-FFF2-40B4-BE49-F238E27FC236}">
                <a16:creationId xmlns:a16="http://schemas.microsoft.com/office/drawing/2014/main" id="{5E5AE2CA-B0D1-2B4F-AC65-7249312EB665}"/>
              </a:ext>
            </a:extLst>
          </p:cNvPr>
          <p:cNvSpPr/>
          <p:nvPr/>
        </p:nvSpPr>
        <p:spPr>
          <a:xfrm>
            <a:off x="11011604"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3" name="Google Shape;641;p26">
            <a:extLst>
              <a:ext uri="{FF2B5EF4-FFF2-40B4-BE49-F238E27FC236}">
                <a16:creationId xmlns:a16="http://schemas.microsoft.com/office/drawing/2014/main" id="{813AFA14-943E-B164-D23E-84BAAB146615}"/>
              </a:ext>
            </a:extLst>
          </p:cNvPr>
          <p:cNvCxnSpPr>
            <a:cxnSpLocks/>
            <a:stCxn id="37" idx="2"/>
            <a:endCxn id="82" idx="0"/>
          </p:cNvCxnSpPr>
          <p:nvPr/>
        </p:nvCxnSpPr>
        <p:spPr>
          <a:xfrm rot="16200000" flipH="1">
            <a:off x="10804957" y="3498952"/>
            <a:ext cx="289154" cy="53843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7" name="Google Shape;666;p26">
            <a:extLst>
              <a:ext uri="{FF2B5EF4-FFF2-40B4-BE49-F238E27FC236}">
                <a16:creationId xmlns:a16="http://schemas.microsoft.com/office/drawing/2014/main" id="{D330E39D-219D-298F-219E-7862369AB23B}"/>
              </a:ext>
            </a:extLst>
          </p:cNvPr>
          <p:cNvCxnSpPr>
            <a:cxnSpLocks/>
            <a:stCxn id="60" idx="2"/>
            <a:endCxn id="88" idx="0"/>
          </p:cNvCxnSpPr>
          <p:nvPr/>
        </p:nvCxnSpPr>
        <p:spPr>
          <a:xfrm rot="5400000">
            <a:off x="8454517" y="4304776"/>
            <a:ext cx="393029" cy="19717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8" name="Google Shape;668;p26">
            <a:extLst>
              <a:ext uri="{FF2B5EF4-FFF2-40B4-BE49-F238E27FC236}">
                <a16:creationId xmlns:a16="http://schemas.microsoft.com/office/drawing/2014/main" id="{36F5DFA8-130D-A8DC-68FB-8ECA3811A1D7}"/>
              </a:ext>
            </a:extLst>
          </p:cNvPr>
          <p:cNvSpPr/>
          <p:nvPr/>
        </p:nvSpPr>
        <p:spPr>
          <a:xfrm>
            <a:off x="8345293" y="4599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9" name="Google Shape;614;p26">
            <a:extLst>
              <a:ext uri="{FF2B5EF4-FFF2-40B4-BE49-F238E27FC236}">
                <a16:creationId xmlns:a16="http://schemas.microsoft.com/office/drawing/2014/main" id="{8B6CCF97-2321-A700-363B-95D9F019FFB9}"/>
              </a:ext>
            </a:extLst>
          </p:cNvPr>
          <p:cNvSpPr txBox="1"/>
          <p:nvPr/>
        </p:nvSpPr>
        <p:spPr>
          <a:xfrm>
            <a:off x="11559684" y="283852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0</a:t>
            </a:r>
            <a:endParaRPr sz="900" b="1" dirty="0"/>
          </a:p>
        </p:txBody>
      </p:sp>
      <p:sp>
        <p:nvSpPr>
          <p:cNvPr id="93" name="Google Shape;661;p26">
            <a:extLst>
              <a:ext uri="{FF2B5EF4-FFF2-40B4-BE49-F238E27FC236}">
                <a16:creationId xmlns:a16="http://schemas.microsoft.com/office/drawing/2014/main" id="{F5CE58C0-8AE2-7A7F-C2D5-53797C840FB3}"/>
              </a:ext>
            </a:extLst>
          </p:cNvPr>
          <p:cNvSpPr txBox="1"/>
          <p:nvPr/>
        </p:nvSpPr>
        <p:spPr>
          <a:xfrm>
            <a:off x="10053129" y="3794332"/>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95" name="TextBox 94">
            <a:extLst>
              <a:ext uri="{FF2B5EF4-FFF2-40B4-BE49-F238E27FC236}">
                <a16:creationId xmlns:a16="http://schemas.microsoft.com/office/drawing/2014/main" id="{CE34F586-E0F4-EB19-DD1A-4CAE04035830}"/>
              </a:ext>
            </a:extLst>
          </p:cNvPr>
          <p:cNvSpPr txBox="1"/>
          <p:nvPr/>
        </p:nvSpPr>
        <p:spPr>
          <a:xfrm>
            <a:off x="736439" y="2440630"/>
            <a:ext cx="6276372" cy="646331"/>
          </a:xfrm>
          <a:prstGeom prst="rect">
            <a:avLst/>
          </a:prstGeom>
          <a:noFill/>
        </p:spPr>
        <p:txBody>
          <a:bodyPr wrap="square">
            <a:spAutoFit/>
          </a:bodyPr>
          <a:lstStyle/>
          <a:p>
            <a:r>
              <a:rPr lang="en-US" sz="1800" b="1" i="1" dirty="0">
                <a:latin typeface="Avenir Book"/>
              </a:rPr>
              <a:t>Level 2 Clusters:</a:t>
            </a:r>
            <a:br>
              <a:rPr lang="en-US" sz="1800" b="1" i="1" dirty="0">
                <a:latin typeface="Avenir Book"/>
              </a:rPr>
            </a:br>
            <a:endParaRPr lang="en-US" sz="1800" i="1" dirty="0">
              <a:latin typeface="Avenir Book"/>
            </a:endParaRPr>
          </a:p>
        </p:txBody>
      </p:sp>
      <p:pic>
        <p:nvPicPr>
          <p:cNvPr id="13314" name="Picture 2" descr="Robot Face Emoji (U+1F916)">
            <a:extLst>
              <a:ext uri="{FF2B5EF4-FFF2-40B4-BE49-F238E27FC236}">
                <a16:creationId xmlns:a16="http://schemas.microsoft.com/office/drawing/2014/main" id="{5F6997CE-4C2A-D911-C85B-133F0B314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94" y="5298596"/>
            <a:ext cx="661043" cy="661043"/>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1242;p33">
            <a:extLst>
              <a:ext uri="{FF2B5EF4-FFF2-40B4-BE49-F238E27FC236}">
                <a16:creationId xmlns:a16="http://schemas.microsoft.com/office/drawing/2014/main" id="{6AAE5841-09EB-B604-4B47-6BD19922F293}"/>
              </a:ext>
            </a:extLst>
          </p:cNvPr>
          <p:cNvSpPr txBox="1"/>
          <p:nvPr/>
        </p:nvSpPr>
        <p:spPr>
          <a:xfrm>
            <a:off x="394736" y="5860421"/>
            <a:ext cx="1685628"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dirty="0">
                <a:solidFill>
                  <a:srgbClr val="7F7F7F"/>
                </a:solidFill>
              </a:rPr>
              <a:t>Evaluator: </a:t>
            </a:r>
            <a:br>
              <a:rPr lang="en-US" sz="1600" dirty="0">
                <a:solidFill>
                  <a:srgbClr val="7F7F7F"/>
                </a:solidFill>
              </a:rPr>
            </a:br>
            <a:r>
              <a:rPr lang="en-US" sz="1600" dirty="0">
                <a:solidFill>
                  <a:srgbClr val="7F7F7F"/>
                </a:solidFill>
              </a:rPr>
              <a:t>Qwen2.5 (32B) </a:t>
            </a:r>
          </a:p>
        </p:txBody>
      </p:sp>
      <p:sp>
        <p:nvSpPr>
          <p:cNvPr id="103" name="Rounded Rectangular Callout 102">
            <a:extLst>
              <a:ext uri="{FF2B5EF4-FFF2-40B4-BE49-F238E27FC236}">
                <a16:creationId xmlns:a16="http://schemas.microsoft.com/office/drawing/2014/main" id="{994D9822-0B54-DB80-8153-02DCB9500E93}"/>
              </a:ext>
            </a:extLst>
          </p:cNvPr>
          <p:cNvSpPr/>
          <p:nvPr/>
        </p:nvSpPr>
        <p:spPr>
          <a:xfrm>
            <a:off x="1916799" y="5339890"/>
            <a:ext cx="6096734" cy="827810"/>
          </a:xfrm>
          <a:prstGeom prst="wedgeRoundRectCallout">
            <a:avLst>
              <a:gd name="adj1" fmla="val -54036"/>
              <a:gd name="adj2" fmla="val 4403"/>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Avenir Book"/>
              </a:rPr>
              <a:t>The most appropriate cluster is:</a:t>
            </a:r>
            <a:br>
              <a:rPr lang="en-US" sz="1800" b="1" dirty="0">
                <a:solidFill>
                  <a:schemeClr val="tx1"/>
                </a:solidFill>
                <a:latin typeface="Avenir Book"/>
              </a:rPr>
            </a:br>
            <a:r>
              <a:rPr lang="en-US" b="1" i="1" dirty="0">
                <a:solidFill>
                  <a:schemeClr val="tx1"/>
                </a:solidFill>
                <a:latin typeface="Avenir Book"/>
              </a:rPr>
              <a:t>1.</a:t>
            </a:r>
            <a:r>
              <a:rPr lang="en-US" sz="1800" b="1" i="1" dirty="0">
                <a:solidFill>
                  <a:schemeClr val="tx1"/>
                </a:solidFill>
                <a:latin typeface="Avenir Book"/>
              </a:rPr>
              <a:t> Advancements in Nano-Optical Resonance, Photonic Devices, and Nonlinear Optical Materials</a:t>
            </a:r>
            <a:endParaRPr lang="en-US" sz="1800" i="1" dirty="0">
              <a:solidFill>
                <a:schemeClr val="tx1"/>
              </a:solidFill>
              <a:latin typeface="Avenir Book"/>
            </a:endParaRPr>
          </a:p>
        </p:txBody>
      </p:sp>
      <p:cxnSp>
        <p:nvCxnSpPr>
          <p:cNvPr id="3" name="Google Shape;1280;p33">
            <a:extLst>
              <a:ext uri="{FF2B5EF4-FFF2-40B4-BE49-F238E27FC236}">
                <a16:creationId xmlns:a16="http://schemas.microsoft.com/office/drawing/2014/main" id="{B2EE605A-FA4F-6C20-7EC4-6D2FD60B9382}"/>
              </a:ext>
            </a:extLst>
          </p:cNvPr>
          <p:cNvCxnSpPr>
            <a:cxnSpLocks/>
            <a:stCxn id="5" idx="1"/>
          </p:cNvCxnSpPr>
          <p:nvPr/>
        </p:nvCxnSpPr>
        <p:spPr>
          <a:xfrm flipH="1" flipV="1">
            <a:off x="7502616" y="3924104"/>
            <a:ext cx="867219" cy="135315"/>
          </a:xfrm>
          <a:prstGeom prst="straightConnector1">
            <a:avLst/>
          </a:prstGeom>
          <a:noFill/>
          <a:ln w="38100" cap="flat" cmpd="sng">
            <a:solidFill>
              <a:srgbClr val="F88582"/>
            </a:solidFill>
            <a:prstDash val="solid"/>
            <a:round/>
            <a:headEnd type="none" w="med" len="med"/>
            <a:tailEnd type="triangle" w="med" len="med"/>
          </a:ln>
        </p:spPr>
      </p:cxnSp>
      <p:sp>
        <p:nvSpPr>
          <p:cNvPr id="5" name="Rounded Rectangle 4">
            <a:extLst>
              <a:ext uri="{FF2B5EF4-FFF2-40B4-BE49-F238E27FC236}">
                <a16:creationId xmlns:a16="http://schemas.microsoft.com/office/drawing/2014/main" id="{1F739EF9-0D03-59E1-1E01-4F17ED18C865}"/>
              </a:ext>
            </a:extLst>
          </p:cNvPr>
          <p:cNvSpPr/>
          <p:nvPr/>
        </p:nvSpPr>
        <p:spPr>
          <a:xfrm>
            <a:off x="8369835" y="3816258"/>
            <a:ext cx="1738342" cy="486322"/>
          </a:xfrm>
          <a:prstGeom prst="roundRect">
            <a:avLst/>
          </a:prstGeom>
          <a:solidFill>
            <a:srgbClr val="C00000">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F37183B-7D10-49C2-1E82-BA4E43FD7498}"/>
              </a:ext>
            </a:extLst>
          </p:cNvPr>
          <p:cNvSpPr>
            <a:spLocks noGrp="1"/>
          </p:cNvSpPr>
          <p:nvPr>
            <p:ph type="sldNum" sz="quarter" idx="10"/>
          </p:nvPr>
        </p:nvSpPr>
        <p:spPr/>
        <p:txBody>
          <a:bodyPr/>
          <a:lstStyle/>
          <a:p>
            <a:pPr>
              <a:defRPr/>
            </a:pPr>
            <a:fld id="{0121240C-47AF-2F4D-83B3-CC3EDF50F794}" type="slidenum">
              <a:rPr lang="en-US" smtClean="0"/>
              <a:pPr>
                <a:defRPr/>
              </a:pPr>
              <a:t>86</a:t>
            </a:fld>
            <a:endParaRPr lang="en-US"/>
          </a:p>
        </p:txBody>
      </p:sp>
      <p:sp>
        <p:nvSpPr>
          <p:cNvPr id="9" name="TextBox 8">
            <a:extLst>
              <a:ext uri="{FF2B5EF4-FFF2-40B4-BE49-F238E27FC236}">
                <a16:creationId xmlns:a16="http://schemas.microsoft.com/office/drawing/2014/main" id="{6A435719-F2E8-5961-341E-05AB09AC0777}"/>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Tree>
    <p:extLst>
      <p:ext uri="{BB962C8B-B14F-4D97-AF65-F5344CB8AC3E}">
        <p14:creationId xmlns:p14="http://schemas.microsoft.com/office/powerpoint/2010/main" val="39046843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A4275-66A8-D34F-D249-C392A0596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B4C1E-3CAC-F7B2-96B3-11DBF89F476E}"/>
              </a:ext>
            </a:extLst>
          </p:cNvPr>
          <p:cNvSpPr>
            <a:spLocks noGrp="1"/>
          </p:cNvSpPr>
          <p:nvPr>
            <p:ph type="title"/>
          </p:nvPr>
        </p:nvSpPr>
        <p:spPr/>
        <p:txBody>
          <a:bodyPr/>
          <a:lstStyle/>
          <a:p>
            <a:r>
              <a:rPr lang="en-US"/>
              <a:t>Evaluation as Utilization: Example </a:t>
            </a:r>
          </a:p>
        </p:txBody>
      </p:sp>
      <p:sp>
        <p:nvSpPr>
          <p:cNvPr id="7" name="TextBox 6">
            <a:extLst>
              <a:ext uri="{FF2B5EF4-FFF2-40B4-BE49-F238E27FC236}">
                <a16:creationId xmlns:a16="http://schemas.microsoft.com/office/drawing/2014/main" id="{E76F0E8C-6AD3-4C2A-5C59-4ECFC3171B4E}"/>
              </a:ext>
            </a:extLst>
          </p:cNvPr>
          <p:cNvSpPr txBox="1"/>
          <p:nvPr/>
        </p:nvSpPr>
        <p:spPr>
          <a:xfrm>
            <a:off x="839612" y="1265059"/>
            <a:ext cx="10816163" cy="1015663"/>
          </a:xfrm>
          <a:prstGeom prst="rect">
            <a:avLst/>
          </a:prstGeom>
          <a:solidFill>
            <a:schemeClr val="bg1">
              <a:lumMod val="95000"/>
            </a:schemeClr>
          </a:solidFill>
          <a:ln w="28575">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venir Book"/>
              </a:rPr>
              <a:t>Title: Controlling nonlinear interaction in a many-mode laser by tuning disorder</a:t>
            </a:r>
            <a:endParaRPr lang="en-US" dirty="0"/>
          </a:p>
          <a:p>
            <a:r>
              <a:rPr lang="en-US" sz="2000" dirty="0">
                <a:latin typeface="Avenir Book"/>
              </a:rPr>
              <a:t>Abstract: Many-mode lasers with nonlinear modal interaction can model many-body physics... We introduce random phase fluctuation to tune lasing modes... </a:t>
            </a:r>
            <a:endParaRPr lang="en-US" dirty="0"/>
          </a:p>
        </p:txBody>
      </p:sp>
      <p:sp>
        <p:nvSpPr>
          <p:cNvPr id="8" name="TextBox 7">
            <a:extLst>
              <a:ext uri="{FF2B5EF4-FFF2-40B4-BE49-F238E27FC236}">
                <a16:creationId xmlns:a16="http://schemas.microsoft.com/office/drawing/2014/main" id="{F0F8D118-F91E-D6EA-CE4C-40DAB9CBE91A}"/>
              </a:ext>
            </a:extLst>
          </p:cNvPr>
          <p:cNvSpPr txBox="1"/>
          <p:nvPr/>
        </p:nvSpPr>
        <p:spPr>
          <a:xfrm>
            <a:off x="839612" y="2822012"/>
            <a:ext cx="6499642" cy="1708160"/>
          </a:xfrm>
          <a:prstGeom prst="rect">
            <a:avLst/>
          </a:prstGeom>
          <a:solidFill>
            <a:srgbClr val="ECF3FF"/>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sz="1500" dirty="0">
                <a:latin typeface="Avenir Book"/>
              </a:rPr>
              <a:t>Advancements in Nano-Optical Resonance and Photonic Devices</a:t>
            </a:r>
          </a:p>
          <a:p>
            <a:pPr marL="342900" indent="-342900">
              <a:buFont typeface="+mj-lt"/>
              <a:buAutoNum type="arabicPeriod"/>
            </a:pPr>
            <a:r>
              <a:rPr lang="en-US" sz="1500" dirty="0">
                <a:latin typeface="Avenir Book"/>
              </a:rPr>
              <a:t>Advanced Nanophotonic Materials and Metamaterials for Enhanced Optical Interactions</a:t>
            </a:r>
          </a:p>
          <a:p>
            <a:pPr marL="342900" indent="-342900">
              <a:buFont typeface="+mj-lt"/>
              <a:buAutoNum type="arabicPeriod"/>
            </a:pPr>
            <a:r>
              <a:rPr lang="en-US" sz="1500" dirty="0">
                <a:latin typeface="Avenir Book"/>
              </a:rPr>
              <a:t>Advancements in Nonlinear Photonics and Quantum Optics</a:t>
            </a:r>
          </a:p>
          <a:p>
            <a:pPr marL="342900" indent="-342900">
              <a:buFont typeface="+mj-lt"/>
              <a:buAutoNum type="arabicPeriod"/>
            </a:pPr>
            <a:r>
              <a:rPr lang="en-US" sz="1500" dirty="0">
                <a:latin typeface="Avenir Book"/>
              </a:rPr>
              <a:t>Advanced Optical Materials and Phenomena for Enhanced Metrology and Control</a:t>
            </a:r>
          </a:p>
          <a:p>
            <a:pPr marL="342900" indent="-342900">
              <a:buFont typeface="+mj-lt"/>
              <a:buAutoNum type="arabicPeriod"/>
            </a:pPr>
            <a:r>
              <a:rPr lang="en-US" sz="1500" dirty="0">
                <a:latin typeface="Avenir Book"/>
              </a:rPr>
              <a:t>Advanced Nonlinear Optical Materials and Photonics</a:t>
            </a:r>
          </a:p>
        </p:txBody>
      </p:sp>
      <p:sp>
        <p:nvSpPr>
          <p:cNvPr id="11" name="Google Shape;605;p26">
            <a:extLst>
              <a:ext uri="{FF2B5EF4-FFF2-40B4-BE49-F238E27FC236}">
                <a16:creationId xmlns:a16="http://schemas.microsoft.com/office/drawing/2014/main" id="{484657B4-E815-FC1B-6BD2-D80F13AA3164}"/>
              </a:ext>
            </a:extLst>
          </p:cNvPr>
          <p:cNvSpPr/>
          <p:nvPr/>
        </p:nvSpPr>
        <p:spPr>
          <a:xfrm>
            <a:off x="9416745" y="2801952"/>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12" name="Google Shape;632;p26">
            <a:extLst>
              <a:ext uri="{FF2B5EF4-FFF2-40B4-BE49-F238E27FC236}">
                <a16:creationId xmlns:a16="http://schemas.microsoft.com/office/drawing/2014/main" id="{3B7C9F35-DD9A-EC00-E937-E9430EFE5BF2}"/>
              </a:ext>
            </a:extLst>
          </p:cNvPr>
          <p:cNvCxnSpPr>
            <a:cxnSpLocks/>
            <a:stCxn id="29" idx="2"/>
            <a:endCxn id="35" idx="0"/>
          </p:cNvCxnSpPr>
          <p:nvPr/>
        </p:nvCxnSpPr>
        <p:spPr>
          <a:xfrm rot="16200000" flipH="1">
            <a:off x="9375473" y="5009339"/>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13" name="Google Shape;640;p26">
            <a:extLst>
              <a:ext uri="{FF2B5EF4-FFF2-40B4-BE49-F238E27FC236}">
                <a16:creationId xmlns:a16="http://schemas.microsoft.com/office/drawing/2014/main" id="{1476B3C6-4D28-1AB9-BA2C-01CA8179A3BA}"/>
              </a:ext>
            </a:extLst>
          </p:cNvPr>
          <p:cNvCxnSpPr>
            <a:cxnSpLocks/>
            <a:stCxn id="11" idx="2"/>
            <a:endCxn id="36" idx="0"/>
          </p:cNvCxnSpPr>
          <p:nvPr/>
        </p:nvCxnSpPr>
        <p:spPr>
          <a:xfrm rot="5400000">
            <a:off x="9505655" y="2871344"/>
            <a:ext cx="227083"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6" name="Google Shape;641;p26">
            <a:extLst>
              <a:ext uri="{FF2B5EF4-FFF2-40B4-BE49-F238E27FC236}">
                <a16:creationId xmlns:a16="http://schemas.microsoft.com/office/drawing/2014/main" id="{B3BD7892-D3D1-DB47-2095-EBF421F643DF}"/>
              </a:ext>
            </a:extLst>
          </p:cNvPr>
          <p:cNvCxnSpPr>
            <a:cxnSpLocks/>
            <a:stCxn id="11" idx="2"/>
            <a:endCxn id="37" idx="0"/>
          </p:cNvCxnSpPr>
          <p:nvPr/>
        </p:nvCxnSpPr>
        <p:spPr>
          <a:xfrm rot="16200000" flipH="1">
            <a:off x="10205309" y="2864788"/>
            <a:ext cx="235443"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7" name="Google Shape;644;p26">
            <a:extLst>
              <a:ext uri="{FF2B5EF4-FFF2-40B4-BE49-F238E27FC236}">
                <a16:creationId xmlns:a16="http://schemas.microsoft.com/office/drawing/2014/main" id="{98173A23-0F59-545E-15CD-243304528B86}"/>
              </a:ext>
            </a:extLst>
          </p:cNvPr>
          <p:cNvCxnSpPr>
            <a:cxnSpLocks/>
            <a:stCxn id="29" idx="2"/>
            <a:endCxn id="34" idx="0"/>
          </p:cNvCxnSpPr>
          <p:nvPr/>
        </p:nvCxnSpPr>
        <p:spPr>
          <a:xfrm rot="5400000">
            <a:off x="9200777" y="4961252"/>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8" name="Google Shape;645;p26">
            <a:extLst>
              <a:ext uri="{FF2B5EF4-FFF2-40B4-BE49-F238E27FC236}">
                <a16:creationId xmlns:a16="http://schemas.microsoft.com/office/drawing/2014/main" id="{90BD343E-E0BF-ADC9-432E-04C824E3D6E8}"/>
              </a:ext>
            </a:extLst>
          </p:cNvPr>
          <p:cNvSpPr/>
          <p:nvPr/>
        </p:nvSpPr>
        <p:spPr>
          <a:xfrm>
            <a:off x="10182624" y="5261146"/>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9" name="Google Shape;646;p26">
            <a:extLst>
              <a:ext uri="{FF2B5EF4-FFF2-40B4-BE49-F238E27FC236}">
                <a16:creationId xmlns:a16="http://schemas.microsoft.com/office/drawing/2014/main" id="{561AEE23-D469-A414-9759-6AAE9C626DCD}"/>
              </a:ext>
            </a:extLst>
          </p:cNvPr>
          <p:cNvCxnSpPr>
            <a:cxnSpLocks/>
            <a:stCxn id="32" idx="2"/>
            <a:endCxn id="18" idx="0"/>
          </p:cNvCxnSpPr>
          <p:nvPr/>
        </p:nvCxnSpPr>
        <p:spPr>
          <a:xfrm rot="5400000">
            <a:off x="10191249" y="5003288"/>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0" name="Google Shape;647;p26">
            <a:extLst>
              <a:ext uri="{FF2B5EF4-FFF2-40B4-BE49-F238E27FC236}">
                <a16:creationId xmlns:a16="http://schemas.microsoft.com/office/drawing/2014/main" id="{59EC137C-4F7C-2F0D-A54F-9A05719AD355}"/>
              </a:ext>
            </a:extLst>
          </p:cNvPr>
          <p:cNvSpPr/>
          <p:nvPr/>
        </p:nvSpPr>
        <p:spPr>
          <a:xfrm>
            <a:off x="9827478" y="5263067"/>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1" name="Google Shape;648;p26">
            <a:extLst>
              <a:ext uri="{FF2B5EF4-FFF2-40B4-BE49-F238E27FC236}">
                <a16:creationId xmlns:a16="http://schemas.microsoft.com/office/drawing/2014/main" id="{2053C428-ADE1-B35C-F454-AED9EA9C2490}"/>
              </a:ext>
            </a:extLst>
          </p:cNvPr>
          <p:cNvCxnSpPr>
            <a:cxnSpLocks/>
            <a:stCxn id="32" idx="2"/>
            <a:endCxn id="20" idx="0"/>
          </p:cNvCxnSpPr>
          <p:nvPr/>
        </p:nvCxnSpPr>
        <p:spPr>
          <a:xfrm rot="5400000">
            <a:off x="10013738" y="4827697"/>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2" name="Google Shape;650;p26">
            <a:extLst>
              <a:ext uri="{FF2B5EF4-FFF2-40B4-BE49-F238E27FC236}">
                <a16:creationId xmlns:a16="http://schemas.microsoft.com/office/drawing/2014/main" id="{680F3AEA-794D-BA79-5625-D4DE4CA425A9}"/>
              </a:ext>
            </a:extLst>
          </p:cNvPr>
          <p:cNvSpPr/>
          <p:nvPr/>
        </p:nvSpPr>
        <p:spPr>
          <a:xfrm>
            <a:off x="8781410" y="5259375"/>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23" name="Google Shape;651;p26">
            <a:extLst>
              <a:ext uri="{FF2B5EF4-FFF2-40B4-BE49-F238E27FC236}">
                <a16:creationId xmlns:a16="http://schemas.microsoft.com/office/drawing/2014/main" id="{48884804-E245-9A6E-E3B1-5311398907B9}"/>
              </a:ext>
            </a:extLst>
          </p:cNvPr>
          <p:cNvCxnSpPr>
            <a:cxnSpLocks/>
            <a:stCxn id="29" idx="2"/>
            <a:endCxn id="22" idx="0"/>
          </p:cNvCxnSpPr>
          <p:nvPr/>
        </p:nvCxnSpPr>
        <p:spPr>
          <a:xfrm rot="5400000">
            <a:off x="9029983" y="4785788"/>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5" name="Google Shape;661;p26">
            <a:extLst>
              <a:ext uri="{FF2B5EF4-FFF2-40B4-BE49-F238E27FC236}">
                <a16:creationId xmlns:a16="http://schemas.microsoft.com/office/drawing/2014/main" id="{D447A58B-D7ED-73B2-8443-E5A28D63B7FA}"/>
              </a:ext>
            </a:extLst>
          </p:cNvPr>
          <p:cNvSpPr txBox="1"/>
          <p:nvPr/>
        </p:nvSpPr>
        <p:spPr>
          <a:xfrm>
            <a:off x="9799463" y="4462175"/>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26" name="Google Shape;666;p26">
            <a:extLst>
              <a:ext uri="{FF2B5EF4-FFF2-40B4-BE49-F238E27FC236}">
                <a16:creationId xmlns:a16="http://schemas.microsoft.com/office/drawing/2014/main" id="{5D160172-7ECD-DB14-193C-15A274594A99}"/>
              </a:ext>
            </a:extLst>
          </p:cNvPr>
          <p:cNvCxnSpPr>
            <a:cxnSpLocks/>
            <a:stCxn id="56" idx="2"/>
            <a:endCxn id="28" idx="0"/>
          </p:cNvCxnSpPr>
          <p:nvPr/>
        </p:nvCxnSpPr>
        <p:spPr>
          <a:xfrm rot="5400000">
            <a:off x="8959403" y="4288463"/>
            <a:ext cx="402607" cy="22685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7" name="Google Shape;667;p26">
            <a:extLst>
              <a:ext uri="{FF2B5EF4-FFF2-40B4-BE49-F238E27FC236}">
                <a16:creationId xmlns:a16="http://schemas.microsoft.com/office/drawing/2014/main" id="{9F349EFB-A404-72EC-F0B1-D163F873BD97}"/>
              </a:ext>
            </a:extLst>
          </p:cNvPr>
          <p:cNvCxnSpPr>
            <a:cxnSpLocks/>
            <a:stCxn id="56" idx="2"/>
            <a:endCxn id="29" idx="0"/>
          </p:cNvCxnSpPr>
          <p:nvPr/>
        </p:nvCxnSpPr>
        <p:spPr>
          <a:xfrm rot="16200000" flipH="1">
            <a:off x="9190421" y="4284296"/>
            <a:ext cx="396858" cy="229437"/>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8" name="Google Shape;668;p26">
            <a:extLst>
              <a:ext uri="{FF2B5EF4-FFF2-40B4-BE49-F238E27FC236}">
                <a16:creationId xmlns:a16="http://schemas.microsoft.com/office/drawing/2014/main" id="{9E24C512-5DC4-E802-FB8E-BB4E5A8EA3B5}"/>
              </a:ext>
            </a:extLst>
          </p:cNvPr>
          <p:cNvSpPr/>
          <p:nvPr/>
        </p:nvSpPr>
        <p:spPr>
          <a:xfrm>
            <a:off x="8840130" y="460319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9" name="Google Shape;633;p26">
            <a:extLst>
              <a:ext uri="{FF2B5EF4-FFF2-40B4-BE49-F238E27FC236}">
                <a16:creationId xmlns:a16="http://schemas.microsoft.com/office/drawing/2014/main" id="{B17A2914-8215-1FE7-1BAF-23D99D130F5C}"/>
              </a:ext>
            </a:extLst>
          </p:cNvPr>
          <p:cNvSpPr/>
          <p:nvPr/>
        </p:nvSpPr>
        <p:spPr>
          <a:xfrm>
            <a:off x="9296419" y="459744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0" name="Google Shape;673;p26">
            <a:extLst>
              <a:ext uri="{FF2B5EF4-FFF2-40B4-BE49-F238E27FC236}">
                <a16:creationId xmlns:a16="http://schemas.microsoft.com/office/drawing/2014/main" id="{F50A415C-96B1-0E35-A76A-AC4645CB0295}"/>
              </a:ext>
            </a:extLst>
          </p:cNvPr>
          <p:cNvCxnSpPr>
            <a:cxnSpLocks/>
            <a:stCxn id="72" idx="2"/>
            <a:endCxn id="32" idx="0"/>
          </p:cNvCxnSpPr>
          <p:nvPr/>
        </p:nvCxnSpPr>
        <p:spPr>
          <a:xfrm rot="5400000">
            <a:off x="10381336" y="4264320"/>
            <a:ext cx="375329" cy="23978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1" name="Google Shape;674;p26">
            <a:extLst>
              <a:ext uri="{FF2B5EF4-FFF2-40B4-BE49-F238E27FC236}">
                <a16:creationId xmlns:a16="http://schemas.microsoft.com/office/drawing/2014/main" id="{67433668-B554-9D3A-DA2A-77C8D1B56F2A}"/>
              </a:ext>
            </a:extLst>
          </p:cNvPr>
          <p:cNvCxnSpPr>
            <a:cxnSpLocks/>
            <a:stCxn id="72" idx="2"/>
            <a:endCxn id="33" idx="0"/>
          </p:cNvCxnSpPr>
          <p:nvPr/>
        </p:nvCxnSpPr>
        <p:spPr>
          <a:xfrm rot="16200000" flipH="1">
            <a:off x="10629431" y="4256011"/>
            <a:ext cx="369580" cy="25065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2" name="Google Shape;637;p26">
            <a:extLst>
              <a:ext uri="{FF2B5EF4-FFF2-40B4-BE49-F238E27FC236}">
                <a16:creationId xmlns:a16="http://schemas.microsoft.com/office/drawing/2014/main" id="{69CD9C80-341E-1679-4903-6E6F8B820B2B}"/>
              </a:ext>
            </a:extLst>
          </p:cNvPr>
          <p:cNvSpPr/>
          <p:nvPr/>
        </p:nvSpPr>
        <p:spPr>
          <a:xfrm>
            <a:off x="10241957" y="4571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 name="Google Shape;675;p26">
            <a:extLst>
              <a:ext uri="{FF2B5EF4-FFF2-40B4-BE49-F238E27FC236}">
                <a16:creationId xmlns:a16="http://schemas.microsoft.com/office/drawing/2014/main" id="{D8F7DD4F-F6AC-7FC0-8600-B4FEAF18200E}"/>
              </a:ext>
            </a:extLst>
          </p:cNvPr>
          <p:cNvSpPr/>
          <p:nvPr/>
        </p:nvSpPr>
        <p:spPr>
          <a:xfrm>
            <a:off x="10732399" y="456612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4" name="Google Shape;650;p26">
            <a:extLst>
              <a:ext uri="{FF2B5EF4-FFF2-40B4-BE49-F238E27FC236}">
                <a16:creationId xmlns:a16="http://schemas.microsoft.com/office/drawing/2014/main" id="{8328C0B4-55DD-AD10-AE13-30114752B4E7}"/>
              </a:ext>
            </a:extLst>
          </p:cNvPr>
          <p:cNvSpPr/>
          <p:nvPr/>
        </p:nvSpPr>
        <p:spPr>
          <a:xfrm>
            <a:off x="9127668" y="5264044"/>
            <a:ext cx="306232" cy="283800"/>
          </a:xfrm>
          <a:prstGeom prst="roundRect">
            <a:avLst>
              <a:gd name="adj" fmla="val 16667"/>
            </a:avLst>
          </a:prstGeom>
          <a:solidFill>
            <a:srgbClr val="BBFFB4"/>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35" name="Google Shape;650;p26">
            <a:extLst>
              <a:ext uri="{FF2B5EF4-FFF2-40B4-BE49-F238E27FC236}">
                <a16:creationId xmlns:a16="http://schemas.microsoft.com/office/drawing/2014/main" id="{7CA428D3-3D68-4367-C4CF-FA463BD64DEB}"/>
              </a:ext>
            </a:extLst>
          </p:cNvPr>
          <p:cNvSpPr/>
          <p:nvPr/>
        </p:nvSpPr>
        <p:spPr>
          <a:xfrm>
            <a:off x="9476495" y="5263068"/>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6" name="Google Shape;675;p26">
            <a:extLst>
              <a:ext uri="{FF2B5EF4-FFF2-40B4-BE49-F238E27FC236}">
                <a16:creationId xmlns:a16="http://schemas.microsoft.com/office/drawing/2014/main" id="{2E3D204C-8D17-22C9-9B86-3A7A34DAD06B}"/>
              </a:ext>
            </a:extLst>
          </p:cNvPr>
          <p:cNvSpPr/>
          <p:nvPr/>
        </p:nvSpPr>
        <p:spPr>
          <a:xfrm>
            <a:off x="9065497" y="333143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7" name="Google Shape;675;p26">
            <a:extLst>
              <a:ext uri="{FF2B5EF4-FFF2-40B4-BE49-F238E27FC236}">
                <a16:creationId xmlns:a16="http://schemas.microsoft.com/office/drawing/2014/main" id="{750930AD-B030-7C79-4ABC-789F76ACB0AD}"/>
              </a:ext>
            </a:extLst>
          </p:cNvPr>
          <p:cNvSpPr/>
          <p:nvPr/>
        </p:nvSpPr>
        <p:spPr>
          <a:xfrm>
            <a:off x="10473165" y="333979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8" name="Google Shape;645;p26">
            <a:extLst>
              <a:ext uri="{FF2B5EF4-FFF2-40B4-BE49-F238E27FC236}">
                <a16:creationId xmlns:a16="http://schemas.microsoft.com/office/drawing/2014/main" id="{19BF7EC5-4922-107D-F59E-BCE46FA04980}"/>
              </a:ext>
            </a:extLst>
          </p:cNvPr>
          <p:cNvSpPr/>
          <p:nvPr/>
        </p:nvSpPr>
        <p:spPr>
          <a:xfrm>
            <a:off x="10896043" y="5258868"/>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9" name="Google Shape;646;p26">
            <a:extLst>
              <a:ext uri="{FF2B5EF4-FFF2-40B4-BE49-F238E27FC236}">
                <a16:creationId xmlns:a16="http://schemas.microsoft.com/office/drawing/2014/main" id="{B4191954-B48F-F25E-4FCB-FEEBD5576F9A}"/>
              </a:ext>
            </a:extLst>
          </p:cNvPr>
          <p:cNvCxnSpPr>
            <a:cxnSpLocks/>
            <a:stCxn id="33" idx="2"/>
            <a:endCxn id="38" idx="0"/>
          </p:cNvCxnSpPr>
          <p:nvPr/>
        </p:nvCxnSpPr>
        <p:spPr>
          <a:xfrm rot="16200000" flipH="1">
            <a:off x="10792030" y="4997448"/>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0" name="Google Shape;647;p26">
            <a:extLst>
              <a:ext uri="{FF2B5EF4-FFF2-40B4-BE49-F238E27FC236}">
                <a16:creationId xmlns:a16="http://schemas.microsoft.com/office/drawing/2014/main" id="{39B289F9-E01C-CE0F-7D99-15207F29729B}"/>
              </a:ext>
            </a:extLst>
          </p:cNvPr>
          <p:cNvSpPr/>
          <p:nvPr/>
        </p:nvSpPr>
        <p:spPr>
          <a:xfrm>
            <a:off x="10541773" y="5259223"/>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41" name="Google Shape;648;p26">
            <a:extLst>
              <a:ext uri="{FF2B5EF4-FFF2-40B4-BE49-F238E27FC236}">
                <a16:creationId xmlns:a16="http://schemas.microsoft.com/office/drawing/2014/main" id="{7C9F9276-E7E1-8CD0-A7F1-49EB951DDE63}"/>
              </a:ext>
            </a:extLst>
          </p:cNvPr>
          <p:cNvCxnSpPr>
            <a:cxnSpLocks/>
            <a:stCxn id="33" idx="2"/>
            <a:endCxn id="40" idx="0"/>
          </p:cNvCxnSpPr>
          <p:nvPr/>
        </p:nvCxnSpPr>
        <p:spPr>
          <a:xfrm rot="5400000">
            <a:off x="10614717" y="4934391"/>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43" name="Google Shape;661;p26">
            <a:extLst>
              <a:ext uri="{FF2B5EF4-FFF2-40B4-BE49-F238E27FC236}">
                <a16:creationId xmlns:a16="http://schemas.microsoft.com/office/drawing/2014/main" id="{EAE55B79-909D-5B9E-14C6-9D44BAB3B6AA}"/>
              </a:ext>
            </a:extLst>
          </p:cNvPr>
          <p:cNvSpPr txBox="1"/>
          <p:nvPr/>
        </p:nvSpPr>
        <p:spPr>
          <a:xfrm>
            <a:off x="9766941" y="322506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44" name="Google Shape;1270;p33">
            <a:extLst>
              <a:ext uri="{FF2B5EF4-FFF2-40B4-BE49-F238E27FC236}">
                <a16:creationId xmlns:a16="http://schemas.microsoft.com/office/drawing/2014/main" id="{2EE9B8C2-4053-2ADA-09B6-F6F556A32BD2}"/>
              </a:ext>
            </a:extLst>
          </p:cNvPr>
          <p:cNvPicPr preferRelativeResize="0"/>
          <p:nvPr/>
        </p:nvPicPr>
        <p:blipFill>
          <a:blip r:embed="rId3">
            <a:alphaModFix/>
          </a:blip>
          <a:stretch>
            <a:fillRect/>
          </a:stretch>
        </p:blipFill>
        <p:spPr>
          <a:xfrm>
            <a:off x="8809845" y="5303991"/>
            <a:ext cx="223562" cy="228227"/>
          </a:xfrm>
          <a:prstGeom prst="rect">
            <a:avLst/>
          </a:prstGeom>
          <a:noFill/>
          <a:ln>
            <a:noFill/>
          </a:ln>
          <a:effectLst/>
        </p:spPr>
      </p:pic>
      <p:pic>
        <p:nvPicPr>
          <p:cNvPr id="45" name="Google Shape;1270;p33">
            <a:extLst>
              <a:ext uri="{FF2B5EF4-FFF2-40B4-BE49-F238E27FC236}">
                <a16:creationId xmlns:a16="http://schemas.microsoft.com/office/drawing/2014/main" id="{FAFE5F13-15B1-8C23-241B-6966A527D4C1}"/>
              </a:ext>
            </a:extLst>
          </p:cNvPr>
          <p:cNvPicPr preferRelativeResize="0"/>
          <p:nvPr/>
        </p:nvPicPr>
        <p:blipFill>
          <a:blip r:embed="rId3">
            <a:alphaModFix/>
          </a:blip>
          <a:stretch>
            <a:fillRect/>
          </a:stretch>
        </p:blipFill>
        <p:spPr>
          <a:xfrm>
            <a:off x="9151802" y="5299460"/>
            <a:ext cx="223562" cy="228227"/>
          </a:xfrm>
          <a:prstGeom prst="rect">
            <a:avLst/>
          </a:prstGeom>
          <a:noFill/>
          <a:ln>
            <a:noFill/>
          </a:ln>
          <a:effectLst/>
        </p:spPr>
      </p:pic>
      <p:pic>
        <p:nvPicPr>
          <p:cNvPr id="46" name="Google Shape;1270;p33">
            <a:extLst>
              <a:ext uri="{FF2B5EF4-FFF2-40B4-BE49-F238E27FC236}">
                <a16:creationId xmlns:a16="http://schemas.microsoft.com/office/drawing/2014/main" id="{79430016-30DB-0697-D06A-815FB9CF4874}"/>
              </a:ext>
            </a:extLst>
          </p:cNvPr>
          <p:cNvPicPr preferRelativeResize="0"/>
          <p:nvPr/>
        </p:nvPicPr>
        <p:blipFill>
          <a:blip r:embed="rId3">
            <a:alphaModFix/>
          </a:blip>
          <a:stretch>
            <a:fillRect/>
          </a:stretch>
        </p:blipFill>
        <p:spPr>
          <a:xfrm>
            <a:off x="9508320" y="5303056"/>
            <a:ext cx="223562" cy="228227"/>
          </a:xfrm>
          <a:prstGeom prst="rect">
            <a:avLst/>
          </a:prstGeom>
          <a:noFill/>
          <a:ln>
            <a:noFill/>
          </a:ln>
          <a:effectLst/>
        </p:spPr>
      </p:pic>
      <p:pic>
        <p:nvPicPr>
          <p:cNvPr id="47" name="Google Shape;1270;p33">
            <a:extLst>
              <a:ext uri="{FF2B5EF4-FFF2-40B4-BE49-F238E27FC236}">
                <a16:creationId xmlns:a16="http://schemas.microsoft.com/office/drawing/2014/main" id="{1001BF6B-13EA-8AD8-A1B3-22DEE0C6F4F9}"/>
              </a:ext>
            </a:extLst>
          </p:cNvPr>
          <p:cNvPicPr preferRelativeResize="0"/>
          <p:nvPr/>
        </p:nvPicPr>
        <p:blipFill>
          <a:blip r:embed="rId3">
            <a:alphaModFix/>
          </a:blip>
          <a:stretch>
            <a:fillRect/>
          </a:stretch>
        </p:blipFill>
        <p:spPr>
          <a:xfrm>
            <a:off x="9862788" y="5304136"/>
            <a:ext cx="223562" cy="228227"/>
          </a:xfrm>
          <a:prstGeom prst="rect">
            <a:avLst/>
          </a:prstGeom>
          <a:noFill/>
          <a:ln>
            <a:noFill/>
          </a:ln>
          <a:effectLst/>
        </p:spPr>
      </p:pic>
      <p:pic>
        <p:nvPicPr>
          <p:cNvPr id="48" name="Google Shape;1270;p33">
            <a:extLst>
              <a:ext uri="{FF2B5EF4-FFF2-40B4-BE49-F238E27FC236}">
                <a16:creationId xmlns:a16="http://schemas.microsoft.com/office/drawing/2014/main" id="{C550A340-4EE5-9EB4-5B21-95B57B48FB8B}"/>
              </a:ext>
            </a:extLst>
          </p:cNvPr>
          <p:cNvPicPr preferRelativeResize="0"/>
          <p:nvPr/>
        </p:nvPicPr>
        <p:blipFill>
          <a:blip r:embed="rId3">
            <a:alphaModFix/>
          </a:blip>
          <a:stretch>
            <a:fillRect/>
          </a:stretch>
        </p:blipFill>
        <p:spPr>
          <a:xfrm>
            <a:off x="10216196" y="5299000"/>
            <a:ext cx="223562" cy="228227"/>
          </a:xfrm>
          <a:prstGeom prst="rect">
            <a:avLst/>
          </a:prstGeom>
          <a:noFill/>
          <a:ln>
            <a:noFill/>
          </a:ln>
          <a:effectLst/>
        </p:spPr>
      </p:pic>
      <p:pic>
        <p:nvPicPr>
          <p:cNvPr id="49" name="Google Shape;1270;p33">
            <a:extLst>
              <a:ext uri="{FF2B5EF4-FFF2-40B4-BE49-F238E27FC236}">
                <a16:creationId xmlns:a16="http://schemas.microsoft.com/office/drawing/2014/main" id="{E7AF9FE9-4FD0-67FF-D0E6-6E0569703A25}"/>
              </a:ext>
            </a:extLst>
          </p:cNvPr>
          <p:cNvPicPr preferRelativeResize="0"/>
          <p:nvPr/>
        </p:nvPicPr>
        <p:blipFill>
          <a:blip r:embed="rId3">
            <a:alphaModFix/>
          </a:blip>
          <a:stretch>
            <a:fillRect/>
          </a:stretch>
        </p:blipFill>
        <p:spPr>
          <a:xfrm>
            <a:off x="10571222" y="5298596"/>
            <a:ext cx="223562" cy="228227"/>
          </a:xfrm>
          <a:prstGeom prst="rect">
            <a:avLst/>
          </a:prstGeom>
          <a:noFill/>
          <a:ln>
            <a:noFill/>
          </a:ln>
          <a:effectLst/>
        </p:spPr>
      </p:pic>
      <p:pic>
        <p:nvPicPr>
          <p:cNvPr id="50" name="Google Shape;1270;p33">
            <a:extLst>
              <a:ext uri="{FF2B5EF4-FFF2-40B4-BE49-F238E27FC236}">
                <a16:creationId xmlns:a16="http://schemas.microsoft.com/office/drawing/2014/main" id="{0D03FEB0-D179-8DBA-B06A-934C9C2A8DA2}"/>
              </a:ext>
            </a:extLst>
          </p:cNvPr>
          <p:cNvPicPr preferRelativeResize="0"/>
          <p:nvPr/>
        </p:nvPicPr>
        <p:blipFill>
          <a:blip r:embed="rId3">
            <a:alphaModFix/>
          </a:blip>
          <a:stretch>
            <a:fillRect/>
          </a:stretch>
        </p:blipFill>
        <p:spPr>
          <a:xfrm>
            <a:off x="10933172" y="5292246"/>
            <a:ext cx="223562" cy="228227"/>
          </a:xfrm>
          <a:prstGeom prst="rect">
            <a:avLst/>
          </a:prstGeom>
          <a:noFill/>
          <a:ln>
            <a:noFill/>
          </a:ln>
          <a:effectLst/>
        </p:spPr>
      </p:pic>
      <p:sp>
        <p:nvSpPr>
          <p:cNvPr id="52" name="TextBox 51">
            <a:extLst>
              <a:ext uri="{FF2B5EF4-FFF2-40B4-BE49-F238E27FC236}">
                <a16:creationId xmlns:a16="http://schemas.microsoft.com/office/drawing/2014/main" id="{CC5EAD24-2789-AD5A-F5C6-D81BD2D9420E}"/>
              </a:ext>
            </a:extLst>
          </p:cNvPr>
          <p:cNvSpPr txBox="1"/>
          <p:nvPr/>
        </p:nvSpPr>
        <p:spPr>
          <a:xfrm>
            <a:off x="329845" y="1469690"/>
            <a:ext cx="541867" cy="584775"/>
          </a:xfrm>
          <a:prstGeom prst="rect">
            <a:avLst/>
          </a:prstGeom>
          <a:noFill/>
        </p:spPr>
        <p:txBody>
          <a:bodyPr wrap="square">
            <a:spAutoFit/>
          </a:bodyPr>
          <a:lstStyle/>
          <a:p>
            <a:r>
              <a:rPr lang="en-US" sz="3200" b="1" dirty="0">
                <a:highlight>
                  <a:srgbClr val="97F1AE"/>
                </a:highlight>
              </a:rPr>
              <a:t>Q</a:t>
            </a:r>
            <a:endParaRPr lang="en-US" sz="3200" dirty="0"/>
          </a:p>
        </p:txBody>
      </p:sp>
      <p:sp>
        <p:nvSpPr>
          <p:cNvPr id="53" name="Google Shape;614;p26">
            <a:extLst>
              <a:ext uri="{FF2B5EF4-FFF2-40B4-BE49-F238E27FC236}">
                <a16:creationId xmlns:a16="http://schemas.microsoft.com/office/drawing/2014/main" id="{49188805-B186-9B2B-D8FB-20E7A776D943}"/>
              </a:ext>
            </a:extLst>
          </p:cNvPr>
          <p:cNvSpPr txBox="1"/>
          <p:nvPr/>
        </p:nvSpPr>
        <p:spPr>
          <a:xfrm>
            <a:off x="11559684" y="336500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1</a:t>
            </a:r>
            <a:endParaRPr sz="900" b="1" dirty="0"/>
          </a:p>
        </p:txBody>
      </p:sp>
      <p:sp>
        <p:nvSpPr>
          <p:cNvPr id="54" name="Google Shape;615;p26">
            <a:extLst>
              <a:ext uri="{FF2B5EF4-FFF2-40B4-BE49-F238E27FC236}">
                <a16:creationId xmlns:a16="http://schemas.microsoft.com/office/drawing/2014/main" id="{321EB12E-6721-FDCF-4691-4F621BFE7EAD}"/>
              </a:ext>
            </a:extLst>
          </p:cNvPr>
          <p:cNvSpPr txBox="1"/>
          <p:nvPr/>
        </p:nvSpPr>
        <p:spPr>
          <a:xfrm>
            <a:off x="11574045" y="3925474"/>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2</a:t>
            </a:r>
            <a:endParaRPr sz="900" b="1" dirty="0"/>
          </a:p>
        </p:txBody>
      </p:sp>
      <p:sp>
        <p:nvSpPr>
          <p:cNvPr id="55" name="Google Shape;625;p26">
            <a:extLst>
              <a:ext uri="{FF2B5EF4-FFF2-40B4-BE49-F238E27FC236}">
                <a16:creationId xmlns:a16="http://schemas.microsoft.com/office/drawing/2014/main" id="{CCC3372A-E1D0-345C-2C00-8C0B81513B51}"/>
              </a:ext>
            </a:extLst>
          </p:cNvPr>
          <p:cNvSpPr txBox="1"/>
          <p:nvPr/>
        </p:nvSpPr>
        <p:spPr>
          <a:xfrm>
            <a:off x="11579654" y="4550401"/>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a:t>
            </a:r>
            <a:r>
              <a:rPr lang="en" sz="900" b="1" dirty="0"/>
              <a:t> </a:t>
            </a:r>
            <a:r>
              <a:rPr lang="en" sz="1200" b="1" i="1" dirty="0">
                <a:solidFill>
                  <a:schemeClr val="dk1"/>
                </a:solidFill>
              </a:rPr>
              <a:t>3</a:t>
            </a:r>
            <a:endParaRPr sz="900" b="1" dirty="0"/>
          </a:p>
        </p:txBody>
      </p:sp>
      <p:sp>
        <p:nvSpPr>
          <p:cNvPr id="56" name="Google Shape;675;p26">
            <a:extLst>
              <a:ext uri="{FF2B5EF4-FFF2-40B4-BE49-F238E27FC236}">
                <a16:creationId xmlns:a16="http://schemas.microsoft.com/office/drawing/2014/main" id="{9F8B20AB-7F52-3AB7-7869-F2D6D980711F}"/>
              </a:ext>
            </a:extLst>
          </p:cNvPr>
          <p:cNvSpPr/>
          <p:nvPr/>
        </p:nvSpPr>
        <p:spPr>
          <a:xfrm>
            <a:off x="9066982" y="391678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7" name="Google Shape;666;p26">
            <a:extLst>
              <a:ext uri="{FF2B5EF4-FFF2-40B4-BE49-F238E27FC236}">
                <a16:creationId xmlns:a16="http://schemas.microsoft.com/office/drawing/2014/main" id="{CA145FE3-36B4-1A72-3590-05575C83A2E6}"/>
              </a:ext>
            </a:extLst>
          </p:cNvPr>
          <p:cNvCxnSpPr>
            <a:cxnSpLocks/>
            <a:stCxn id="36" idx="2"/>
            <a:endCxn id="56" idx="0"/>
          </p:cNvCxnSpPr>
          <p:nvPr/>
        </p:nvCxnSpPr>
        <p:spPr>
          <a:xfrm rot="16200000" flipH="1">
            <a:off x="9122614" y="3765267"/>
            <a:ext cx="301551" cy="148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75;p26">
            <a:extLst>
              <a:ext uri="{FF2B5EF4-FFF2-40B4-BE49-F238E27FC236}">
                <a16:creationId xmlns:a16="http://schemas.microsoft.com/office/drawing/2014/main" id="{E58A54F2-4A2A-358A-C39D-6D035CC4F798}"/>
              </a:ext>
            </a:extLst>
          </p:cNvPr>
          <p:cNvSpPr/>
          <p:nvPr/>
        </p:nvSpPr>
        <p:spPr>
          <a:xfrm>
            <a:off x="8542468" y="39230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75;p26">
            <a:extLst>
              <a:ext uri="{FF2B5EF4-FFF2-40B4-BE49-F238E27FC236}">
                <a16:creationId xmlns:a16="http://schemas.microsoft.com/office/drawing/2014/main" id="{D04DCC90-8F88-11FE-14B3-C4055B0943D1}"/>
              </a:ext>
            </a:extLst>
          </p:cNvPr>
          <p:cNvSpPr/>
          <p:nvPr/>
        </p:nvSpPr>
        <p:spPr>
          <a:xfrm>
            <a:off x="9619196" y="391275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66;p26">
            <a:extLst>
              <a:ext uri="{FF2B5EF4-FFF2-40B4-BE49-F238E27FC236}">
                <a16:creationId xmlns:a16="http://schemas.microsoft.com/office/drawing/2014/main" id="{A84D4D04-769F-1400-76C2-E0252224B1F4}"/>
              </a:ext>
            </a:extLst>
          </p:cNvPr>
          <p:cNvCxnSpPr>
            <a:cxnSpLocks/>
            <a:stCxn id="36" idx="2"/>
            <a:endCxn id="61" idx="0"/>
          </p:cNvCxnSpPr>
          <p:nvPr/>
        </p:nvCxnSpPr>
        <p:spPr>
          <a:xfrm rot="16200000" flipH="1">
            <a:off x="9400739" y="3487142"/>
            <a:ext cx="297515" cy="55369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5" name="Google Shape;666;p26">
            <a:extLst>
              <a:ext uri="{FF2B5EF4-FFF2-40B4-BE49-F238E27FC236}">
                <a16:creationId xmlns:a16="http://schemas.microsoft.com/office/drawing/2014/main" id="{9DAB719B-373A-B703-79FB-4B3B2F3DC116}"/>
              </a:ext>
            </a:extLst>
          </p:cNvPr>
          <p:cNvCxnSpPr>
            <a:cxnSpLocks/>
            <a:stCxn id="36" idx="2"/>
            <a:endCxn id="60" idx="0"/>
          </p:cNvCxnSpPr>
          <p:nvPr/>
        </p:nvCxnSpPr>
        <p:spPr>
          <a:xfrm rot="5400000">
            <a:off x="8857226" y="3507628"/>
            <a:ext cx="307814" cy="523029"/>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72" name="Google Shape;675;p26">
            <a:extLst>
              <a:ext uri="{FF2B5EF4-FFF2-40B4-BE49-F238E27FC236}">
                <a16:creationId xmlns:a16="http://schemas.microsoft.com/office/drawing/2014/main" id="{0776B578-3F2E-A34E-8753-4888A005A788}"/>
              </a:ext>
            </a:extLst>
          </p:cNvPr>
          <p:cNvSpPr/>
          <p:nvPr/>
        </p:nvSpPr>
        <p:spPr>
          <a:xfrm>
            <a:off x="10481743"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0;p26">
            <a:extLst>
              <a:ext uri="{FF2B5EF4-FFF2-40B4-BE49-F238E27FC236}">
                <a16:creationId xmlns:a16="http://schemas.microsoft.com/office/drawing/2014/main" id="{8730006B-DF66-69EB-53B7-B796B0F4DA58}"/>
              </a:ext>
            </a:extLst>
          </p:cNvPr>
          <p:cNvCxnSpPr>
            <a:cxnSpLocks/>
            <a:stCxn id="37" idx="2"/>
            <a:endCxn id="72" idx="0"/>
          </p:cNvCxnSpPr>
          <p:nvPr/>
        </p:nvCxnSpPr>
        <p:spPr>
          <a:xfrm rot="16200000" flipH="1">
            <a:off x="10540027" y="3763883"/>
            <a:ext cx="289154" cy="8578"/>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2" name="Google Shape;675;p26">
            <a:extLst>
              <a:ext uri="{FF2B5EF4-FFF2-40B4-BE49-F238E27FC236}">
                <a16:creationId xmlns:a16="http://schemas.microsoft.com/office/drawing/2014/main" id="{B1BD00C0-C94D-FA16-1359-7F1EFBA5E5E1}"/>
              </a:ext>
            </a:extLst>
          </p:cNvPr>
          <p:cNvSpPr/>
          <p:nvPr/>
        </p:nvSpPr>
        <p:spPr>
          <a:xfrm>
            <a:off x="11011604" y="391274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3" name="Google Shape;641;p26">
            <a:extLst>
              <a:ext uri="{FF2B5EF4-FFF2-40B4-BE49-F238E27FC236}">
                <a16:creationId xmlns:a16="http://schemas.microsoft.com/office/drawing/2014/main" id="{0F5006FF-BD97-7420-249E-E2805573466E}"/>
              </a:ext>
            </a:extLst>
          </p:cNvPr>
          <p:cNvCxnSpPr>
            <a:cxnSpLocks/>
            <a:stCxn id="37" idx="2"/>
            <a:endCxn id="82" idx="0"/>
          </p:cNvCxnSpPr>
          <p:nvPr/>
        </p:nvCxnSpPr>
        <p:spPr>
          <a:xfrm rot="16200000" flipH="1">
            <a:off x="10804957" y="3498952"/>
            <a:ext cx="289154" cy="53843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7" name="Google Shape;666;p26">
            <a:extLst>
              <a:ext uri="{FF2B5EF4-FFF2-40B4-BE49-F238E27FC236}">
                <a16:creationId xmlns:a16="http://schemas.microsoft.com/office/drawing/2014/main" id="{84E6BDF4-D9C2-8A3C-796F-AC5754377F24}"/>
              </a:ext>
            </a:extLst>
          </p:cNvPr>
          <p:cNvCxnSpPr>
            <a:cxnSpLocks/>
            <a:stCxn id="60" idx="2"/>
            <a:endCxn id="88" idx="0"/>
          </p:cNvCxnSpPr>
          <p:nvPr/>
        </p:nvCxnSpPr>
        <p:spPr>
          <a:xfrm rot="5400000">
            <a:off x="8454517" y="4304776"/>
            <a:ext cx="393029" cy="19717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8" name="Google Shape;668;p26">
            <a:extLst>
              <a:ext uri="{FF2B5EF4-FFF2-40B4-BE49-F238E27FC236}">
                <a16:creationId xmlns:a16="http://schemas.microsoft.com/office/drawing/2014/main" id="{ADD2E740-4324-8A9E-EDB5-21A35DB83369}"/>
              </a:ext>
            </a:extLst>
          </p:cNvPr>
          <p:cNvSpPr/>
          <p:nvPr/>
        </p:nvSpPr>
        <p:spPr>
          <a:xfrm>
            <a:off x="8345293" y="459987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9" name="Google Shape;614;p26">
            <a:extLst>
              <a:ext uri="{FF2B5EF4-FFF2-40B4-BE49-F238E27FC236}">
                <a16:creationId xmlns:a16="http://schemas.microsoft.com/office/drawing/2014/main" id="{7DF07325-FCC1-57F2-745E-A05650D8E4A5}"/>
              </a:ext>
            </a:extLst>
          </p:cNvPr>
          <p:cNvSpPr txBox="1"/>
          <p:nvPr/>
        </p:nvSpPr>
        <p:spPr>
          <a:xfrm>
            <a:off x="11559684" y="2838527"/>
            <a:ext cx="9732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b="1" i="1" dirty="0">
                <a:solidFill>
                  <a:schemeClr val="dk1"/>
                </a:solidFill>
              </a:rPr>
              <a:t>Level 0</a:t>
            </a:r>
            <a:endParaRPr sz="900" b="1" dirty="0"/>
          </a:p>
        </p:txBody>
      </p:sp>
      <p:sp>
        <p:nvSpPr>
          <p:cNvPr id="93" name="Google Shape;661;p26">
            <a:extLst>
              <a:ext uri="{FF2B5EF4-FFF2-40B4-BE49-F238E27FC236}">
                <a16:creationId xmlns:a16="http://schemas.microsoft.com/office/drawing/2014/main" id="{4FA4E081-4DFD-711D-7B34-194E98132A87}"/>
              </a:ext>
            </a:extLst>
          </p:cNvPr>
          <p:cNvSpPr txBox="1"/>
          <p:nvPr/>
        </p:nvSpPr>
        <p:spPr>
          <a:xfrm>
            <a:off x="10053129" y="3794332"/>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95" name="TextBox 94">
            <a:extLst>
              <a:ext uri="{FF2B5EF4-FFF2-40B4-BE49-F238E27FC236}">
                <a16:creationId xmlns:a16="http://schemas.microsoft.com/office/drawing/2014/main" id="{37C8FC9A-CED2-C6DA-A32E-23C6D7754A06}"/>
              </a:ext>
            </a:extLst>
          </p:cNvPr>
          <p:cNvSpPr txBox="1"/>
          <p:nvPr/>
        </p:nvSpPr>
        <p:spPr>
          <a:xfrm>
            <a:off x="736439" y="2440630"/>
            <a:ext cx="6276372" cy="646331"/>
          </a:xfrm>
          <a:prstGeom prst="rect">
            <a:avLst/>
          </a:prstGeom>
          <a:noFill/>
        </p:spPr>
        <p:txBody>
          <a:bodyPr wrap="square">
            <a:spAutoFit/>
          </a:bodyPr>
          <a:lstStyle/>
          <a:p>
            <a:r>
              <a:rPr lang="en-US" sz="1800" b="1" i="1" dirty="0">
                <a:latin typeface="Avenir Book"/>
              </a:rPr>
              <a:t>Level </a:t>
            </a:r>
            <a:r>
              <a:rPr lang="en-US" b="1" i="1" dirty="0">
                <a:latin typeface="Avenir Book"/>
              </a:rPr>
              <a:t>3</a:t>
            </a:r>
            <a:r>
              <a:rPr lang="en-US" sz="1800" b="1" i="1" dirty="0">
                <a:latin typeface="Avenir Book"/>
              </a:rPr>
              <a:t> Clusters:</a:t>
            </a:r>
            <a:br>
              <a:rPr lang="en-US" sz="1800" b="1" i="1" dirty="0">
                <a:latin typeface="Avenir Book"/>
              </a:rPr>
            </a:br>
            <a:endParaRPr lang="en-US" sz="1800" i="1" dirty="0">
              <a:latin typeface="Avenir Book"/>
            </a:endParaRPr>
          </a:p>
        </p:txBody>
      </p:sp>
      <p:pic>
        <p:nvPicPr>
          <p:cNvPr id="13314" name="Picture 2" descr="Robot Face Emoji (U+1F916)">
            <a:extLst>
              <a:ext uri="{FF2B5EF4-FFF2-40B4-BE49-F238E27FC236}">
                <a16:creationId xmlns:a16="http://schemas.microsoft.com/office/drawing/2014/main" id="{69D5DE72-B1FD-8736-413A-204CAEBF06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94" y="4743013"/>
            <a:ext cx="661043" cy="661043"/>
          </a:xfrm>
          <a:prstGeom prst="rect">
            <a:avLst/>
          </a:prstGeom>
          <a:noFill/>
          <a:extLst>
            <a:ext uri="{909E8E84-426E-40DD-AFC4-6F175D3DCCD1}">
              <a14:hiddenFill xmlns:a14="http://schemas.microsoft.com/office/drawing/2010/main">
                <a:solidFill>
                  <a:srgbClr val="FFFFFF"/>
                </a:solidFill>
              </a14:hiddenFill>
            </a:ext>
          </a:extLst>
        </p:spPr>
      </p:pic>
      <p:sp>
        <p:nvSpPr>
          <p:cNvPr id="100" name="Google Shape;1242;p33">
            <a:extLst>
              <a:ext uri="{FF2B5EF4-FFF2-40B4-BE49-F238E27FC236}">
                <a16:creationId xmlns:a16="http://schemas.microsoft.com/office/drawing/2014/main" id="{8A4F9A32-A674-0F0A-CCAA-511BC11744C1}"/>
              </a:ext>
            </a:extLst>
          </p:cNvPr>
          <p:cNvSpPr txBox="1"/>
          <p:nvPr/>
        </p:nvSpPr>
        <p:spPr>
          <a:xfrm>
            <a:off x="394736" y="5304838"/>
            <a:ext cx="1685628" cy="73862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dirty="0">
                <a:solidFill>
                  <a:srgbClr val="7F7F7F"/>
                </a:solidFill>
              </a:rPr>
              <a:t>Evaluator: </a:t>
            </a:r>
            <a:br>
              <a:rPr lang="en-US" sz="1600" dirty="0">
                <a:solidFill>
                  <a:srgbClr val="7F7F7F"/>
                </a:solidFill>
              </a:rPr>
            </a:br>
            <a:r>
              <a:rPr lang="en-US" sz="1600" dirty="0">
                <a:solidFill>
                  <a:srgbClr val="7F7F7F"/>
                </a:solidFill>
              </a:rPr>
              <a:t>Qwen2.5 (32B) </a:t>
            </a:r>
          </a:p>
        </p:txBody>
      </p:sp>
      <p:sp>
        <p:nvSpPr>
          <p:cNvPr id="103" name="Rounded Rectangular Callout 102">
            <a:extLst>
              <a:ext uri="{FF2B5EF4-FFF2-40B4-BE49-F238E27FC236}">
                <a16:creationId xmlns:a16="http://schemas.microsoft.com/office/drawing/2014/main" id="{C86F3EAC-EE91-6E11-E51E-AA98F582F07B}"/>
              </a:ext>
            </a:extLst>
          </p:cNvPr>
          <p:cNvSpPr/>
          <p:nvPr/>
        </p:nvSpPr>
        <p:spPr>
          <a:xfrm>
            <a:off x="1916799" y="4784307"/>
            <a:ext cx="4999074" cy="827810"/>
          </a:xfrm>
          <a:prstGeom prst="wedgeRoundRectCallout">
            <a:avLst>
              <a:gd name="adj1" fmla="val -54036"/>
              <a:gd name="adj2" fmla="val 4403"/>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Avenir Book"/>
              </a:rPr>
              <a:t>The most appropriate cluster is:</a:t>
            </a:r>
            <a:br>
              <a:rPr lang="en-US" sz="1800" b="1" dirty="0">
                <a:solidFill>
                  <a:schemeClr val="tx1"/>
                </a:solidFill>
                <a:latin typeface="Avenir Book"/>
              </a:rPr>
            </a:br>
            <a:r>
              <a:rPr lang="en-US" sz="1800" b="1" i="1" dirty="0">
                <a:solidFill>
                  <a:schemeClr val="tx1"/>
                </a:solidFill>
                <a:latin typeface="Avenir Book"/>
              </a:rPr>
              <a:t>3 - Advancements in Nonlinear Photonics and Quantum Optics</a:t>
            </a:r>
            <a:endParaRPr lang="en-US" sz="1800" i="1" dirty="0">
              <a:solidFill>
                <a:schemeClr val="tx1"/>
              </a:solidFill>
              <a:latin typeface="Avenir Book"/>
            </a:endParaRPr>
          </a:p>
        </p:txBody>
      </p:sp>
      <p:sp>
        <p:nvSpPr>
          <p:cNvPr id="6" name="Rounded Rectangular Callout 5">
            <a:extLst>
              <a:ext uri="{FF2B5EF4-FFF2-40B4-BE49-F238E27FC236}">
                <a16:creationId xmlns:a16="http://schemas.microsoft.com/office/drawing/2014/main" id="{92B1A19C-CFF3-8473-EA1A-DDA5F8351109}"/>
              </a:ext>
            </a:extLst>
          </p:cNvPr>
          <p:cNvSpPr/>
          <p:nvPr/>
        </p:nvSpPr>
        <p:spPr>
          <a:xfrm>
            <a:off x="2694855" y="5790128"/>
            <a:ext cx="7286392" cy="655830"/>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 good hierarchy allows one to identify things!</a:t>
            </a:r>
          </a:p>
        </p:txBody>
      </p:sp>
      <p:sp>
        <p:nvSpPr>
          <p:cNvPr id="3" name="Rounded Rectangle 2">
            <a:extLst>
              <a:ext uri="{FF2B5EF4-FFF2-40B4-BE49-F238E27FC236}">
                <a16:creationId xmlns:a16="http://schemas.microsoft.com/office/drawing/2014/main" id="{F761E8FA-7BF8-7B82-AEF1-17149EE84E47}"/>
              </a:ext>
            </a:extLst>
          </p:cNvPr>
          <p:cNvSpPr/>
          <p:nvPr/>
        </p:nvSpPr>
        <p:spPr>
          <a:xfrm>
            <a:off x="8802515" y="4472312"/>
            <a:ext cx="964311" cy="486322"/>
          </a:xfrm>
          <a:prstGeom prst="roundRect">
            <a:avLst/>
          </a:prstGeom>
          <a:solidFill>
            <a:srgbClr val="C00000">
              <a:alpha val="2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Google Shape;1280;p33">
            <a:extLst>
              <a:ext uri="{FF2B5EF4-FFF2-40B4-BE49-F238E27FC236}">
                <a16:creationId xmlns:a16="http://schemas.microsoft.com/office/drawing/2014/main" id="{16C51DC5-615D-E3D5-F157-C4156F153A64}"/>
              </a:ext>
            </a:extLst>
          </p:cNvPr>
          <p:cNvCxnSpPr>
            <a:cxnSpLocks/>
            <a:stCxn id="3" idx="1"/>
          </p:cNvCxnSpPr>
          <p:nvPr/>
        </p:nvCxnSpPr>
        <p:spPr>
          <a:xfrm flipH="1" flipV="1">
            <a:off x="7519595" y="4367605"/>
            <a:ext cx="1282920" cy="347868"/>
          </a:xfrm>
          <a:prstGeom prst="straightConnector1">
            <a:avLst/>
          </a:prstGeom>
          <a:noFill/>
          <a:ln w="38100" cap="flat" cmpd="sng">
            <a:solidFill>
              <a:srgbClr val="F88582"/>
            </a:solidFill>
            <a:prstDash val="solid"/>
            <a:round/>
            <a:headEnd type="none" w="med" len="med"/>
            <a:tailEnd type="triangle" w="med" len="med"/>
          </a:ln>
        </p:spPr>
      </p:cxnSp>
      <p:sp>
        <p:nvSpPr>
          <p:cNvPr id="9" name="Slide Number Placeholder 8">
            <a:extLst>
              <a:ext uri="{FF2B5EF4-FFF2-40B4-BE49-F238E27FC236}">
                <a16:creationId xmlns:a16="http://schemas.microsoft.com/office/drawing/2014/main" id="{80AD3591-996E-88EE-D11F-1D434F346933}"/>
              </a:ext>
            </a:extLst>
          </p:cNvPr>
          <p:cNvSpPr>
            <a:spLocks noGrp="1"/>
          </p:cNvSpPr>
          <p:nvPr>
            <p:ph type="sldNum" sz="quarter" idx="10"/>
          </p:nvPr>
        </p:nvSpPr>
        <p:spPr/>
        <p:txBody>
          <a:bodyPr/>
          <a:lstStyle/>
          <a:p>
            <a:pPr>
              <a:defRPr/>
            </a:pPr>
            <a:fld id="{0121240C-47AF-2F4D-83B3-CC3EDF50F794}" type="slidenum">
              <a:rPr lang="en-US" smtClean="0"/>
              <a:pPr>
                <a:defRPr/>
              </a:pPr>
              <a:t>87</a:t>
            </a:fld>
            <a:endParaRPr lang="en-US"/>
          </a:p>
        </p:txBody>
      </p:sp>
      <p:sp>
        <p:nvSpPr>
          <p:cNvPr id="10" name="TextBox 9">
            <a:extLst>
              <a:ext uri="{FF2B5EF4-FFF2-40B4-BE49-F238E27FC236}">
                <a16:creationId xmlns:a16="http://schemas.microsoft.com/office/drawing/2014/main" id="{F0DE0B29-0BA3-7578-1D32-76399EC4425F}"/>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Tree>
    <p:extLst>
      <p:ext uri="{BB962C8B-B14F-4D97-AF65-F5344CB8AC3E}">
        <p14:creationId xmlns:p14="http://schemas.microsoft.com/office/powerpoint/2010/main" val="166588464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288D3-F7E6-51CE-2745-92B33897A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780A6-4701-8729-0700-81A15EE903FA}"/>
              </a:ext>
            </a:extLst>
          </p:cNvPr>
          <p:cNvSpPr>
            <a:spLocks noGrp="1"/>
          </p:cNvSpPr>
          <p:nvPr>
            <p:ph type="title"/>
          </p:nvPr>
        </p:nvSpPr>
        <p:spPr/>
        <p:txBody>
          <a:bodyPr/>
          <a:lstStyle/>
          <a:p>
            <a:r>
              <a:rPr lang="en-US" dirty="0"/>
              <a:t>Hierarchies of science paper</a:t>
            </a:r>
          </a:p>
        </p:txBody>
      </p:sp>
      <p:sp>
        <p:nvSpPr>
          <p:cNvPr id="3" name="Content Placeholder 2">
            <a:extLst>
              <a:ext uri="{FF2B5EF4-FFF2-40B4-BE49-F238E27FC236}">
                <a16:creationId xmlns:a16="http://schemas.microsoft.com/office/drawing/2014/main" id="{1891DC54-39E1-ADA9-D483-1AB36ABD6E1C}"/>
              </a:ext>
            </a:extLst>
          </p:cNvPr>
          <p:cNvSpPr>
            <a:spLocks noGrp="1"/>
          </p:cNvSpPr>
          <p:nvPr>
            <p:ph idx="1"/>
          </p:nvPr>
        </p:nvSpPr>
        <p:spPr/>
        <p:txBody>
          <a:bodyPr/>
          <a:lstStyle/>
          <a:p>
            <a:endParaRPr lang="en-US" dirty="0"/>
          </a:p>
          <a:p>
            <a:pPr marL="514350" indent="-514350">
              <a:buFont typeface="+mj-lt"/>
              <a:buAutoNum type="arabicPeriod"/>
            </a:pPr>
            <a:r>
              <a:rPr lang="en-US" dirty="0"/>
              <a:t>Representation of the node (</a:t>
            </a:r>
            <a:r>
              <a:rPr lang="en-US" i="1" dirty="0"/>
              <a:t>what is a “paper”?)</a:t>
            </a:r>
            <a:endParaRPr lang="en-US" dirty="0"/>
          </a:p>
          <a:p>
            <a:pPr marL="514350" indent="-514350">
              <a:buFont typeface="+mj-lt"/>
              <a:buAutoNum type="arabicPeriod"/>
            </a:pPr>
            <a:r>
              <a:rPr lang="en-US" dirty="0"/>
              <a:t>Evaluating hierarchies </a:t>
            </a:r>
          </a:p>
          <a:p>
            <a:pPr marL="514350" indent="-514350">
              <a:buFont typeface="+mj-lt"/>
              <a:buAutoNum type="arabicPeriod"/>
            </a:pPr>
            <a:r>
              <a:rPr lang="en-US" dirty="0">
                <a:solidFill>
                  <a:srgbClr val="C00000"/>
                </a:solidFill>
              </a:rPr>
              <a:t>Inferring them</a:t>
            </a:r>
          </a:p>
        </p:txBody>
      </p:sp>
      <p:sp>
        <p:nvSpPr>
          <p:cNvPr id="36" name="Slide Number Placeholder 35">
            <a:extLst>
              <a:ext uri="{FF2B5EF4-FFF2-40B4-BE49-F238E27FC236}">
                <a16:creationId xmlns:a16="http://schemas.microsoft.com/office/drawing/2014/main" id="{E31FEF94-EC04-30AA-B237-C61269A34A51}"/>
              </a:ext>
            </a:extLst>
          </p:cNvPr>
          <p:cNvSpPr>
            <a:spLocks noGrp="1"/>
          </p:cNvSpPr>
          <p:nvPr>
            <p:ph type="sldNum" sz="quarter" idx="10"/>
          </p:nvPr>
        </p:nvSpPr>
        <p:spPr/>
        <p:txBody>
          <a:bodyPr/>
          <a:lstStyle/>
          <a:p>
            <a:pPr>
              <a:defRPr/>
            </a:pPr>
            <a:fld id="{0121240C-47AF-2F4D-83B3-CC3EDF50F794}" type="slidenum">
              <a:rPr lang="en-US" smtClean="0"/>
              <a:pPr>
                <a:defRPr/>
              </a:pPr>
              <a:t>88</a:t>
            </a:fld>
            <a:endParaRPr lang="en-US"/>
          </a:p>
        </p:txBody>
      </p:sp>
      <p:sp>
        <p:nvSpPr>
          <p:cNvPr id="44" name="Google Shape;605;p26">
            <a:extLst>
              <a:ext uri="{FF2B5EF4-FFF2-40B4-BE49-F238E27FC236}">
                <a16:creationId xmlns:a16="http://schemas.microsoft.com/office/drawing/2014/main" id="{9726CD4E-4BC4-C39E-420B-F5D2C8FBCA11}"/>
              </a:ext>
            </a:extLst>
          </p:cNvPr>
          <p:cNvSpPr/>
          <p:nvPr/>
        </p:nvSpPr>
        <p:spPr>
          <a:xfrm>
            <a:off x="9964011" y="252891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45" name="Google Shape;632;p26">
            <a:extLst>
              <a:ext uri="{FF2B5EF4-FFF2-40B4-BE49-F238E27FC236}">
                <a16:creationId xmlns:a16="http://schemas.microsoft.com/office/drawing/2014/main" id="{8E1B67FD-A5BD-2369-8208-4D6FABA6AAB0}"/>
              </a:ext>
            </a:extLst>
          </p:cNvPr>
          <p:cNvCxnSpPr>
            <a:cxnSpLocks/>
            <a:stCxn id="61" idx="2"/>
            <a:endCxn id="67" idx="0"/>
          </p:cNvCxnSpPr>
          <p:nvPr/>
        </p:nvCxnSpPr>
        <p:spPr>
          <a:xfrm rot="16200000" flipH="1">
            <a:off x="9935116" y="4478624"/>
            <a:ext cx="435335"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47" name="Google Shape;640;p26">
            <a:extLst>
              <a:ext uri="{FF2B5EF4-FFF2-40B4-BE49-F238E27FC236}">
                <a16:creationId xmlns:a16="http://schemas.microsoft.com/office/drawing/2014/main" id="{0ABDD724-9CC6-E115-BC6F-D4A61765C439}"/>
              </a:ext>
            </a:extLst>
          </p:cNvPr>
          <p:cNvCxnSpPr>
            <a:cxnSpLocks/>
            <a:stCxn id="44" idx="2"/>
            <a:endCxn id="68" idx="0"/>
          </p:cNvCxnSpPr>
          <p:nvPr/>
        </p:nvCxnSpPr>
        <p:spPr>
          <a:xfrm rot="5400000">
            <a:off x="10015808" y="2674550"/>
            <a:ext cx="340440" cy="65396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8" name="Google Shape;641;p26">
            <a:extLst>
              <a:ext uri="{FF2B5EF4-FFF2-40B4-BE49-F238E27FC236}">
                <a16:creationId xmlns:a16="http://schemas.microsoft.com/office/drawing/2014/main" id="{D0B64DAE-4A29-5F9A-C907-2C922A2ED77B}"/>
              </a:ext>
            </a:extLst>
          </p:cNvPr>
          <p:cNvCxnSpPr>
            <a:cxnSpLocks/>
            <a:stCxn id="44" idx="2"/>
            <a:endCxn id="69" idx="0"/>
          </p:cNvCxnSpPr>
          <p:nvPr/>
        </p:nvCxnSpPr>
        <p:spPr>
          <a:xfrm rot="16200000" flipH="1">
            <a:off x="10715462" y="2628862"/>
            <a:ext cx="348800" cy="75370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9" name="Google Shape;644;p26">
            <a:extLst>
              <a:ext uri="{FF2B5EF4-FFF2-40B4-BE49-F238E27FC236}">
                <a16:creationId xmlns:a16="http://schemas.microsoft.com/office/drawing/2014/main" id="{445F20B0-5FA2-ADEA-B24E-85875FF14028}"/>
              </a:ext>
            </a:extLst>
          </p:cNvPr>
          <p:cNvCxnSpPr>
            <a:cxnSpLocks/>
            <a:stCxn id="61" idx="2"/>
            <a:endCxn id="66" idx="0"/>
          </p:cNvCxnSpPr>
          <p:nvPr/>
        </p:nvCxnSpPr>
        <p:spPr>
          <a:xfrm rot="5400000">
            <a:off x="9760420" y="4430537"/>
            <a:ext cx="436311"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0" name="Google Shape;645;p26">
            <a:extLst>
              <a:ext uri="{FF2B5EF4-FFF2-40B4-BE49-F238E27FC236}">
                <a16:creationId xmlns:a16="http://schemas.microsoft.com/office/drawing/2014/main" id="{3256BFAF-9E1F-FA95-C303-E187D4F97CB7}"/>
              </a:ext>
            </a:extLst>
          </p:cNvPr>
          <p:cNvSpPr/>
          <p:nvPr/>
        </p:nvSpPr>
        <p:spPr>
          <a:xfrm>
            <a:off x="10769022" y="4757187"/>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1" name="Google Shape;646;p26">
            <a:extLst>
              <a:ext uri="{FF2B5EF4-FFF2-40B4-BE49-F238E27FC236}">
                <a16:creationId xmlns:a16="http://schemas.microsoft.com/office/drawing/2014/main" id="{7B80B65D-32D8-3AF6-F5DA-0C82DC68662F}"/>
              </a:ext>
            </a:extLst>
          </p:cNvPr>
          <p:cNvCxnSpPr>
            <a:cxnSpLocks/>
            <a:stCxn id="64" idx="2"/>
            <a:endCxn id="50" idx="0"/>
          </p:cNvCxnSpPr>
          <p:nvPr/>
        </p:nvCxnSpPr>
        <p:spPr>
          <a:xfrm rot="5400000">
            <a:off x="10750892" y="4472573"/>
            <a:ext cx="458979"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2" name="Google Shape;647;p26">
            <a:extLst>
              <a:ext uri="{FF2B5EF4-FFF2-40B4-BE49-F238E27FC236}">
                <a16:creationId xmlns:a16="http://schemas.microsoft.com/office/drawing/2014/main" id="{BC3CEF65-71E2-9508-6CB5-B9A2AD6A93A5}"/>
              </a:ext>
            </a:extLst>
          </p:cNvPr>
          <p:cNvSpPr/>
          <p:nvPr/>
        </p:nvSpPr>
        <p:spPr>
          <a:xfrm>
            <a:off x="10413876" y="4759108"/>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3" name="Google Shape;648;p26">
            <a:extLst>
              <a:ext uri="{FF2B5EF4-FFF2-40B4-BE49-F238E27FC236}">
                <a16:creationId xmlns:a16="http://schemas.microsoft.com/office/drawing/2014/main" id="{D03D39E3-B538-0AE8-2857-9A79DEA1914E}"/>
              </a:ext>
            </a:extLst>
          </p:cNvPr>
          <p:cNvCxnSpPr>
            <a:cxnSpLocks/>
            <a:stCxn id="64" idx="2"/>
            <a:endCxn id="52" idx="0"/>
          </p:cNvCxnSpPr>
          <p:nvPr/>
        </p:nvCxnSpPr>
        <p:spPr>
          <a:xfrm rot="5400000">
            <a:off x="10573380" y="4296983"/>
            <a:ext cx="460900"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4" name="Google Shape;650;p26">
            <a:extLst>
              <a:ext uri="{FF2B5EF4-FFF2-40B4-BE49-F238E27FC236}">
                <a16:creationId xmlns:a16="http://schemas.microsoft.com/office/drawing/2014/main" id="{99B25F5B-A2A2-EF59-EDE7-994D2D85FC4D}"/>
              </a:ext>
            </a:extLst>
          </p:cNvPr>
          <p:cNvSpPr/>
          <p:nvPr/>
        </p:nvSpPr>
        <p:spPr>
          <a:xfrm>
            <a:off x="9367808" y="4755416"/>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55" name="Google Shape;651;p26">
            <a:extLst>
              <a:ext uri="{FF2B5EF4-FFF2-40B4-BE49-F238E27FC236}">
                <a16:creationId xmlns:a16="http://schemas.microsoft.com/office/drawing/2014/main" id="{BB8ACD6D-1BDF-B2E3-9D00-AD1913386627}"/>
              </a:ext>
            </a:extLst>
          </p:cNvPr>
          <p:cNvCxnSpPr>
            <a:cxnSpLocks/>
            <a:stCxn id="61" idx="2"/>
            <a:endCxn id="54" idx="0"/>
          </p:cNvCxnSpPr>
          <p:nvPr/>
        </p:nvCxnSpPr>
        <p:spPr>
          <a:xfrm rot="5400000">
            <a:off x="9589625" y="4255074"/>
            <a:ext cx="431642"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6" name="Google Shape;657;p26">
            <a:extLst>
              <a:ext uri="{FF2B5EF4-FFF2-40B4-BE49-F238E27FC236}">
                <a16:creationId xmlns:a16="http://schemas.microsoft.com/office/drawing/2014/main" id="{F07B3A28-D6BD-4F1D-FC8D-347C8A429430}"/>
              </a:ext>
            </a:extLst>
          </p:cNvPr>
          <p:cNvSpPr txBox="1"/>
          <p:nvPr/>
        </p:nvSpPr>
        <p:spPr>
          <a:xfrm rot="5400000">
            <a:off x="9677030" y="3467651"/>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57" name="Google Shape;661;p26">
            <a:extLst>
              <a:ext uri="{FF2B5EF4-FFF2-40B4-BE49-F238E27FC236}">
                <a16:creationId xmlns:a16="http://schemas.microsoft.com/office/drawing/2014/main" id="{F97CE384-68C0-6642-70EE-0BEAD72F8F22}"/>
              </a:ext>
            </a:extLst>
          </p:cNvPr>
          <p:cNvSpPr txBox="1"/>
          <p:nvPr/>
        </p:nvSpPr>
        <p:spPr>
          <a:xfrm>
            <a:off x="10385861" y="3923853"/>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58" name="Google Shape;666;p26">
            <a:extLst>
              <a:ext uri="{FF2B5EF4-FFF2-40B4-BE49-F238E27FC236}">
                <a16:creationId xmlns:a16="http://schemas.microsoft.com/office/drawing/2014/main" id="{B15EE362-ECBD-2BB3-9AE3-A86AC227A689}"/>
              </a:ext>
            </a:extLst>
          </p:cNvPr>
          <p:cNvCxnSpPr>
            <a:cxnSpLocks/>
            <a:stCxn id="56" idx="3"/>
            <a:endCxn id="60" idx="0"/>
          </p:cNvCxnSpPr>
          <p:nvPr/>
        </p:nvCxnSpPr>
        <p:spPr>
          <a:xfrm rot="5400000">
            <a:off x="9592042" y="3790513"/>
            <a:ext cx="296847"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59" name="Google Shape;667;p26">
            <a:extLst>
              <a:ext uri="{FF2B5EF4-FFF2-40B4-BE49-F238E27FC236}">
                <a16:creationId xmlns:a16="http://schemas.microsoft.com/office/drawing/2014/main" id="{D683EF52-8445-C3C1-9C7D-E4E868021184}"/>
              </a:ext>
            </a:extLst>
          </p:cNvPr>
          <p:cNvCxnSpPr>
            <a:cxnSpLocks/>
            <a:stCxn id="56" idx="3"/>
            <a:endCxn id="61" idx="0"/>
          </p:cNvCxnSpPr>
          <p:nvPr/>
        </p:nvCxnSpPr>
        <p:spPr>
          <a:xfrm rot="16200000" flipH="1">
            <a:off x="9823060" y="3773067"/>
            <a:ext cx="291098"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0" name="Google Shape;668;p26">
            <a:extLst>
              <a:ext uri="{FF2B5EF4-FFF2-40B4-BE49-F238E27FC236}">
                <a16:creationId xmlns:a16="http://schemas.microsoft.com/office/drawing/2014/main" id="{6A481C89-36FE-382B-EF2D-D658C7C894C2}"/>
              </a:ext>
            </a:extLst>
          </p:cNvPr>
          <p:cNvSpPr/>
          <p:nvPr/>
        </p:nvSpPr>
        <p:spPr>
          <a:xfrm>
            <a:off x="9426528" y="404572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1" name="Google Shape;633;p26">
            <a:extLst>
              <a:ext uri="{FF2B5EF4-FFF2-40B4-BE49-F238E27FC236}">
                <a16:creationId xmlns:a16="http://schemas.microsoft.com/office/drawing/2014/main" id="{019CCB28-3623-9C31-3953-D0850AEE2613}"/>
              </a:ext>
            </a:extLst>
          </p:cNvPr>
          <p:cNvSpPr/>
          <p:nvPr/>
        </p:nvSpPr>
        <p:spPr>
          <a:xfrm>
            <a:off x="9882817" y="403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62" name="Google Shape;673;p26">
            <a:extLst>
              <a:ext uri="{FF2B5EF4-FFF2-40B4-BE49-F238E27FC236}">
                <a16:creationId xmlns:a16="http://schemas.microsoft.com/office/drawing/2014/main" id="{52D7250E-8BB7-5637-7384-3F168D545D15}"/>
              </a:ext>
            </a:extLst>
          </p:cNvPr>
          <p:cNvCxnSpPr>
            <a:cxnSpLocks/>
            <a:stCxn id="74" idx="3"/>
            <a:endCxn id="64" idx="0"/>
          </p:cNvCxnSpPr>
          <p:nvPr/>
        </p:nvCxnSpPr>
        <p:spPr>
          <a:xfrm rot="5400000">
            <a:off x="11024027" y="3767612"/>
            <a:ext cx="258275"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3" name="Google Shape;674;p26">
            <a:extLst>
              <a:ext uri="{FF2B5EF4-FFF2-40B4-BE49-F238E27FC236}">
                <a16:creationId xmlns:a16="http://schemas.microsoft.com/office/drawing/2014/main" id="{6605AD82-AB16-D7DE-0DF2-C8753229742F}"/>
              </a:ext>
            </a:extLst>
          </p:cNvPr>
          <p:cNvCxnSpPr>
            <a:cxnSpLocks/>
            <a:stCxn id="74" idx="3"/>
            <a:endCxn id="65" idx="0"/>
          </p:cNvCxnSpPr>
          <p:nvPr/>
        </p:nvCxnSpPr>
        <p:spPr>
          <a:xfrm rot="16200000" flipH="1">
            <a:off x="11272121" y="3754833"/>
            <a:ext cx="252526"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64" name="Google Shape;637;p26">
            <a:extLst>
              <a:ext uri="{FF2B5EF4-FFF2-40B4-BE49-F238E27FC236}">
                <a16:creationId xmlns:a16="http://schemas.microsoft.com/office/drawing/2014/main" id="{D5409037-4266-10E7-1B9B-5CA28C6D8E95}"/>
              </a:ext>
            </a:extLst>
          </p:cNvPr>
          <p:cNvSpPr/>
          <p:nvPr/>
        </p:nvSpPr>
        <p:spPr>
          <a:xfrm>
            <a:off x="10828355" y="401440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5" name="Google Shape;675;p26">
            <a:extLst>
              <a:ext uri="{FF2B5EF4-FFF2-40B4-BE49-F238E27FC236}">
                <a16:creationId xmlns:a16="http://schemas.microsoft.com/office/drawing/2014/main" id="{73863A36-D6FF-3FBB-4A6F-52AD0B7BAED3}"/>
              </a:ext>
            </a:extLst>
          </p:cNvPr>
          <p:cNvSpPr/>
          <p:nvPr/>
        </p:nvSpPr>
        <p:spPr>
          <a:xfrm>
            <a:off x="11318797" y="400865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6" name="Google Shape;650;p26">
            <a:extLst>
              <a:ext uri="{FF2B5EF4-FFF2-40B4-BE49-F238E27FC236}">
                <a16:creationId xmlns:a16="http://schemas.microsoft.com/office/drawing/2014/main" id="{4C83CC67-9207-1842-46BF-D793D893187C}"/>
              </a:ext>
            </a:extLst>
          </p:cNvPr>
          <p:cNvSpPr/>
          <p:nvPr/>
        </p:nvSpPr>
        <p:spPr>
          <a:xfrm>
            <a:off x="9714066" y="4760085"/>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67" name="Google Shape;650;p26">
            <a:extLst>
              <a:ext uri="{FF2B5EF4-FFF2-40B4-BE49-F238E27FC236}">
                <a16:creationId xmlns:a16="http://schemas.microsoft.com/office/drawing/2014/main" id="{20BFD84D-5BD8-6327-71DF-2690A035169D}"/>
              </a:ext>
            </a:extLst>
          </p:cNvPr>
          <p:cNvSpPr/>
          <p:nvPr/>
        </p:nvSpPr>
        <p:spPr>
          <a:xfrm>
            <a:off x="10062893" y="4759109"/>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68" name="Google Shape;675;p26">
            <a:extLst>
              <a:ext uri="{FF2B5EF4-FFF2-40B4-BE49-F238E27FC236}">
                <a16:creationId xmlns:a16="http://schemas.microsoft.com/office/drawing/2014/main" id="{371C9A42-E93C-46FC-0F35-CB0AFA776C37}"/>
              </a:ext>
            </a:extLst>
          </p:cNvPr>
          <p:cNvSpPr/>
          <p:nvPr/>
        </p:nvSpPr>
        <p:spPr>
          <a:xfrm>
            <a:off x="9651895" y="317175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69" name="Google Shape;675;p26">
            <a:extLst>
              <a:ext uri="{FF2B5EF4-FFF2-40B4-BE49-F238E27FC236}">
                <a16:creationId xmlns:a16="http://schemas.microsoft.com/office/drawing/2014/main" id="{B16F24AC-7626-D605-152C-8C1039463B53}"/>
              </a:ext>
            </a:extLst>
          </p:cNvPr>
          <p:cNvSpPr/>
          <p:nvPr/>
        </p:nvSpPr>
        <p:spPr>
          <a:xfrm>
            <a:off x="11059563" y="318011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70" name="Google Shape;645;p26">
            <a:extLst>
              <a:ext uri="{FF2B5EF4-FFF2-40B4-BE49-F238E27FC236}">
                <a16:creationId xmlns:a16="http://schemas.microsoft.com/office/drawing/2014/main" id="{DC8C4F88-204A-0CE8-A888-5BD9001B4708}"/>
              </a:ext>
            </a:extLst>
          </p:cNvPr>
          <p:cNvSpPr/>
          <p:nvPr/>
        </p:nvSpPr>
        <p:spPr>
          <a:xfrm>
            <a:off x="11482441" y="4754909"/>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1" name="Google Shape;646;p26">
            <a:extLst>
              <a:ext uri="{FF2B5EF4-FFF2-40B4-BE49-F238E27FC236}">
                <a16:creationId xmlns:a16="http://schemas.microsoft.com/office/drawing/2014/main" id="{FCEFF5E6-3F0F-3A12-2034-6C6E2AC35212}"/>
              </a:ext>
            </a:extLst>
          </p:cNvPr>
          <p:cNvCxnSpPr>
            <a:cxnSpLocks/>
            <a:stCxn id="65" idx="2"/>
            <a:endCxn id="70" idx="0"/>
          </p:cNvCxnSpPr>
          <p:nvPr/>
        </p:nvCxnSpPr>
        <p:spPr>
          <a:xfrm rot="16200000" flipH="1">
            <a:off x="11351672" y="4466734"/>
            <a:ext cx="462450"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2" name="Google Shape;647;p26">
            <a:extLst>
              <a:ext uri="{FF2B5EF4-FFF2-40B4-BE49-F238E27FC236}">
                <a16:creationId xmlns:a16="http://schemas.microsoft.com/office/drawing/2014/main" id="{CCE50C5B-66A2-D9B0-32C5-E1E7A7B923FB}"/>
              </a:ext>
            </a:extLst>
          </p:cNvPr>
          <p:cNvSpPr/>
          <p:nvPr/>
        </p:nvSpPr>
        <p:spPr>
          <a:xfrm>
            <a:off x="11128171" y="4755264"/>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3" name="Google Shape;648;p26">
            <a:extLst>
              <a:ext uri="{FF2B5EF4-FFF2-40B4-BE49-F238E27FC236}">
                <a16:creationId xmlns:a16="http://schemas.microsoft.com/office/drawing/2014/main" id="{80138B52-3866-9587-D714-1FB625A434C0}"/>
              </a:ext>
            </a:extLst>
          </p:cNvPr>
          <p:cNvCxnSpPr>
            <a:cxnSpLocks/>
            <a:stCxn id="65" idx="2"/>
            <a:endCxn id="72" idx="0"/>
          </p:cNvCxnSpPr>
          <p:nvPr/>
        </p:nvCxnSpPr>
        <p:spPr>
          <a:xfrm rot="5400000">
            <a:off x="11174360" y="4403676"/>
            <a:ext cx="462805"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4" name="Google Shape;657;p26">
            <a:extLst>
              <a:ext uri="{FF2B5EF4-FFF2-40B4-BE49-F238E27FC236}">
                <a16:creationId xmlns:a16="http://schemas.microsoft.com/office/drawing/2014/main" id="{50D7D7C4-70F4-A3D0-E960-238092FAA00A}"/>
              </a:ext>
            </a:extLst>
          </p:cNvPr>
          <p:cNvSpPr txBox="1"/>
          <p:nvPr/>
        </p:nvSpPr>
        <p:spPr>
          <a:xfrm rot="5400000">
            <a:off x="11100601" y="3474908"/>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75" name="Google Shape;661;p26">
            <a:extLst>
              <a:ext uri="{FF2B5EF4-FFF2-40B4-BE49-F238E27FC236}">
                <a16:creationId xmlns:a16="http://schemas.microsoft.com/office/drawing/2014/main" id="{AE97F89A-CD45-0678-7CC4-EC2273C220C9}"/>
              </a:ext>
            </a:extLst>
          </p:cNvPr>
          <p:cNvSpPr txBox="1"/>
          <p:nvPr/>
        </p:nvSpPr>
        <p:spPr>
          <a:xfrm>
            <a:off x="10353339" y="3065384"/>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76" name="Google Shape;1270;p33">
            <a:extLst>
              <a:ext uri="{FF2B5EF4-FFF2-40B4-BE49-F238E27FC236}">
                <a16:creationId xmlns:a16="http://schemas.microsoft.com/office/drawing/2014/main" id="{399FB092-1768-7848-14B8-ABE64C36548A}"/>
              </a:ext>
            </a:extLst>
          </p:cNvPr>
          <p:cNvPicPr preferRelativeResize="0"/>
          <p:nvPr/>
        </p:nvPicPr>
        <p:blipFill>
          <a:blip r:embed="rId3">
            <a:alphaModFix/>
          </a:blip>
          <a:stretch>
            <a:fillRect/>
          </a:stretch>
        </p:blipFill>
        <p:spPr>
          <a:xfrm>
            <a:off x="9396243" y="4800032"/>
            <a:ext cx="223562" cy="228227"/>
          </a:xfrm>
          <a:prstGeom prst="rect">
            <a:avLst/>
          </a:prstGeom>
          <a:noFill/>
          <a:ln>
            <a:noFill/>
          </a:ln>
          <a:effectLst/>
        </p:spPr>
      </p:pic>
      <p:pic>
        <p:nvPicPr>
          <p:cNvPr id="77" name="Google Shape;1270;p33">
            <a:extLst>
              <a:ext uri="{FF2B5EF4-FFF2-40B4-BE49-F238E27FC236}">
                <a16:creationId xmlns:a16="http://schemas.microsoft.com/office/drawing/2014/main" id="{5D00953D-6C23-1CCB-71DE-0FAFC74B9345}"/>
              </a:ext>
            </a:extLst>
          </p:cNvPr>
          <p:cNvPicPr preferRelativeResize="0"/>
          <p:nvPr/>
        </p:nvPicPr>
        <p:blipFill>
          <a:blip r:embed="rId3">
            <a:alphaModFix/>
          </a:blip>
          <a:stretch>
            <a:fillRect/>
          </a:stretch>
        </p:blipFill>
        <p:spPr>
          <a:xfrm>
            <a:off x="9738200" y="4795501"/>
            <a:ext cx="223562" cy="228227"/>
          </a:xfrm>
          <a:prstGeom prst="rect">
            <a:avLst/>
          </a:prstGeom>
          <a:noFill/>
          <a:ln>
            <a:noFill/>
          </a:ln>
          <a:effectLst/>
        </p:spPr>
      </p:pic>
      <p:pic>
        <p:nvPicPr>
          <p:cNvPr id="78" name="Google Shape;1270;p33">
            <a:extLst>
              <a:ext uri="{FF2B5EF4-FFF2-40B4-BE49-F238E27FC236}">
                <a16:creationId xmlns:a16="http://schemas.microsoft.com/office/drawing/2014/main" id="{62876732-C195-CEFD-610E-11FFA8F6E213}"/>
              </a:ext>
            </a:extLst>
          </p:cNvPr>
          <p:cNvPicPr preferRelativeResize="0"/>
          <p:nvPr/>
        </p:nvPicPr>
        <p:blipFill>
          <a:blip r:embed="rId3">
            <a:alphaModFix/>
          </a:blip>
          <a:stretch>
            <a:fillRect/>
          </a:stretch>
        </p:blipFill>
        <p:spPr>
          <a:xfrm>
            <a:off x="10094718" y="4799097"/>
            <a:ext cx="223562" cy="228227"/>
          </a:xfrm>
          <a:prstGeom prst="rect">
            <a:avLst/>
          </a:prstGeom>
          <a:noFill/>
          <a:ln>
            <a:noFill/>
          </a:ln>
          <a:effectLst/>
        </p:spPr>
      </p:pic>
      <p:pic>
        <p:nvPicPr>
          <p:cNvPr id="79" name="Google Shape;1270;p33">
            <a:extLst>
              <a:ext uri="{FF2B5EF4-FFF2-40B4-BE49-F238E27FC236}">
                <a16:creationId xmlns:a16="http://schemas.microsoft.com/office/drawing/2014/main" id="{3F0F8C8A-CBEE-8D73-9C34-D1A98404FB5E}"/>
              </a:ext>
            </a:extLst>
          </p:cNvPr>
          <p:cNvPicPr preferRelativeResize="0"/>
          <p:nvPr/>
        </p:nvPicPr>
        <p:blipFill>
          <a:blip r:embed="rId3">
            <a:alphaModFix/>
          </a:blip>
          <a:stretch>
            <a:fillRect/>
          </a:stretch>
        </p:blipFill>
        <p:spPr>
          <a:xfrm>
            <a:off x="10449186" y="4800177"/>
            <a:ext cx="223562" cy="228227"/>
          </a:xfrm>
          <a:prstGeom prst="rect">
            <a:avLst/>
          </a:prstGeom>
          <a:noFill/>
          <a:ln>
            <a:noFill/>
          </a:ln>
          <a:effectLst/>
        </p:spPr>
      </p:pic>
      <p:pic>
        <p:nvPicPr>
          <p:cNvPr id="80" name="Google Shape;1270;p33">
            <a:extLst>
              <a:ext uri="{FF2B5EF4-FFF2-40B4-BE49-F238E27FC236}">
                <a16:creationId xmlns:a16="http://schemas.microsoft.com/office/drawing/2014/main" id="{F6FBBED7-5A25-DEA9-AD85-3D3548DA4D5C}"/>
              </a:ext>
            </a:extLst>
          </p:cNvPr>
          <p:cNvPicPr preferRelativeResize="0"/>
          <p:nvPr/>
        </p:nvPicPr>
        <p:blipFill>
          <a:blip r:embed="rId3">
            <a:alphaModFix/>
          </a:blip>
          <a:stretch>
            <a:fillRect/>
          </a:stretch>
        </p:blipFill>
        <p:spPr>
          <a:xfrm>
            <a:off x="10802594" y="4795041"/>
            <a:ext cx="223562" cy="228227"/>
          </a:xfrm>
          <a:prstGeom prst="rect">
            <a:avLst/>
          </a:prstGeom>
          <a:noFill/>
          <a:ln>
            <a:noFill/>
          </a:ln>
          <a:effectLst/>
        </p:spPr>
      </p:pic>
      <p:pic>
        <p:nvPicPr>
          <p:cNvPr id="81" name="Google Shape;1270;p33">
            <a:extLst>
              <a:ext uri="{FF2B5EF4-FFF2-40B4-BE49-F238E27FC236}">
                <a16:creationId xmlns:a16="http://schemas.microsoft.com/office/drawing/2014/main" id="{E24069C7-A10C-CB08-EEE8-5CDECAC02F10}"/>
              </a:ext>
            </a:extLst>
          </p:cNvPr>
          <p:cNvPicPr preferRelativeResize="0"/>
          <p:nvPr/>
        </p:nvPicPr>
        <p:blipFill>
          <a:blip r:embed="rId3">
            <a:alphaModFix/>
          </a:blip>
          <a:stretch>
            <a:fillRect/>
          </a:stretch>
        </p:blipFill>
        <p:spPr>
          <a:xfrm>
            <a:off x="11157620" y="4794637"/>
            <a:ext cx="223562" cy="228227"/>
          </a:xfrm>
          <a:prstGeom prst="rect">
            <a:avLst/>
          </a:prstGeom>
          <a:noFill/>
          <a:ln>
            <a:noFill/>
          </a:ln>
          <a:effectLst/>
        </p:spPr>
      </p:pic>
      <p:pic>
        <p:nvPicPr>
          <p:cNvPr id="82" name="Google Shape;1270;p33">
            <a:extLst>
              <a:ext uri="{FF2B5EF4-FFF2-40B4-BE49-F238E27FC236}">
                <a16:creationId xmlns:a16="http://schemas.microsoft.com/office/drawing/2014/main" id="{F6B6F6CE-AFEF-475D-AE20-53810DD7F794}"/>
              </a:ext>
            </a:extLst>
          </p:cNvPr>
          <p:cNvPicPr preferRelativeResize="0"/>
          <p:nvPr/>
        </p:nvPicPr>
        <p:blipFill>
          <a:blip r:embed="rId3">
            <a:alphaModFix/>
          </a:blip>
          <a:stretch>
            <a:fillRect/>
          </a:stretch>
        </p:blipFill>
        <p:spPr>
          <a:xfrm>
            <a:off x="11519570" y="4788287"/>
            <a:ext cx="223562" cy="228227"/>
          </a:xfrm>
          <a:prstGeom prst="rect">
            <a:avLst/>
          </a:prstGeom>
          <a:noFill/>
          <a:ln>
            <a:noFill/>
          </a:ln>
          <a:effectLst/>
        </p:spPr>
      </p:pic>
    </p:spTree>
    <p:extLst>
      <p:ext uri="{BB962C8B-B14F-4D97-AF65-F5344CB8AC3E}">
        <p14:creationId xmlns:p14="http://schemas.microsoft.com/office/powerpoint/2010/main" val="33948466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D61DE-D7E1-1F34-E290-14432B9CD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37BA93-C0DC-700D-8C2B-E28A562F9F39}"/>
              </a:ext>
            </a:extLst>
          </p:cNvPr>
          <p:cNvSpPr>
            <a:spLocks noGrp="1"/>
          </p:cNvSpPr>
          <p:nvPr>
            <p:ph type="title"/>
          </p:nvPr>
        </p:nvSpPr>
        <p:spPr/>
        <p:txBody>
          <a:bodyPr/>
          <a:lstStyle/>
          <a:p>
            <a:r>
              <a:rPr lang="en-US" dirty="0"/>
              <a:t>Can LLMs solve this? </a:t>
            </a:r>
          </a:p>
        </p:txBody>
      </p:sp>
      <p:sp>
        <p:nvSpPr>
          <p:cNvPr id="3" name="Content Placeholder 2">
            <a:extLst>
              <a:ext uri="{FF2B5EF4-FFF2-40B4-BE49-F238E27FC236}">
                <a16:creationId xmlns:a16="http://schemas.microsoft.com/office/drawing/2014/main" id="{0850465B-B5CC-1C1A-3D19-3BDBCA39358B}"/>
              </a:ext>
            </a:extLst>
          </p:cNvPr>
          <p:cNvSpPr>
            <a:spLocks noGrp="1"/>
          </p:cNvSpPr>
          <p:nvPr>
            <p:ph idx="1"/>
          </p:nvPr>
        </p:nvSpPr>
        <p:spPr>
          <a:xfrm>
            <a:off x="838199" y="1501730"/>
            <a:ext cx="10893357" cy="4662488"/>
          </a:xfrm>
        </p:spPr>
        <p:txBody>
          <a:bodyPr/>
          <a:lstStyle/>
          <a:p>
            <a:r>
              <a:rPr lang="en-US" dirty="0"/>
              <a:t>LLMs are good at local decisions (if they’re common). </a:t>
            </a:r>
          </a:p>
          <a:p>
            <a:pPr lvl="1"/>
            <a:r>
              <a:rPr lang="en-US" dirty="0"/>
              <a:t>Example: RL is a variant of AI. </a:t>
            </a:r>
          </a:p>
          <a:p>
            <a:pPr lvl="1"/>
            <a:endParaRPr lang="en-US" dirty="0"/>
          </a:p>
          <a:p>
            <a:r>
              <a:rPr lang="en-US" dirty="0"/>
              <a:t>Challenges : </a:t>
            </a:r>
          </a:p>
          <a:p>
            <a:pPr lvl="1"/>
            <a:r>
              <a:rPr lang="en-US" dirty="0"/>
              <a:t>The task here requires a global coherence, but you </a:t>
            </a:r>
            <a:br>
              <a:rPr lang="en-US" dirty="0"/>
            </a:br>
            <a:r>
              <a:rPr lang="en-US" dirty="0"/>
              <a:t>cannot  fit the whole hierarchy/papers in the context.</a:t>
            </a:r>
          </a:p>
          <a:p>
            <a:pPr lvl="1"/>
            <a:r>
              <a:rPr lang="en-US" dirty="0"/>
              <a:t>A lot of science is part of the long-tail where </a:t>
            </a:r>
            <a:br>
              <a:rPr lang="en-US" dirty="0"/>
            </a:br>
            <a:r>
              <a:rPr lang="en-US" dirty="0"/>
              <a:t>LLMs are less reliable.</a:t>
            </a:r>
          </a:p>
          <a:p>
            <a:pPr marL="0" indent="0">
              <a:buNone/>
            </a:pPr>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42B70AC0-8CE5-923B-37B8-AEEF9704D03B}"/>
              </a:ext>
            </a:extLst>
          </p:cNvPr>
          <p:cNvSpPr>
            <a:spLocks noGrp="1"/>
          </p:cNvSpPr>
          <p:nvPr>
            <p:ph type="sldNum" sz="quarter" idx="10"/>
          </p:nvPr>
        </p:nvSpPr>
        <p:spPr/>
        <p:txBody>
          <a:bodyPr/>
          <a:lstStyle/>
          <a:p>
            <a:pPr>
              <a:defRPr/>
            </a:pPr>
            <a:fld id="{0121240C-47AF-2F4D-83B3-CC3EDF50F794}" type="slidenum">
              <a:rPr lang="en-US" smtClean="0"/>
              <a:pPr>
                <a:defRPr/>
              </a:pPr>
              <a:t>89</a:t>
            </a:fld>
            <a:endParaRPr lang="en-US"/>
          </a:p>
        </p:txBody>
      </p:sp>
      <p:sp>
        <p:nvSpPr>
          <p:cNvPr id="5" name="TextBox 4">
            <a:extLst>
              <a:ext uri="{FF2B5EF4-FFF2-40B4-BE49-F238E27FC236}">
                <a16:creationId xmlns:a16="http://schemas.microsoft.com/office/drawing/2014/main" id="{C34C7BED-7B06-D7B7-98D4-6ED8A0B636B9}"/>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
        <p:nvSpPr>
          <p:cNvPr id="6" name="Rectangle 5">
            <a:extLst>
              <a:ext uri="{FF2B5EF4-FFF2-40B4-BE49-F238E27FC236}">
                <a16:creationId xmlns:a16="http://schemas.microsoft.com/office/drawing/2014/main" id="{50A57C40-4749-2D02-00B4-696A85BE8B9B}"/>
              </a:ext>
            </a:extLst>
          </p:cNvPr>
          <p:cNvSpPr/>
          <p:nvPr/>
        </p:nvSpPr>
        <p:spPr>
          <a:xfrm>
            <a:off x="540963" y="1380169"/>
            <a:ext cx="11559250" cy="119031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8C5F2669-FE49-682B-7218-AB6D4D347543}"/>
              </a:ext>
            </a:extLst>
          </p:cNvPr>
          <p:cNvSpPr/>
          <p:nvPr/>
        </p:nvSpPr>
        <p:spPr>
          <a:xfrm>
            <a:off x="632750" y="2840513"/>
            <a:ext cx="11559250" cy="1954123"/>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Google Shape;605;p26">
            <a:extLst>
              <a:ext uri="{FF2B5EF4-FFF2-40B4-BE49-F238E27FC236}">
                <a16:creationId xmlns:a16="http://schemas.microsoft.com/office/drawing/2014/main" id="{9A8A2813-D517-BAE9-8C5D-89E3CDAEFC13}"/>
              </a:ext>
            </a:extLst>
          </p:cNvPr>
          <p:cNvSpPr/>
          <p:nvPr/>
        </p:nvSpPr>
        <p:spPr>
          <a:xfrm>
            <a:off x="9964011" y="252891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9" name="Google Shape;632;p26">
            <a:extLst>
              <a:ext uri="{FF2B5EF4-FFF2-40B4-BE49-F238E27FC236}">
                <a16:creationId xmlns:a16="http://schemas.microsoft.com/office/drawing/2014/main" id="{97BFE7E2-11E9-77B8-713F-C8DBF5CA55EE}"/>
              </a:ext>
            </a:extLst>
          </p:cNvPr>
          <p:cNvCxnSpPr>
            <a:cxnSpLocks/>
            <a:stCxn id="24" idx="2"/>
            <a:endCxn id="30" idx="0"/>
          </p:cNvCxnSpPr>
          <p:nvPr/>
        </p:nvCxnSpPr>
        <p:spPr>
          <a:xfrm rot="16200000" flipH="1">
            <a:off x="9935116" y="4478624"/>
            <a:ext cx="435335"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10" name="Google Shape;640;p26">
            <a:extLst>
              <a:ext uri="{FF2B5EF4-FFF2-40B4-BE49-F238E27FC236}">
                <a16:creationId xmlns:a16="http://schemas.microsoft.com/office/drawing/2014/main" id="{7DF6575A-F5AD-7FF3-8432-A1C2E89C5470}"/>
              </a:ext>
            </a:extLst>
          </p:cNvPr>
          <p:cNvCxnSpPr>
            <a:cxnSpLocks/>
            <a:stCxn id="8" idx="2"/>
            <a:endCxn id="31" idx="0"/>
          </p:cNvCxnSpPr>
          <p:nvPr/>
        </p:nvCxnSpPr>
        <p:spPr>
          <a:xfrm rot="5400000">
            <a:off x="10015808" y="2674550"/>
            <a:ext cx="340440" cy="653966"/>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1" name="Google Shape;641;p26">
            <a:extLst>
              <a:ext uri="{FF2B5EF4-FFF2-40B4-BE49-F238E27FC236}">
                <a16:creationId xmlns:a16="http://schemas.microsoft.com/office/drawing/2014/main" id="{4EA9B8DB-B05D-435C-4BD6-EC970CF47E55}"/>
              </a:ext>
            </a:extLst>
          </p:cNvPr>
          <p:cNvCxnSpPr>
            <a:cxnSpLocks/>
            <a:stCxn id="8" idx="2"/>
            <a:endCxn id="32" idx="0"/>
          </p:cNvCxnSpPr>
          <p:nvPr/>
        </p:nvCxnSpPr>
        <p:spPr>
          <a:xfrm rot="16200000" flipH="1">
            <a:off x="10715462" y="2628862"/>
            <a:ext cx="348800" cy="753702"/>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2" name="Google Shape;644;p26">
            <a:extLst>
              <a:ext uri="{FF2B5EF4-FFF2-40B4-BE49-F238E27FC236}">
                <a16:creationId xmlns:a16="http://schemas.microsoft.com/office/drawing/2014/main" id="{1A6CD84E-6BD6-A8B4-0A0F-2F43FB023C77}"/>
              </a:ext>
            </a:extLst>
          </p:cNvPr>
          <p:cNvCxnSpPr>
            <a:cxnSpLocks/>
            <a:stCxn id="24" idx="2"/>
            <a:endCxn id="29" idx="0"/>
          </p:cNvCxnSpPr>
          <p:nvPr/>
        </p:nvCxnSpPr>
        <p:spPr>
          <a:xfrm rot="5400000">
            <a:off x="9760420" y="4430537"/>
            <a:ext cx="436311"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3" name="Google Shape;645;p26">
            <a:extLst>
              <a:ext uri="{FF2B5EF4-FFF2-40B4-BE49-F238E27FC236}">
                <a16:creationId xmlns:a16="http://schemas.microsoft.com/office/drawing/2014/main" id="{B971BAFF-2771-1F92-856C-C59E2283B89C}"/>
              </a:ext>
            </a:extLst>
          </p:cNvPr>
          <p:cNvSpPr/>
          <p:nvPr/>
        </p:nvSpPr>
        <p:spPr>
          <a:xfrm>
            <a:off x="10769022" y="4757187"/>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4" name="Google Shape;646;p26">
            <a:extLst>
              <a:ext uri="{FF2B5EF4-FFF2-40B4-BE49-F238E27FC236}">
                <a16:creationId xmlns:a16="http://schemas.microsoft.com/office/drawing/2014/main" id="{54A5EFF4-E14D-5C27-29C4-25C130ABD777}"/>
              </a:ext>
            </a:extLst>
          </p:cNvPr>
          <p:cNvCxnSpPr>
            <a:cxnSpLocks/>
            <a:stCxn id="27" idx="2"/>
            <a:endCxn id="13" idx="0"/>
          </p:cNvCxnSpPr>
          <p:nvPr/>
        </p:nvCxnSpPr>
        <p:spPr>
          <a:xfrm rot="5400000">
            <a:off x="10750892" y="4472573"/>
            <a:ext cx="458979"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5" name="Google Shape;647;p26">
            <a:extLst>
              <a:ext uri="{FF2B5EF4-FFF2-40B4-BE49-F238E27FC236}">
                <a16:creationId xmlns:a16="http://schemas.microsoft.com/office/drawing/2014/main" id="{58A2402A-6B98-CEAF-1ED1-71A57DFC9FDB}"/>
              </a:ext>
            </a:extLst>
          </p:cNvPr>
          <p:cNvSpPr/>
          <p:nvPr/>
        </p:nvSpPr>
        <p:spPr>
          <a:xfrm>
            <a:off x="10413876" y="4759108"/>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16" name="Google Shape;648;p26">
            <a:extLst>
              <a:ext uri="{FF2B5EF4-FFF2-40B4-BE49-F238E27FC236}">
                <a16:creationId xmlns:a16="http://schemas.microsoft.com/office/drawing/2014/main" id="{58E5F951-1E6E-4CB0-07B8-60E18191DE67}"/>
              </a:ext>
            </a:extLst>
          </p:cNvPr>
          <p:cNvCxnSpPr>
            <a:cxnSpLocks/>
            <a:stCxn id="27" idx="2"/>
            <a:endCxn id="15" idx="0"/>
          </p:cNvCxnSpPr>
          <p:nvPr/>
        </p:nvCxnSpPr>
        <p:spPr>
          <a:xfrm rot="5400000">
            <a:off x="10573380" y="4296983"/>
            <a:ext cx="460900"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7" name="Google Shape;650;p26">
            <a:extLst>
              <a:ext uri="{FF2B5EF4-FFF2-40B4-BE49-F238E27FC236}">
                <a16:creationId xmlns:a16="http://schemas.microsoft.com/office/drawing/2014/main" id="{A8D9115B-BDCE-E7FB-0D61-1D86291B7E5A}"/>
              </a:ext>
            </a:extLst>
          </p:cNvPr>
          <p:cNvSpPr/>
          <p:nvPr/>
        </p:nvSpPr>
        <p:spPr>
          <a:xfrm>
            <a:off x="9367808" y="4755416"/>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18" name="Google Shape;651;p26">
            <a:extLst>
              <a:ext uri="{FF2B5EF4-FFF2-40B4-BE49-F238E27FC236}">
                <a16:creationId xmlns:a16="http://schemas.microsoft.com/office/drawing/2014/main" id="{7A103666-6A17-7CE6-A0C5-8E9B07BBDC16}"/>
              </a:ext>
            </a:extLst>
          </p:cNvPr>
          <p:cNvCxnSpPr>
            <a:cxnSpLocks/>
            <a:stCxn id="24" idx="2"/>
            <a:endCxn id="17" idx="0"/>
          </p:cNvCxnSpPr>
          <p:nvPr/>
        </p:nvCxnSpPr>
        <p:spPr>
          <a:xfrm rot="5400000">
            <a:off x="9589625" y="4255074"/>
            <a:ext cx="431642"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19" name="Google Shape;657;p26">
            <a:extLst>
              <a:ext uri="{FF2B5EF4-FFF2-40B4-BE49-F238E27FC236}">
                <a16:creationId xmlns:a16="http://schemas.microsoft.com/office/drawing/2014/main" id="{61789CA7-DFB4-24DD-E39D-6F9D0B965387}"/>
              </a:ext>
            </a:extLst>
          </p:cNvPr>
          <p:cNvSpPr txBox="1"/>
          <p:nvPr/>
        </p:nvSpPr>
        <p:spPr>
          <a:xfrm rot="5400000">
            <a:off x="9677030" y="3467651"/>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20" name="Google Shape;661;p26">
            <a:extLst>
              <a:ext uri="{FF2B5EF4-FFF2-40B4-BE49-F238E27FC236}">
                <a16:creationId xmlns:a16="http://schemas.microsoft.com/office/drawing/2014/main" id="{D915D6F7-E84C-6D13-ADC9-0F44AB9EA6A7}"/>
              </a:ext>
            </a:extLst>
          </p:cNvPr>
          <p:cNvSpPr txBox="1"/>
          <p:nvPr/>
        </p:nvSpPr>
        <p:spPr>
          <a:xfrm>
            <a:off x="10385861" y="3923853"/>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21" name="Google Shape;666;p26">
            <a:extLst>
              <a:ext uri="{FF2B5EF4-FFF2-40B4-BE49-F238E27FC236}">
                <a16:creationId xmlns:a16="http://schemas.microsoft.com/office/drawing/2014/main" id="{2B813FE7-653C-C3B9-B069-71F4E142A902}"/>
              </a:ext>
            </a:extLst>
          </p:cNvPr>
          <p:cNvCxnSpPr>
            <a:cxnSpLocks/>
            <a:stCxn id="19" idx="3"/>
            <a:endCxn id="23" idx="0"/>
          </p:cNvCxnSpPr>
          <p:nvPr/>
        </p:nvCxnSpPr>
        <p:spPr>
          <a:xfrm rot="5400000">
            <a:off x="9592042" y="3790513"/>
            <a:ext cx="296847"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2" name="Google Shape;667;p26">
            <a:extLst>
              <a:ext uri="{FF2B5EF4-FFF2-40B4-BE49-F238E27FC236}">
                <a16:creationId xmlns:a16="http://schemas.microsoft.com/office/drawing/2014/main" id="{74F32264-F8CB-36B3-93C1-F749FD844CB8}"/>
              </a:ext>
            </a:extLst>
          </p:cNvPr>
          <p:cNvCxnSpPr>
            <a:cxnSpLocks/>
            <a:stCxn id="19" idx="3"/>
            <a:endCxn id="24" idx="0"/>
          </p:cNvCxnSpPr>
          <p:nvPr/>
        </p:nvCxnSpPr>
        <p:spPr>
          <a:xfrm rot="16200000" flipH="1">
            <a:off x="9823060" y="3773067"/>
            <a:ext cx="291098"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3" name="Google Shape;668;p26">
            <a:extLst>
              <a:ext uri="{FF2B5EF4-FFF2-40B4-BE49-F238E27FC236}">
                <a16:creationId xmlns:a16="http://schemas.microsoft.com/office/drawing/2014/main" id="{B345D53C-1CC2-C259-C57F-4BB4AD59F5F2}"/>
              </a:ext>
            </a:extLst>
          </p:cNvPr>
          <p:cNvSpPr/>
          <p:nvPr/>
        </p:nvSpPr>
        <p:spPr>
          <a:xfrm>
            <a:off x="9426528" y="404572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4" name="Google Shape;633;p26">
            <a:extLst>
              <a:ext uri="{FF2B5EF4-FFF2-40B4-BE49-F238E27FC236}">
                <a16:creationId xmlns:a16="http://schemas.microsoft.com/office/drawing/2014/main" id="{7054B87D-B9B2-25B7-7AD9-DDEA38D266C4}"/>
              </a:ext>
            </a:extLst>
          </p:cNvPr>
          <p:cNvSpPr/>
          <p:nvPr/>
        </p:nvSpPr>
        <p:spPr>
          <a:xfrm>
            <a:off x="9882817" y="4039974"/>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5" name="Google Shape;673;p26">
            <a:extLst>
              <a:ext uri="{FF2B5EF4-FFF2-40B4-BE49-F238E27FC236}">
                <a16:creationId xmlns:a16="http://schemas.microsoft.com/office/drawing/2014/main" id="{05448EC4-3FD8-844E-EE7E-EAD292D3F79B}"/>
              </a:ext>
            </a:extLst>
          </p:cNvPr>
          <p:cNvCxnSpPr>
            <a:cxnSpLocks/>
            <a:stCxn id="37" idx="3"/>
            <a:endCxn id="27" idx="0"/>
          </p:cNvCxnSpPr>
          <p:nvPr/>
        </p:nvCxnSpPr>
        <p:spPr>
          <a:xfrm rot="5400000">
            <a:off x="11024027" y="3767612"/>
            <a:ext cx="258275"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6" name="Google Shape;674;p26">
            <a:extLst>
              <a:ext uri="{FF2B5EF4-FFF2-40B4-BE49-F238E27FC236}">
                <a16:creationId xmlns:a16="http://schemas.microsoft.com/office/drawing/2014/main" id="{DF77E79F-8887-FF78-96F5-2DE071CD2F2D}"/>
              </a:ext>
            </a:extLst>
          </p:cNvPr>
          <p:cNvCxnSpPr>
            <a:cxnSpLocks/>
            <a:stCxn id="37" idx="3"/>
            <a:endCxn id="28" idx="0"/>
          </p:cNvCxnSpPr>
          <p:nvPr/>
        </p:nvCxnSpPr>
        <p:spPr>
          <a:xfrm rot="16200000" flipH="1">
            <a:off x="11272121" y="3754833"/>
            <a:ext cx="252526"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27" name="Google Shape;637;p26">
            <a:extLst>
              <a:ext uri="{FF2B5EF4-FFF2-40B4-BE49-F238E27FC236}">
                <a16:creationId xmlns:a16="http://schemas.microsoft.com/office/drawing/2014/main" id="{1B807195-A659-D8F3-7C23-3A034EC2F6C7}"/>
              </a:ext>
            </a:extLst>
          </p:cNvPr>
          <p:cNvSpPr/>
          <p:nvPr/>
        </p:nvSpPr>
        <p:spPr>
          <a:xfrm>
            <a:off x="10828355" y="401440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8" name="Google Shape;675;p26">
            <a:extLst>
              <a:ext uri="{FF2B5EF4-FFF2-40B4-BE49-F238E27FC236}">
                <a16:creationId xmlns:a16="http://schemas.microsoft.com/office/drawing/2014/main" id="{31CB15EB-4122-50BD-E6C8-5C8F3D52C972}"/>
              </a:ext>
            </a:extLst>
          </p:cNvPr>
          <p:cNvSpPr/>
          <p:nvPr/>
        </p:nvSpPr>
        <p:spPr>
          <a:xfrm>
            <a:off x="11318797" y="400865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29" name="Google Shape;650;p26">
            <a:extLst>
              <a:ext uri="{FF2B5EF4-FFF2-40B4-BE49-F238E27FC236}">
                <a16:creationId xmlns:a16="http://schemas.microsoft.com/office/drawing/2014/main" id="{9C03D991-5D78-63E5-9E0B-B450054E8752}"/>
              </a:ext>
            </a:extLst>
          </p:cNvPr>
          <p:cNvSpPr/>
          <p:nvPr/>
        </p:nvSpPr>
        <p:spPr>
          <a:xfrm>
            <a:off x="9714066" y="4760085"/>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30" name="Google Shape;650;p26">
            <a:extLst>
              <a:ext uri="{FF2B5EF4-FFF2-40B4-BE49-F238E27FC236}">
                <a16:creationId xmlns:a16="http://schemas.microsoft.com/office/drawing/2014/main" id="{5B1FF4F6-9128-4C62-833F-5F15F2377829}"/>
              </a:ext>
            </a:extLst>
          </p:cNvPr>
          <p:cNvSpPr/>
          <p:nvPr/>
        </p:nvSpPr>
        <p:spPr>
          <a:xfrm>
            <a:off x="10062893" y="4759109"/>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31" name="Google Shape;675;p26">
            <a:extLst>
              <a:ext uri="{FF2B5EF4-FFF2-40B4-BE49-F238E27FC236}">
                <a16:creationId xmlns:a16="http://schemas.microsoft.com/office/drawing/2014/main" id="{64AB964E-FEED-548A-FECF-EEC35583EDF2}"/>
              </a:ext>
            </a:extLst>
          </p:cNvPr>
          <p:cNvSpPr/>
          <p:nvPr/>
        </p:nvSpPr>
        <p:spPr>
          <a:xfrm>
            <a:off x="9651895" y="317175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2" name="Google Shape;675;p26">
            <a:extLst>
              <a:ext uri="{FF2B5EF4-FFF2-40B4-BE49-F238E27FC236}">
                <a16:creationId xmlns:a16="http://schemas.microsoft.com/office/drawing/2014/main" id="{338B0545-BA4E-E6C1-9078-6249C7C0D682}"/>
              </a:ext>
            </a:extLst>
          </p:cNvPr>
          <p:cNvSpPr/>
          <p:nvPr/>
        </p:nvSpPr>
        <p:spPr>
          <a:xfrm>
            <a:off x="11059563" y="318011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3" name="Google Shape;645;p26">
            <a:extLst>
              <a:ext uri="{FF2B5EF4-FFF2-40B4-BE49-F238E27FC236}">
                <a16:creationId xmlns:a16="http://schemas.microsoft.com/office/drawing/2014/main" id="{0C53FC08-B540-EE0D-9629-6A2B301D84D6}"/>
              </a:ext>
            </a:extLst>
          </p:cNvPr>
          <p:cNvSpPr/>
          <p:nvPr/>
        </p:nvSpPr>
        <p:spPr>
          <a:xfrm>
            <a:off x="11482441" y="4754909"/>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4" name="Google Shape;646;p26">
            <a:extLst>
              <a:ext uri="{FF2B5EF4-FFF2-40B4-BE49-F238E27FC236}">
                <a16:creationId xmlns:a16="http://schemas.microsoft.com/office/drawing/2014/main" id="{504D73DB-CEEC-FD92-0C4D-BADA10BF2286}"/>
              </a:ext>
            </a:extLst>
          </p:cNvPr>
          <p:cNvCxnSpPr>
            <a:cxnSpLocks/>
            <a:stCxn id="28" idx="2"/>
            <a:endCxn id="33" idx="0"/>
          </p:cNvCxnSpPr>
          <p:nvPr/>
        </p:nvCxnSpPr>
        <p:spPr>
          <a:xfrm rot="16200000" flipH="1">
            <a:off x="11351672" y="4466734"/>
            <a:ext cx="462450"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5" name="Google Shape;647;p26">
            <a:extLst>
              <a:ext uri="{FF2B5EF4-FFF2-40B4-BE49-F238E27FC236}">
                <a16:creationId xmlns:a16="http://schemas.microsoft.com/office/drawing/2014/main" id="{029269D1-FD0D-3EC3-A74B-F24CD5B21581}"/>
              </a:ext>
            </a:extLst>
          </p:cNvPr>
          <p:cNvSpPr/>
          <p:nvPr/>
        </p:nvSpPr>
        <p:spPr>
          <a:xfrm>
            <a:off x="11128171" y="4755264"/>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6" name="Google Shape;648;p26">
            <a:extLst>
              <a:ext uri="{FF2B5EF4-FFF2-40B4-BE49-F238E27FC236}">
                <a16:creationId xmlns:a16="http://schemas.microsoft.com/office/drawing/2014/main" id="{F7B13D85-EC9B-3A9D-28F6-FEF83A571D9B}"/>
              </a:ext>
            </a:extLst>
          </p:cNvPr>
          <p:cNvCxnSpPr>
            <a:cxnSpLocks/>
            <a:stCxn id="28" idx="2"/>
            <a:endCxn id="35" idx="0"/>
          </p:cNvCxnSpPr>
          <p:nvPr/>
        </p:nvCxnSpPr>
        <p:spPr>
          <a:xfrm rot="5400000">
            <a:off x="11174360" y="4403676"/>
            <a:ext cx="462805"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7" name="Google Shape;657;p26">
            <a:extLst>
              <a:ext uri="{FF2B5EF4-FFF2-40B4-BE49-F238E27FC236}">
                <a16:creationId xmlns:a16="http://schemas.microsoft.com/office/drawing/2014/main" id="{4D6EA717-1367-9D55-8320-EC2B8092682D}"/>
              </a:ext>
            </a:extLst>
          </p:cNvPr>
          <p:cNvSpPr txBox="1"/>
          <p:nvPr/>
        </p:nvSpPr>
        <p:spPr>
          <a:xfrm rot="5400000">
            <a:off x="11100601" y="3474908"/>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38" name="Google Shape;661;p26">
            <a:extLst>
              <a:ext uri="{FF2B5EF4-FFF2-40B4-BE49-F238E27FC236}">
                <a16:creationId xmlns:a16="http://schemas.microsoft.com/office/drawing/2014/main" id="{4FB53D6E-4548-0BC0-6796-60B45C1F87A1}"/>
              </a:ext>
            </a:extLst>
          </p:cNvPr>
          <p:cNvSpPr txBox="1"/>
          <p:nvPr/>
        </p:nvSpPr>
        <p:spPr>
          <a:xfrm>
            <a:off x="10353339" y="3065384"/>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39" name="Google Shape;1270;p33">
            <a:extLst>
              <a:ext uri="{FF2B5EF4-FFF2-40B4-BE49-F238E27FC236}">
                <a16:creationId xmlns:a16="http://schemas.microsoft.com/office/drawing/2014/main" id="{C61E85B8-44C1-2BA7-D654-0E5C1A0C6E3C}"/>
              </a:ext>
            </a:extLst>
          </p:cNvPr>
          <p:cNvPicPr preferRelativeResize="0"/>
          <p:nvPr/>
        </p:nvPicPr>
        <p:blipFill>
          <a:blip r:embed="rId3">
            <a:alphaModFix/>
          </a:blip>
          <a:stretch>
            <a:fillRect/>
          </a:stretch>
        </p:blipFill>
        <p:spPr>
          <a:xfrm>
            <a:off x="9396243" y="4800032"/>
            <a:ext cx="223562" cy="228227"/>
          </a:xfrm>
          <a:prstGeom prst="rect">
            <a:avLst/>
          </a:prstGeom>
          <a:noFill/>
          <a:ln>
            <a:noFill/>
          </a:ln>
          <a:effectLst/>
        </p:spPr>
      </p:pic>
      <p:pic>
        <p:nvPicPr>
          <p:cNvPr id="40" name="Google Shape;1270;p33">
            <a:extLst>
              <a:ext uri="{FF2B5EF4-FFF2-40B4-BE49-F238E27FC236}">
                <a16:creationId xmlns:a16="http://schemas.microsoft.com/office/drawing/2014/main" id="{86C27B93-BC5F-AA27-BEFE-69BD17C7B5E8}"/>
              </a:ext>
            </a:extLst>
          </p:cNvPr>
          <p:cNvPicPr preferRelativeResize="0"/>
          <p:nvPr/>
        </p:nvPicPr>
        <p:blipFill>
          <a:blip r:embed="rId3">
            <a:alphaModFix/>
          </a:blip>
          <a:stretch>
            <a:fillRect/>
          </a:stretch>
        </p:blipFill>
        <p:spPr>
          <a:xfrm>
            <a:off x="9738200" y="4795501"/>
            <a:ext cx="223562" cy="228227"/>
          </a:xfrm>
          <a:prstGeom prst="rect">
            <a:avLst/>
          </a:prstGeom>
          <a:noFill/>
          <a:ln>
            <a:noFill/>
          </a:ln>
          <a:effectLst/>
        </p:spPr>
      </p:pic>
      <p:pic>
        <p:nvPicPr>
          <p:cNvPr id="41" name="Google Shape;1270;p33">
            <a:extLst>
              <a:ext uri="{FF2B5EF4-FFF2-40B4-BE49-F238E27FC236}">
                <a16:creationId xmlns:a16="http://schemas.microsoft.com/office/drawing/2014/main" id="{F7B415AD-CF78-1A97-CAAF-E88C836CD2A2}"/>
              </a:ext>
            </a:extLst>
          </p:cNvPr>
          <p:cNvPicPr preferRelativeResize="0"/>
          <p:nvPr/>
        </p:nvPicPr>
        <p:blipFill>
          <a:blip r:embed="rId3">
            <a:alphaModFix/>
          </a:blip>
          <a:stretch>
            <a:fillRect/>
          </a:stretch>
        </p:blipFill>
        <p:spPr>
          <a:xfrm>
            <a:off x="10094718" y="4799097"/>
            <a:ext cx="223562" cy="228227"/>
          </a:xfrm>
          <a:prstGeom prst="rect">
            <a:avLst/>
          </a:prstGeom>
          <a:noFill/>
          <a:ln>
            <a:noFill/>
          </a:ln>
          <a:effectLst/>
        </p:spPr>
      </p:pic>
      <p:pic>
        <p:nvPicPr>
          <p:cNvPr id="42" name="Google Shape;1270;p33">
            <a:extLst>
              <a:ext uri="{FF2B5EF4-FFF2-40B4-BE49-F238E27FC236}">
                <a16:creationId xmlns:a16="http://schemas.microsoft.com/office/drawing/2014/main" id="{83244EE7-C38E-6FC3-5C2E-34A943DADA40}"/>
              </a:ext>
            </a:extLst>
          </p:cNvPr>
          <p:cNvPicPr preferRelativeResize="0"/>
          <p:nvPr/>
        </p:nvPicPr>
        <p:blipFill>
          <a:blip r:embed="rId3">
            <a:alphaModFix/>
          </a:blip>
          <a:stretch>
            <a:fillRect/>
          </a:stretch>
        </p:blipFill>
        <p:spPr>
          <a:xfrm>
            <a:off x="10449186" y="4800177"/>
            <a:ext cx="223562" cy="228227"/>
          </a:xfrm>
          <a:prstGeom prst="rect">
            <a:avLst/>
          </a:prstGeom>
          <a:noFill/>
          <a:ln>
            <a:noFill/>
          </a:ln>
          <a:effectLst/>
        </p:spPr>
      </p:pic>
      <p:pic>
        <p:nvPicPr>
          <p:cNvPr id="43" name="Google Shape;1270;p33">
            <a:extLst>
              <a:ext uri="{FF2B5EF4-FFF2-40B4-BE49-F238E27FC236}">
                <a16:creationId xmlns:a16="http://schemas.microsoft.com/office/drawing/2014/main" id="{0FB184FB-4373-D3EF-B6D8-2F1FA54DC796}"/>
              </a:ext>
            </a:extLst>
          </p:cNvPr>
          <p:cNvPicPr preferRelativeResize="0"/>
          <p:nvPr/>
        </p:nvPicPr>
        <p:blipFill>
          <a:blip r:embed="rId3">
            <a:alphaModFix/>
          </a:blip>
          <a:stretch>
            <a:fillRect/>
          </a:stretch>
        </p:blipFill>
        <p:spPr>
          <a:xfrm>
            <a:off x="10802594" y="4795041"/>
            <a:ext cx="223562" cy="228227"/>
          </a:xfrm>
          <a:prstGeom prst="rect">
            <a:avLst/>
          </a:prstGeom>
          <a:noFill/>
          <a:ln>
            <a:noFill/>
          </a:ln>
          <a:effectLst/>
        </p:spPr>
      </p:pic>
      <p:pic>
        <p:nvPicPr>
          <p:cNvPr id="44" name="Google Shape;1270;p33">
            <a:extLst>
              <a:ext uri="{FF2B5EF4-FFF2-40B4-BE49-F238E27FC236}">
                <a16:creationId xmlns:a16="http://schemas.microsoft.com/office/drawing/2014/main" id="{F0ED1E79-5EF5-8B08-4D3E-61FB3DA7E73A}"/>
              </a:ext>
            </a:extLst>
          </p:cNvPr>
          <p:cNvPicPr preferRelativeResize="0"/>
          <p:nvPr/>
        </p:nvPicPr>
        <p:blipFill>
          <a:blip r:embed="rId3">
            <a:alphaModFix/>
          </a:blip>
          <a:stretch>
            <a:fillRect/>
          </a:stretch>
        </p:blipFill>
        <p:spPr>
          <a:xfrm>
            <a:off x="11157620" y="4794637"/>
            <a:ext cx="223562" cy="228227"/>
          </a:xfrm>
          <a:prstGeom prst="rect">
            <a:avLst/>
          </a:prstGeom>
          <a:noFill/>
          <a:ln>
            <a:noFill/>
          </a:ln>
          <a:effectLst/>
        </p:spPr>
      </p:pic>
      <p:pic>
        <p:nvPicPr>
          <p:cNvPr id="45" name="Google Shape;1270;p33">
            <a:extLst>
              <a:ext uri="{FF2B5EF4-FFF2-40B4-BE49-F238E27FC236}">
                <a16:creationId xmlns:a16="http://schemas.microsoft.com/office/drawing/2014/main" id="{B9C66DC3-97F3-BCD7-1A14-01468B8A856E}"/>
              </a:ext>
            </a:extLst>
          </p:cNvPr>
          <p:cNvPicPr preferRelativeResize="0"/>
          <p:nvPr/>
        </p:nvPicPr>
        <p:blipFill>
          <a:blip r:embed="rId3">
            <a:alphaModFix/>
          </a:blip>
          <a:stretch>
            <a:fillRect/>
          </a:stretch>
        </p:blipFill>
        <p:spPr>
          <a:xfrm>
            <a:off x="11519570" y="4788287"/>
            <a:ext cx="223562" cy="228227"/>
          </a:xfrm>
          <a:prstGeom prst="rect">
            <a:avLst/>
          </a:prstGeom>
          <a:noFill/>
          <a:ln>
            <a:noFill/>
          </a:ln>
          <a:effectLst/>
        </p:spPr>
      </p:pic>
    </p:spTree>
    <p:extLst>
      <p:ext uri="{BB962C8B-B14F-4D97-AF65-F5344CB8AC3E}">
        <p14:creationId xmlns:p14="http://schemas.microsoft.com/office/powerpoint/2010/main" val="13821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41886B-E6DB-5D26-6FF7-4D94CE382F20}"/>
              </a:ext>
            </a:extLst>
          </p:cNvPr>
          <p:cNvSpPr/>
          <p:nvPr/>
        </p:nvSpPr>
        <p:spPr>
          <a:xfrm>
            <a:off x="13797" y="1"/>
            <a:ext cx="12164408" cy="6857999"/>
          </a:xfrm>
          <a:prstGeom prst="rect">
            <a:avLst/>
          </a:prstGeom>
          <a:solidFill>
            <a:srgbClr val="2121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A8834AB-73D5-2DDD-5C4E-CF52D74E3245}"/>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a:p>
        </p:txBody>
      </p:sp>
      <p:pic>
        <p:nvPicPr>
          <p:cNvPr id="9218" name="Picture 2" descr="r/OpenAI - Damned near pissed myself at o3's literal Math Lady">
            <a:extLst>
              <a:ext uri="{FF2B5EF4-FFF2-40B4-BE49-F238E27FC236}">
                <a16:creationId xmlns:a16="http://schemas.microsoft.com/office/drawing/2014/main" id="{BBC9BF77-A961-9B27-8CDB-D6BA266A6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254" y="-4629"/>
            <a:ext cx="7803058" cy="68030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5A6CD3-1527-2C13-586B-FF5AE5CBEF39}"/>
              </a:ext>
            </a:extLst>
          </p:cNvPr>
          <p:cNvSpPr txBox="1"/>
          <p:nvPr/>
        </p:nvSpPr>
        <p:spPr>
          <a:xfrm>
            <a:off x="13796" y="6429109"/>
            <a:ext cx="6101254"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www.reddit.com</a:t>
            </a:r>
            <a:r>
              <a:rPr lang="en-US" dirty="0">
                <a:solidFill>
                  <a:schemeClr val="bg1"/>
                </a:solidFill>
              </a:rPr>
              <a:t>/r/OpenAI</a:t>
            </a:r>
          </a:p>
        </p:txBody>
      </p:sp>
    </p:spTree>
    <p:extLst>
      <p:ext uri="{BB962C8B-B14F-4D97-AF65-F5344CB8AC3E}">
        <p14:creationId xmlns:p14="http://schemas.microsoft.com/office/powerpoint/2010/main" val="89239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3BFA-47F0-F717-CE0C-94648DE46A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00D34-5913-2AEE-1400-4905FF529975}"/>
              </a:ext>
            </a:extLst>
          </p:cNvPr>
          <p:cNvSpPr>
            <a:spLocks noGrp="1"/>
          </p:cNvSpPr>
          <p:nvPr>
            <p:ph type="title"/>
          </p:nvPr>
        </p:nvSpPr>
        <p:spPr/>
        <p:txBody>
          <a:bodyPr/>
          <a:lstStyle/>
          <a:p>
            <a:r>
              <a:rPr lang="en-US" dirty="0"/>
              <a:t>Pure-LLM based approaches </a:t>
            </a:r>
          </a:p>
        </p:txBody>
      </p:sp>
      <p:sp>
        <p:nvSpPr>
          <p:cNvPr id="3" name="Content Placeholder 2">
            <a:extLst>
              <a:ext uri="{FF2B5EF4-FFF2-40B4-BE49-F238E27FC236}">
                <a16:creationId xmlns:a16="http://schemas.microsoft.com/office/drawing/2014/main" id="{D71CE27B-6590-E1F7-9329-BAA8BA68C08F}"/>
              </a:ext>
            </a:extLst>
          </p:cNvPr>
          <p:cNvSpPr>
            <a:spLocks noGrp="1"/>
          </p:cNvSpPr>
          <p:nvPr>
            <p:ph idx="1"/>
          </p:nvPr>
        </p:nvSpPr>
        <p:spPr>
          <a:xfrm>
            <a:off x="838200" y="1501730"/>
            <a:ext cx="10515600" cy="4662488"/>
          </a:xfrm>
        </p:spPr>
        <p:txBody>
          <a:bodyPr/>
          <a:lstStyle/>
          <a:p>
            <a:r>
              <a:rPr lang="en-US" dirty="0"/>
              <a:t>Approach: Place </a:t>
            </a:r>
            <a:r>
              <a:rPr lang="en-US" i="1" dirty="0"/>
              <a:t>one</a:t>
            </a:r>
            <a:r>
              <a:rPr lang="en-US" dirty="0"/>
              <a:t> item at a time in a seed hierarchy. </a:t>
            </a:r>
          </a:p>
        </p:txBody>
      </p:sp>
      <p:grpSp>
        <p:nvGrpSpPr>
          <p:cNvPr id="97" name="Group 96">
            <a:extLst>
              <a:ext uri="{FF2B5EF4-FFF2-40B4-BE49-F238E27FC236}">
                <a16:creationId xmlns:a16="http://schemas.microsoft.com/office/drawing/2014/main" id="{5550242F-13C0-7DCC-6298-654271FB51EE}"/>
              </a:ext>
            </a:extLst>
          </p:cNvPr>
          <p:cNvGrpSpPr/>
          <p:nvPr/>
        </p:nvGrpSpPr>
        <p:grpSpPr>
          <a:xfrm>
            <a:off x="2941842" y="2608821"/>
            <a:ext cx="1345250" cy="861734"/>
            <a:chOff x="3402000" y="2060487"/>
            <a:chExt cx="1399940" cy="1165091"/>
          </a:xfrm>
        </p:grpSpPr>
        <p:sp>
          <p:nvSpPr>
            <p:cNvPr id="77" name="Google Shape;1238;p33">
              <a:extLst>
                <a:ext uri="{FF2B5EF4-FFF2-40B4-BE49-F238E27FC236}">
                  <a16:creationId xmlns:a16="http://schemas.microsoft.com/office/drawing/2014/main" id="{84A807CB-9B9F-A3A3-68C1-1A0862BD343A}"/>
                </a:ext>
              </a:extLst>
            </p:cNvPr>
            <p:cNvSpPr/>
            <p:nvPr/>
          </p:nvSpPr>
          <p:spPr>
            <a:xfrm>
              <a:off x="3402000" y="2060487"/>
              <a:ext cx="1399940" cy="1165091"/>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100"/>
            </a:p>
          </p:txBody>
        </p:sp>
        <p:sp>
          <p:nvSpPr>
            <p:cNvPr id="78" name="Google Shape;605;p26">
              <a:extLst>
                <a:ext uri="{FF2B5EF4-FFF2-40B4-BE49-F238E27FC236}">
                  <a16:creationId xmlns:a16="http://schemas.microsoft.com/office/drawing/2014/main" id="{1467065A-BA58-5DD0-78D3-70C041BC29CE}"/>
                </a:ext>
              </a:extLst>
            </p:cNvPr>
            <p:cNvSpPr/>
            <p:nvPr/>
          </p:nvSpPr>
          <p:spPr>
            <a:xfrm>
              <a:off x="3537340" y="2128618"/>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100" b="0" i="0" u="none" strike="noStrike" cap="none" dirty="0">
                  <a:solidFill>
                    <a:schemeClr val="dk1"/>
                  </a:solidFill>
                  <a:latin typeface="Arial"/>
                  <a:ea typeface="Arial"/>
                  <a:cs typeface="Arial"/>
                  <a:sym typeface="Arial"/>
                </a:rPr>
                <a:t>Science</a:t>
              </a:r>
              <a:endParaRPr sz="1100" b="0" i="0" u="none" strike="noStrike" cap="none" dirty="0">
                <a:solidFill>
                  <a:schemeClr val="dk1"/>
                </a:solidFill>
                <a:latin typeface="Arial"/>
                <a:ea typeface="Arial"/>
                <a:cs typeface="Arial"/>
                <a:sym typeface="Arial"/>
              </a:endParaRPr>
            </a:p>
          </p:txBody>
        </p:sp>
        <p:cxnSp>
          <p:nvCxnSpPr>
            <p:cNvPr id="79" name="Google Shape;640;p26">
              <a:extLst>
                <a:ext uri="{FF2B5EF4-FFF2-40B4-BE49-F238E27FC236}">
                  <a16:creationId xmlns:a16="http://schemas.microsoft.com/office/drawing/2014/main" id="{760B530D-4AC5-E049-C2A7-6B37ED58E250}"/>
                </a:ext>
              </a:extLst>
            </p:cNvPr>
            <p:cNvCxnSpPr>
              <a:cxnSpLocks/>
              <a:stCxn id="78" idx="2"/>
              <a:endCxn id="81" idx="0"/>
            </p:cNvCxnSpPr>
            <p:nvPr/>
          </p:nvCxnSpPr>
          <p:spPr>
            <a:xfrm rot="5400000">
              <a:off x="3697347" y="2474967"/>
              <a:ext cx="432942" cy="345044"/>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0" name="Google Shape;641;p26">
              <a:extLst>
                <a:ext uri="{FF2B5EF4-FFF2-40B4-BE49-F238E27FC236}">
                  <a16:creationId xmlns:a16="http://schemas.microsoft.com/office/drawing/2014/main" id="{4115FBA3-D0E4-6C79-9262-AA014CC0399C}"/>
                </a:ext>
              </a:extLst>
            </p:cNvPr>
            <p:cNvCxnSpPr>
              <a:cxnSpLocks/>
              <a:stCxn id="78" idx="2"/>
              <a:endCxn id="82" idx="0"/>
            </p:cNvCxnSpPr>
            <p:nvPr/>
          </p:nvCxnSpPr>
          <p:spPr>
            <a:xfrm rot="16200000" flipH="1">
              <a:off x="4060419" y="2456939"/>
              <a:ext cx="441302" cy="38946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1" name="Google Shape;675;p26">
              <a:extLst>
                <a:ext uri="{FF2B5EF4-FFF2-40B4-BE49-F238E27FC236}">
                  <a16:creationId xmlns:a16="http://schemas.microsoft.com/office/drawing/2014/main" id="{BFB26155-C7BA-FDED-38AD-FB4C9B4E5873}"/>
                </a:ext>
              </a:extLst>
            </p:cNvPr>
            <p:cNvSpPr/>
            <p:nvPr/>
          </p:nvSpPr>
          <p:spPr>
            <a:xfrm>
              <a:off x="3534146" y="286396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b="0" u="none" dirty="0">
                <a:solidFill>
                  <a:schemeClr val="dk1"/>
                </a:solidFill>
                <a:latin typeface="Arial"/>
                <a:ea typeface="Arial"/>
                <a:cs typeface="Arial"/>
                <a:sym typeface="Arial"/>
              </a:endParaRPr>
            </a:p>
          </p:txBody>
        </p:sp>
        <p:sp>
          <p:nvSpPr>
            <p:cNvPr id="82" name="Google Shape;675;p26">
              <a:extLst>
                <a:ext uri="{FF2B5EF4-FFF2-40B4-BE49-F238E27FC236}">
                  <a16:creationId xmlns:a16="http://schemas.microsoft.com/office/drawing/2014/main" id="{F96D40D6-CFD9-C139-BCD6-A6BBFDAFCB45}"/>
                </a:ext>
              </a:extLst>
            </p:cNvPr>
            <p:cNvSpPr/>
            <p:nvPr/>
          </p:nvSpPr>
          <p:spPr>
            <a:xfrm>
              <a:off x="4268650" y="287232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b="0" u="none" dirty="0">
                <a:solidFill>
                  <a:schemeClr val="dk1"/>
                </a:solidFill>
                <a:latin typeface="Arial"/>
                <a:ea typeface="Arial"/>
                <a:cs typeface="Arial"/>
                <a:sym typeface="Arial"/>
              </a:endParaRPr>
            </a:p>
          </p:txBody>
        </p:sp>
        <p:sp>
          <p:nvSpPr>
            <p:cNvPr id="83" name="Google Shape;661;p26">
              <a:extLst>
                <a:ext uri="{FF2B5EF4-FFF2-40B4-BE49-F238E27FC236}">
                  <a16:creationId xmlns:a16="http://schemas.microsoft.com/office/drawing/2014/main" id="{92F2A8E7-4CE2-0151-7D16-EBDB79F117BE}"/>
                </a:ext>
              </a:extLst>
            </p:cNvPr>
            <p:cNvSpPr txBox="1"/>
            <p:nvPr/>
          </p:nvSpPr>
          <p:spPr>
            <a:xfrm>
              <a:off x="3910805" y="2757590"/>
              <a:ext cx="428613" cy="41594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chemeClr val="dk1"/>
                  </a:solidFill>
                  <a:latin typeface="Arial"/>
                  <a:ea typeface="Arial"/>
                  <a:cs typeface="Arial"/>
                  <a:sym typeface="Arial"/>
                </a:rPr>
                <a:t>…</a:t>
              </a:r>
              <a:endParaRPr sz="1200" dirty="0"/>
            </a:p>
          </p:txBody>
        </p:sp>
      </p:grpSp>
      <p:cxnSp>
        <p:nvCxnSpPr>
          <p:cNvPr id="85" name="Google Shape;1281;p33">
            <a:extLst>
              <a:ext uri="{FF2B5EF4-FFF2-40B4-BE49-F238E27FC236}">
                <a16:creationId xmlns:a16="http://schemas.microsoft.com/office/drawing/2014/main" id="{41CEED80-7664-A477-5980-E22262DE61AC}"/>
              </a:ext>
            </a:extLst>
          </p:cNvPr>
          <p:cNvCxnSpPr>
            <a:cxnSpLocks/>
            <a:stCxn id="20" idx="3"/>
            <a:endCxn id="121" idx="1"/>
          </p:cNvCxnSpPr>
          <p:nvPr/>
        </p:nvCxnSpPr>
        <p:spPr>
          <a:xfrm flipV="1">
            <a:off x="5767313" y="3556797"/>
            <a:ext cx="2353566" cy="3303"/>
          </a:xfrm>
          <a:prstGeom prst="straightConnector1">
            <a:avLst/>
          </a:prstGeom>
          <a:noFill/>
          <a:ln w="19050" cap="flat" cmpd="sng">
            <a:solidFill>
              <a:schemeClr val="bg1">
                <a:lumMod val="50000"/>
              </a:schemeClr>
            </a:solidFill>
            <a:prstDash val="solid"/>
            <a:round/>
            <a:headEnd type="none" w="med" len="med"/>
            <a:tailEnd type="triangle" w="med" len="med"/>
          </a:ln>
        </p:spPr>
      </p:cxnSp>
      <p:grpSp>
        <p:nvGrpSpPr>
          <p:cNvPr id="134" name="Group 133">
            <a:extLst>
              <a:ext uri="{FF2B5EF4-FFF2-40B4-BE49-F238E27FC236}">
                <a16:creationId xmlns:a16="http://schemas.microsoft.com/office/drawing/2014/main" id="{D3AD57E3-861C-7704-461E-A4F9F0FC23E4}"/>
              </a:ext>
            </a:extLst>
          </p:cNvPr>
          <p:cNvGrpSpPr/>
          <p:nvPr/>
        </p:nvGrpSpPr>
        <p:grpSpPr>
          <a:xfrm>
            <a:off x="8120879" y="2837673"/>
            <a:ext cx="1773200" cy="1438248"/>
            <a:chOff x="5185006" y="3195915"/>
            <a:chExt cx="1124256" cy="1141993"/>
          </a:xfrm>
        </p:grpSpPr>
        <p:sp>
          <p:nvSpPr>
            <p:cNvPr id="121" name="Google Shape;1238;p33">
              <a:extLst>
                <a:ext uri="{FF2B5EF4-FFF2-40B4-BE49-F238E27FC236}">
                  <a16:creationId xmlns:a16="http://schemas.microsoft.com/office/drawing/2014/main" id="{96625270-65FE-8BFD-5EEC-4CF832B716CE}"/>
                </a:ext>
              </a:extLst>
            </p:cNvPr>
            <p:cNvSpPr/>
            <p:nvPr/>
          </p:nvSpPr>
          <p:spPr>
            <a:xfrm>
              <a:off x="5185006" y="3195915"/>
              <a:ext cx="1124256" cy="1141993"/>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050"/>
            </a:p>
          </p:txBody>
        </p:sp>
        <p:sp>
          <p:nvSpPr>
            <p:cNvPr id="122" name="Google Shape;605;p26">
              <a:extLst>
                <a:ext uri="{FF2B5EF4-FFF2-40B4-BE49-F238E27FC236}">
                  <a16:creationId xmlns:a16="http://schemas.microsoft.com/office/drawing/2014/main" id="{3D73F931-E325-BCD9-4520-A5E725001D03}"/>
                </a:ext>
              </a:extLst>
            </p:cNvPr>
            <p:cNvSpPr/>
            <p:nvPr/>
          </p:nvSpPr>
          <p:spPr>
            <a:xfrm>
              <a:off x="5317093" y="3262178"/>
              <a:ext cx="684552" cy="184579"/>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000" b="0" i="0" u="none" strike="noStrike" cap="none" dirty="0">
                  <a:solidFill>
                    <a:schemeClr val="dk1"/>
                  </a:solidFill>
                  <a:latin typeface="Arial"/>
                  <a:ea typeface="Arial"/>
                  <a:cs typeface="Arial"/>
                  <a:sym typeface="Arial"/>
                </a:rPr>
                <a:t>Science</a:t>
              </a:r>
              <a:endParaRPr sz="1000" b="0" i="0" u="none" strike="noStrike" cap="none" dirty="0">
                <a:solidFill>
                  <a:schemeClr val="dk1"/>
                </a:solidFill>
                <a:latin typeface="Arial"/>
                <a:ea typeface="Arial"/>
                <a:cs typeface="Arial"/>
                <a:sym typeface="Arial"/>
              </a:endParaRPr>
            </a:p>
          </p:txBody>
        </p:sp>
        <p:cxnSp>
          <p:nvCxnSpPr>
            <p:cNvPr id="123" name="Google Shape;640;p26">
              <a:extLst>
                <a:ext uri="{FF2B5EF4-FFF2-40B4-BE49-F238E27FC236}">
                  <a16:creationId xmlns:a16="http://schemas.microsoft.com/office/drawing/2014/main" id="{5BEA5A27-8B5C-7C5B-BCF3-17D33B9D0376}"/>
                </a:ext>
              </a:extLst>
            </p:cNvPr>
            <p:cNvCxnSpPr>
              <a:cxnSpLocks/>
              <a:stCxn id="122" idx="2"/>
              <a:endCxn id="125" idx="0"/>
            </p:cNvCxnSpPr>
            <p:nvPr/>
          </p:nvCxnSpPr>
          <p:spPr>
            <a:xfrm rot="5400000">
              <a:off x="5419680" y="3471328"/>
              <a:ext cx="264260" cy="21511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24" name="Google Shape;641;p26">
              <a:extLst>
                <a:ext uri="{FF2B5EF4-FFF2-40B4-BE49-F238E27FC236}">
                  <a16:creationId xmlns:a16="http://schemas.microsoft.com/office/drawing/2014/main" id="{E00CC2FD-4DCA-0A6E-5765-0D7E58347687}"/>
                </a:ext>
              </a:extLst>
            </p:cNvPr>
            <p:cNvCxnSpPr>
              <a:cxnSpLocks/>
              <a:stCxn id="122" idx="2"/>
              <a:endCxn id="126" idx="0"/>
            </p:cNvCxnSpPr>
            <p:nvPr/>
          </p:nvCxnSpPr>
          <p:spPr>
            <a:xfrm rot="16200000" flipH="1">
              <a:off x="5646093" y="3460034"/>
              <a:ext cx="269363" cy="24281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25" name="Google Shape;675;p26">
              <a:extLst>
                <a:ext uri="{FF2B5EF4-FFF2-40B4-BE49-F238E27FC236}">
                  <a16:creationId xmlns:a16="http://schemas.microsoft.com/office/drawing/2014/main" id="{7D7BC7FE-49C5-0B0D-0CC4-5C1FBF621205}"/>
                </a:ext>
              </a:extLst>
            </p:cNvPr>
            <p:cNvSpPr/>
            <p:nvPr/>
          </p:nvSpPr>
          <p:spPr>
            <a:xfrm>
              <a:off x="5315102" y="3711017"/>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26" name="Google Shape;675;p26">
              <a:extLst>
                <a:ext uri="{FF2B5EF4-FFF2-40B4-BE49-F238E27FC236}">
                  <a16:creationId xmlns:a16="http://schemas.microsoft.com/office/drawing/2014/main" id="{A83F41C2-F1A9-DDA9-31AD-D99A9652C3A5}"/>
                </a:ext>
              </a:extLst>
            </p:cNvPr>
            <p:cNvSpPr/>
            <p:nvPr/>
          </p:nvSpPr>
          <p:spPr>
            <a:xfrm>
              <a:off x="5773031" y="3716120"/>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27" name="Google Shape;661;p26">
              <a:extLst>
                <a:ext uri="{FF2B5EF4-FFF2-40B4-BE49-F238E27FC236}">
                  <a16:creationId xmlns:a16="http://schemas.microsoft.com/office/drawing/2014/main" id="{8CA34839-C5E8-FAF4-F380-4D4DB482A995}"/>
                </a:ext>
              </a:extLst>
            </p:cNvPr>
            <p:cNvSpPr txBox="1"/>
            <p:nvPr/>
          </p:nvSpPr>
          <p:spPr>
            <a:xfrm>
              <a:off x="5549931" y="3646091"/>
              <a:ext cx="267220" cy="238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dk1"/>
                  </a:solidFill>
                  <a:latin typeface="Arial"/>
                  <a:ea typeface="Arial"/>
                  <a:cs typeface="Arial"/>
                  <a:sym typeface="Arial"/>
                </a:rPr>
                <a:t>…</a:t>
              </a:r>
              <a:endParaRPr sz="1100" dirty="0"/>
            </a:p>
          </p:txBody>
        </p:sp>
        <p:cxnSp>
          <p:nvCxnSpPr>
            <p:cNvPr id="130" name="Google Shape;667;p26">
              <a:extLst>
                <a:ext uri="{FF2B5EF4-FFF2-40B4-BE49-F238E27FC236}">
                  <a16:creationId xmlns:a16="http://schemas.microsoft.com/office/drawing/2014/main" id="{38CC0DA6-B55A-14FF-63A0-0E257D230AA2}"/>
                </a:ext>
              </a:extLst>
            </p:cNvPr>
            <p:cNvCxnSpPr>
              <a:cxnSpLocks/>
              <a:endCxn id="132" idx="0"/>
            </p:cNvCxnSpPr>
            <p:nvPr/>
          </p:nvCxnSpPr>
          <p:spPr>
            <a:xfrm rot="16200000" flipH="1">
              <a:off x="5897142" y="3908099"/>
              <a:ext cx="180804" cy="15864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32" name="Google Shape;633;p26">
              <a:extLst>
                <a:ext uri="{FF2B5EF4-FFF2-40B4-BE49-F238E27FC236}">
                  <a16:creationId xmlns:a16="http://schemas.microsoft.com/office/drawing/2014/main" id="{0180D179-8F72-EB7B-B07A-2C4E70A7CB42}"/>
                </a:ext>
              </a:extLst>
            </p:cNvPr>
            <p:cNvSpPr/>
            <p:nvPr/>
          </p:nvSpPr>
          <p:spPr>
            <a:xfrm>
              <a:off x="5931467" y="4077824"/>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grpSp>
      <p:sp>
        <p:nvSpPr>
          <p:cNvPr id="1024" name="Google Shape;1242;p33">
            <a:extLst>
              <a:ext uri="{FF2B5EF4-FFF2-40B4-BE49-F238E27FC236}">
                <a16:creationId xmlns:a16="http://schemas.microsoft.com/office/drawing/2014/main" id="{16836A7F-18C5-C722-62EF-4918B828D455}"/>
              </a:ext>
            </a:extLst>
          </p:cNvPr>
          <p:cNvSpPr txBox="1"/>
          <p:nvPr/>
        </p:nvSpPr>
        <p:spPr>
          <a:xfrm>
            <a:off x="5841952" y="2612606"/>
            <a:ext cx="1944663" cy="107717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dirty="0">
                <a:solidFill>
                  <a:srgbClr val="7F7F7F"/>
                </a:solidFill>
              </a:rPr>
              <a:t>Traverse the tree, and place it in the right place</a:t>
            </a:r>
          </a:p>
        </p:txBody>
      </p:sp>
      <p:cxnSp>
        <p:nvCxnSpPr>
          <p:cNvPr id="1033" name="Google Shape;1280;p33">
            <a:extLst>
              <a:ext uri="{FF2B5EF4-FFF2-40B4-BE49-F238E27FC236}">
                <a16:creationId xmlns:a16="http://schemas.microsoft.com/office/drawing/2014/main" id="{21827419-56AA-E3B3-04A6-5099B1ACC453}"/>
              </a:ext>
            </a:extLst>
          </p:cNvPr>
          <p:cNvCxnSpPr>
            <a:cxnSpLocks/>
            <a:stCxn id="77" idx="3"/>
            <a:endCxn id="20" idx="1"/>
          </p:cNvCxnSpPr>
          <p:nvPr/>
        </p:nvCxnSpPr>
        <p:spPr>
          <a:xfrm>
            <a:off x="4287092" y="3039688"/>
            <a:ext cx="842283" cy="520412"/>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36" name="Google Shape;1280;p33">
            <a:extLst>
              <a:ext uri="{FF2B5EF4-FFF2-40B4-BE49-F238E27FC236}">
                <a16:creationId xmlns:a16="http://schemas.microsoft.com/office/drawing/2014/main" id="{B68B67AD-68BF-3C77-5577-A2B46E01D6DF}"/>
              </a:ext>
            </a:extLst>
          </p:cNvPr>
          <p:cNvCxnSpPr>
            <a:cxnSpLocks/>
            <a:stCxn id="1057" idx="3"/>
            <a:endCxn id="20" idx="1"/>
          </p:cNvCxnSpPr>
          <p:nvPr/>
        </p:nvCxnSpPr>
        <p:spPr>
          <a:xfrm flipV="1">
            <a:off x="4490427" y="3560100"/>
            <a:ext cx="638948" cy="357457"/>
          </a:xfrm>
          <a:prstGeom prst="straightConnector1">
            <a:avLst/>
          </a:prstGeom>
          <a:noFill/>
          <a:ln w="19050" cap="flat" cmpd="sng">
            <a:solidFill>
              <a:schemeClr val="bg1">
                <a:lumMod val="50000"/>
              </a:schemeClr>
            </a:solidFill>
            <a:prstDash val="solid"/>
            <a:round/>
            <a:headEnd type="none" w="med" len="med"/>
            <a:tailEnd type="triangle" w="med" len="med"/>
          </a:ln>
        </p:spPr>
      </p:cxnSp>
      <p:sp>
        <p:nvSpPr>
          <p:cNvPr id="102" name="Google Shape;1242;p33">
            <a:extLst>
              <a:ext uri="{FF2B5EF4-FFF2-40B4-BE49-F238E27FC236}">
                <a16:creationId xmlns:a16="http://schemas.microsoft.com/office/drawing/2014/main" id="{F7E76052-73EF-D299-7EC9-8541EC8A6419}"/>
              </a:ext>
            </a:extLst>
          </p:cNvPr>
          <p:cNvSpPr txBox="1"/>
          <p:nvPr/>
        </p:nvSpPr>
        <p:spPr>
          <a:xfrm>
            <a:off x="8666622" y="2013015"/>
            <a:ext cx="2058903"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dirty="0">
                <a:solidFill>
                  <a:srgbClr val="7F7F7F"/>
                </a:solidFill>
              </a:rPr>
              <a:t>Move on to the </a:t>
            </a:r>
            <a:br>
              <a:rPr lang="en-US" sz="2000" dirty="0">
                <a:solidFill>
                  <a:srgbClr val="7F7F7F"/>
                </a:solidFill>
              </a:rPr>
            </a:br>
            <a:r>
              <a:rPr lang="en-US" sz="2000" dirty="0">
                <a:solidFill>
                  <a:srgbClr val="7F7F7F"/>
                </a:solidFill>
              </a:rPr>
              <a:t>next contribution</a:t>
            </a:r>
          </a:p>
        </p:txBody>
      </p:sp>
      <p:sp>
        <p:nvSpPr>
          <p:cNvPr id="1057" name="Google Shape;1190;p33">
            <a:extLst>
              <a:ext uri="{FF2B5EF4-FFF2-40B4-BE49-F238E27FC236}">
                <a16:creationId xmlns:a16="http://schemas.microsoft.com/office/drawing/2014/main" id="{2F08795A-1567-DFA9-B5D5-B1A844C033EE}"/>
              </a:ext>
            </a:extLst>
          </p:cNvPr>
          <p:cNvSpPr/>
          <p:nvPr/>
        </p:nvSpPr>
        <p:spPr>
          <a:xfrm>
            <a:off x="2880881" y="3630255"/>
            <a:ext cx="1609546" cy="574604"/>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r>
              <a:rPr lang="en-US" b="1" dirty="0">
                <a:solidFill>
                  <a:srgbClr val="00B050"/>
                </a:solidFill>
              </a:rPr>
              <a:t>A given paper </a:t>
            </a:r>
            <a:br>
              <a:rPr lang="en-US" b="1" dirty="0">
                <a:solidFill>
                  <a:srgbClr val="00B050"/>
                </a:solidFill>
              </a:rPr>
            </a:br>
            <a:r>
              <a:rPr lang="en-US" b="1" dirty="0">
                <a:solidFill>
                  <a:srgbClr val="00B050"/>
                </a:solidFill>
              </a:rPr>
              <a:t>contribution</a:t>
            </a:r>
          </a:p>
        </p:txBody>
      </p:sp>
      <p:sp>
        <p:nvSpPr>
          <p:cNvPr id="1077" name="Freeform 1076">
            <a:extLst>
              <a:ext uri="{FF2B5EF4-FFF2-40B4-BE49-F238E27FC236}">
                <a16:creationId xmlns:a16="http://schemas.microsoft.com/office/drawing/2014/main" id="{E94DAF8E-22CA-621E-458C-9BF51B9A21F6}"/>
              </a:ext>
            </a:extLst>
          </p:cNvPr>
          <p:cNvSpPr/>
          <p:nvPr/>
        </p:nvSpPr>
        <p:spPr>
          <a:xfrm>
            <a:off x="4389120" y="2174165"/>
            <a:ext cx="4277502" cy="616428"/>
          </a:xfrm>
          <a:custGeom>
            <a:avLst/>
            <a:gdLst>
              <a:gd name="connsiteX0" fmla="*/ 3774831 w 3858188"/>
              <a:gd name="connsiteY0" fmla="*/ 616428 h 616428"/>
              <a:gd name="connsiteX1" fmla="*/ 3851031 w 3858188"/>
              <a:gd name="connsiteY1" fmla="*/ 440582 h 616428"/>
              <a:gd name="connsiteX2" fmla="*/ 3616569 w 3858188"/>
              <a:gd name="connsiteY2" fmla="*/ 194397 h 616428"/>
              <a:gd name="connsiteX3" fmla="*/ 2713892 w 3858188"/>
              <a:gd name="connsiteY3" fmla="*/ 53720 h 616428"/>
              <a:gd name="connsiteX4" fmla="*/ 1348154 w 3858188"/>
              <a:gd name="connsiteY4" fmla="*/ 12690 h 616428"/>
              <a:gd name="connsiteX5" fmla="*/ 0 w 3858188"/>
              <a:gd name="connsiteY5" fmla="*/ 264736 h 61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8188" h="616428">
                <a:moveTo>
                  <a:pt x="3774831" y="616428"/>
                </a:moveTo>
                <a:cubicBezTo>
                  <a:pt x="3826119" y="563674"/>
                  <a:pt x="3877408" y="510920"/>
                  <a:pt x="3851031" y="440582"/>
                </a:cubicBezTo>
                <a:cubicBezTo>
                  <a:pt x="3824654" y="370243"/>
                  <a:pt x="3806092" y="258874"/>
                  <a:pt x="3616569" y="194397"/>
                </a:cubicBezTo>
                <a:cubicBezTo>
                  <a:pt x="3427046" y="129920"/>
                  <a:pt x="3091961" y="84004"/>
                  <a:pt x="2713892" y="53720"/>
                </a:cubicBezTo>
                <a:cubicBezTo>
                  <a:pt x="2335823" y="23436"/>
                  <a:pt x="1800469" y="-22479"/>
                  <a:pt x="1348154" y="12690"/>
                </a:cubicBezTo>
                <a:cubicBezTo>
                  <a:pt x="895839" y="47859"/>
                  <a:pt x="447919" y="156297"/>
                  <a:pt x="0" y="264736"/>
                </a:cubicBezTo>
              </a:path>
            </a:pathLst>
          </a:custGeom>
          <a:noFill/>
          <a:ln w="19050">
            <a:solidFill>
              <a:srgbClr val="7F7F7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C2B4833-F444-4E13-AE05-CBD8CE6833B0}"/>
              </a:ext>
            </a:extLst>
          </p:cNvPr>
          <p:cNvSpPr>
            <a:spLocks noGrp="1"/>
          </p:cNvSpPr>
          <p:nvPr>
            <p:ph type="sldNum" sz="quarter" idx="10"/>
          </p:nvPr>
        </p:nvSpPr>
        <p:spPr/>
        <p:txBody>
          <a:bodyPr/>
          <a:lstStyle/>
          <a:p>
            <a:pPr>
              <a:defRPr/>
            </a:pPr>
            <a:fld id="{0121240C-47AF-2F4D-83B3-CC3EDF50F794}" type="slidenum">
              <a:rPr lang="en-US" smtClean="0"/>
              <a:pPr>
                <a:defRPr/>
              </a:pPr>
              <a:t>90</a:t>
            </a:fld>
            <a:endParaRPr lang="en-US"/>
          </a:p>
        </p:txBody>
      </p:sp>
      <p:sp>
        <p:nvSpPr>
          <p:cNvPr id="6" name="Google Shape;1242;p33">
            <a:extLst>
              <a:ext uri="{FF2B5EF4-FFF2-40B4-BE49-F238E27FC236}">
                <a16:creationId xmlns:a16="http://schemas.microsoft.com/office/drawing/2014/main" id="{AAFA4365-A613-66FC-467C-11D6CA5D3185}"/>
              </a:ext>
            </a:extLst>
          </p:cNvPr>
          <p:cNvSpPr txBox="1"/>
          <p:nvPr/>
        </p:nvSpPr>
        <p:spPr>
          <a:xfrm>
            <a:off x="993855" y="2592499"/>
            <a:ext cx="2058903" cy="86173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dirty="0">
                <a:solidFill>
                  <a:srgbClr val="7F7F7F"/>
                </a:solidFill>
              </a:rPr>
              <a:t>Start with a </a:t>
            </a:r>
            <a:br>
              <a:rPr lang="en-US" sz="2000" dirty="0">
                <a:solidFill>
                  <a:srgbClr val="7F7F7F"/>
                </a:solidFill>
              </a:rPr>
            </a:br>
            <a:r>
              <a:rPr lang="en-US" sz="2000" dirty="0">
                <a:solidFill>
                  <a:srgbClr val="7F7F7F"/>
                </a:solidFill>
              </a:rPr>
              <a:t>seed hierarchy</a:t>
            </a:r>
          </a:p>
        </p:txBody>
      </p:sp>
      <p:sp>
        <p:nvSpPr>
          <p:cNvPr id="8" name="Google Shape;1363;p35">
            <a:extLst>
              <a:ext uri="{FF2B5EF4-FFF2-40B4-BE49-F238E27FC236}">
                <a16:creationId xmlns:a16="http://schemas.microsoft.com/office/drawing/2014/main" id="{7A15888D-7954-CB0A-08AC-0C94A7BC6E02}"/>
              </a:ext>
            </a:extLst>
          </p:cNvPr>
          <p:cNvSpPr txBox="1"/>
          <p:nvPr/>
        </p:nvSpPr>
        <p:spPr>
          <a:xfrm>
            <a:off x="6119952" y="4582582"/>
            <a:ext cx="1359579" cy="313930"/>
          </a:xfrm>
          <a:prstGeom prst="rect">
            <a:avLst/>
          </a:prstGeom>
          <a:solidFill>
            <a:srgbClr val="FF0000">
              <a:alpha val="15294"/>
            </a:srgbClr>
          </a:solidFill>
          <a:ln>
            <a:noFill/>
          </a:ln>
        </p:spPr>
        <p:txBody>
          <a:bodyPr spcFirstLastPara="1" wrap="square" lIns="121900" tIns="48767" rIns="121900" bIns="48767" anchor="t" anchorCtr="0">
            <a:spAutoFit/>
          </a:bodyPr>
          <a:lstStyle/>
          <a:p>
            <a:pPr algn="ctr">
              <a:spcBef>
                <a:spcPts val="0"/>
              </a:spcBef>
              <a:spcAft>
                <a:spcPts val="0"/>
              </a:spcAft>
            </a:pPr>
            <a:r>
              <a:rPr lang="en" sz="1400" b="1" dirty="0" err="1">
                <a:latin typeface="Consolas"/>
                <a:ea typeface="Consolas"/>
                <a:cs typeface="Consolas"/>
                <a:sym typeface="Consolas"/>
              </a:rPr>
              <a:t>make_parent</a:t>
            </a:r>
            <a:endParaRPr sz="1400" b="1" dirty="0">
              <a:latin typeface="Consolas"/>
              <a:ea typeface="Consolas"/>
              <a:cs typeface="Consolas"/>
              <a:sym typeface="Consolas"/>
            </a:endParaRPr>
          </a:p>
        </p:txBody>
      </p:sp>
      <p:sp>
        <p:nvSpPr>
          <p:cNvPr id="9" name="Google Shape;1376;p35">
            <a:extLst>
              <a:ext uri="{FF2B5EF4-FFF2-40B4-BE49-F238E27FC236}">
                <a16:creationId xmlns:a16="http://schemas.microsoft.com/office/drawing/2014/main" id="{5B1453AD-03B3-59FA-84B8-F59C14871CEA}"/>
              </a:ext>
            </a:extLst>
          </p:cNvPr>
          <p:cNvSpPr txBox="1"/>
          <p:nvPr/>
        </p:nvSpPr>
        <p:spPr>
          <a:xfrm>
            <a:off x="6119952" y="3894240"/>
            <a:ext cx="1359578" cy="313930"/>
          </a:xfrm>
          <a:prstGeom prst="rect">
            <a:avLst/>
          </a:prstGeom>
          <a:solidFill>
            <a:srgbClr val="FF0000">
              <a:alpha val="15294"/>
            </a:srgbClr>
          </a:solidFill>
          <a:ln>
            <a:noFill/>
          </a:ln>
        </p:spPr>
        <p:txBody>
          <a:bodyPr spcFirstLastPara="1" wrap="square" lIns="121900" tIns="48767" rIns="121900" bIns="48767" anchor="t" anchorCtr="0">
            <a:spAutoFit/>
          </a:bodyPr>
          <a:lstStyle/>
          <a:p>
            <a:pPr algn="ctr">
              <a:spcBef>
                <a:spcPts val="0"/>
              </a:spcBef>
              <a:spcAft>
                <a:spcPts val="0"/>
              </a:spcAft>
            </a:pPr>
            <a:r>
              <a:rPr lang="en" sz="1400" b="1" dirty="0" err="1">
                <a:latin typeface="Consolas"/>
                <a:ea typeface="Consolas"/>
                <a:cs typeface="Consolas"/>
                <a:sym typeface="Consolas"/>
              </a:rPr>
              <a:t>go_down</a:t>
            </a:r>
            <a:endParaRPr sz="1400" b="1" dirty="0">
              <a:latin typeface="Consolas"/>
              <a:ea typeface="Consolas"/>
              <a:cs typeface="Consolas"/>
              <a:sym typeface="Consolas"/>
            </a:endParaRPr>
          </a:p>
        </p:txBody>
      </p:sp>
      <p:sp>
        <p:nvSpPr>
          <p:cNvPr id="10" name="Google Shape;1388;p35">
            <a:extLst>
              <a:ext uri="{FF2B5EF4-FFF2-40B4-BE49-F238E27FC236}">
                <a16:creationId xmlns:a16="http://schemas.microsoft.com/office/drawing/2014/main" id="{00E2CF5E-F3EF-B8BA-D97C-719B80FE3DFD}"/>
              </a:ext>
            </a:extLst>
          </p:cNvPr>
          <p:cNvSpPr txBox="1"/>
          <p:nvPr/>
        </p:nvSpPr>
        <p:spPr>
          <a:xfrm>
            <a:off x="6119952" y="4912827"/>
            <a:ext cx="1356390" cy="313930"/>
          </a:xfrm>
          <a:prstGeom prst="rect">
            <a:avLst/>
          </a:prstGeom>
          <a:solidFill>
            <a:srgbClr val="FF0000">
              <a:alpha val="15294"/>
            </a:srgbClr>
          </a:solidFill>
          <a:ln>
            <a:noFill/>
          </a:ln>
        </p:spPr>
        <p:txBody>
          <a:bodyPr spcFirstLastPara="1" wrap="square" lIns="121900" tIns="48767" rIns="121900" bIns="48767" anchor="t" anchorCtr="0">
            <a:spAutoFit/>
          </a:bodyPr>
          <a:lstStyle/>
          <a:p>
            <a:pPr algn="ctr">
              <a:spcBef>
                <a:spcPts val="0"/>
              </a:spcBef>
              <a:spcAft>
                <a:spcPts val="0"/>
              </a:spcAft>
            </a:pPr>
            <a:r>
              <a:rPr lang="en" sz="1400" b="1" dirty="0">
                <a:latin typeface="Consolas"/>
                <a:ea typeface="Consolas"/>
                <a:cs typeface="Consolas"/>
                <a:sym typeface="Consolas"/>
              </a:rPr>
              <a:t>discard</a:t>
            </a:r>
            <a:endParaRPr sz="1400" b="1" dirty="0">
              <a:latin typeface="Consolas"/>
              <a:ea typeface="Consolas"/>
              <a:cs typeface="Consolas"/>
              <a:sym typeface="Consolas"/>
            </a:endParaRPr>
          </a:p>
        </p:txBody>
      </p:sp>
      <p:sp>
        <p:nvSpPr>
          <p:cNvPr id="11" name="Google Shape;1407;p35">
            <a:extLst>
              <a:ext uri="{FF2B5EF4-FFF2-40B4-BE49-F238E27FC236}">
                <a16:creationId xmlns:a16="http://schemas.microsoft.com/office/drawing/2014/main" id="{4A366322-6415-78AD-6376-E0863A07A4CA}"/>
              </a:ext>
            </a:extLst>
          </p:cNvPr>
          <p:cNvSpPr txBox="1"/>
          <p:nvPr/>
        </p:nvSpPr>
        <p:spPr>
          <a:xfrm>
            <a:off x="6298416" y="3492829"/>
            <a:ext cx="933769" cy="492402"/>
          </a:xfrm>
          <a:prstGeom prst="rect">
            <a:avLst/>
          </a:prstGeom>
          <a:noFill/>
          <a:ln>
            <a:noFill/>
          </a:ln>
        </p:spPr>
        <p:txBody>
          <a:bodyPr spcFirstLastPara="1" wrap="square" lIns="0" tIns="121900" rIns="0" bIns="121900" anchor="ctr" anchorCtr="0">
            <a:spAutoFit/>
          </a:bodyPr>
          <a:lstStyle/>
          <a:p>
            <a:pPr algn="ctr">
              <a:spcBef>
                <a:spcPts val="0"/>
              </a:spcBef>
              <a:spcAft>
                <a:spcPts val="0"/>
              </a:spcAft>
            </a:pPr>
            <a:r>
              <a:rPr lang="en" sz="1600" b="1" dirty="0">
                <a:solidFill>
                  <a:srgbClr val="C00000"/>
                </a:solidFill>
              </a:rPr>
              <a:t>Actions</a:t>
            </a:r>
            <a:endParaRPr sz="1600" b="1" dirty="0">
              <a:solidFill>
                <a:srgbClr val="C00000"/>
              </a:solidFill>
            </a:endParaRPr>
          </a:p>
        </p:txBody>
      </p:sp>
      <p:sp>
        <p:nvSpPr>
          <p:cNvPr id="12" name="Google Shape;1354;p35">
            <a:extLst>
              <a:ext uri="{FF2B5EF4-FFF2-40B4-BE49-F238E27FC236}">
                <a16:creationId xmlns:a16="http://schemas.microsoft.com/office/drawing/2014/main" id="{11D13AF0-34B7-D637-9FA1-9A796FA122A5}"/>
              </a:ext>
            </a:extLst>
          </p:cNvPr>
          <p:cNvSpPr txBox="1"/>
          <p:nvPr/>
        </p:nvSpPr>
        <p:spPr>
          <a:xfrm>
            <a:off x="6123139" y="4237865"/>
            <a:ext cx="1356390" cy="313930"/>
          </a:xfrm>
          <a:prstGeom prst="rect">
            <a:avLst/>
          </a:prstGeom>
          <a:solidFill>
            <a:srgbClr val="FF0000">
              <a:alpha val="15294"/>
            </a:srgbClr>
          </a:solidFill>
          <a:ln>
            <a:noFill/>
          </a:ln>
        </p:spPr>
        <p:txBody>
          <a:bodyPr spcFirstLastPara="1" wrap="square" lIns="121900" tIns="48767" rIns="121900" bIns="48767" anchor="t" anchorCtr="0">
            <a:spAutoFit/>
          </a:bodyPr>
          <a:lstStyle/>
          <a:p>
            <a:pPr algn="ctr">
              <a:spcBef>
                <a:spcPts val="0"/>
              </a:spcBef>
              <a:spcAft>
                <a:spcPts val="0"/>
              </a:spcAft>
            </a:pPr>
            <a:r>
              <a:rPr lang="en" sz="1400" b="1" dirty="0" err="1">
                <a:latin typeface="Consolas"/>
                <a:ea typeface="Consolas"/>
                <a:cs typeface="Consolas"/>
                <a:sym typeface="Consolas"/>
              </a:rPr>
              <a:t>add_sibling</a:t>
            </a:r>
            <a:endParaRPr sz="1400" b="1" dirty="0">
              <a:latin typeface="Consolas"/>
              <a:ea typeface="Consolas"/>
              <a:cs typeface="Consolas"/>
              <a:sym typeface="Consolas"/>
            </a:endParaRPr>
          </a:p>
        </p:txBody>
      </p:sp>
      <p:sp>
        <p:nvSpPr>
          <p:cNvPr id="13" name="Rounded Rectangular Callout 12">
            <a:extLst>
              <a:ext uri="{FF2B5EF4-FFF2-40B4-BE49-F238E27FC236}">
                <a16:creationId xmlns:a16="http://schemas.microsoft.com/office/drawing/2014/main" id="{9C6E6213-6F35-6A6A-582F-582CB1E6D1F6}"/>
              </a:ext>
            </a:extLst>
          </p:cNvPr>
          <p:cNvSpPr/>
          <p:nvPr/>
        </p:nvSpPr>
        <p:spPr>
          <a:xfrm>
            <a:off x="176980" y="4554750"/>
            <a:ext cx="4573155" cy="1006476"/>
          </a:xfrm>
          <a:prstGeom prst="wedgeRoundRectCallout">
            <a:avLst>
              <a:gd name="adj1" fmla="val 31904"/>
              <a:gd name="adj2" fmla="val -62262"/>
              <a:gd name="adj3" fmla="val 16667"/>
            </a:avLst>
          </a:prstGeom>
          <a:solidFill>
            <a:srgbClr val="DEEBFF">
              <a:alpha val="68627"/>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Strong baselines; </a:t>
            </a:r>
            <a:br>
              <a:rPr lang="en-US" sz="2800" dirty="0">
                <a:solidFill>
                  <a:schemeClr val="tx1"/>
                </a:solidFill>
              </a:rPr>
            </a:br>
            <a:r>
              <a:rPr lang="en-US" sz="2800" dirty="0">
                <a:solidFill>
                  <a:schemeClr val="tx1"/>
                </a:solidFill>
              </a:rPr>
              <a:t>but requires </a:t>
            </a:r>
            <a:r>
              <a:rPr lang="en-US" sz="2800" i="1" dirty="0">
                <a:solidFill>
                  <a:schemeClr val="tx1"/>
                </a:solidFill>
              </a:rPr>
              <a:t>many </a:t>
            </a:r>
            <a:r>
              <a:rPr lang="en-US" sz="2800" dirty="0">
                <a:solidFill>
                  <a:schemeClr val="tx1"/>
                </a:solidFill>
              </a:rPr>
              <a:t>LLM calls.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521997F-E20A-A72A-9DAD-8FB7084A947B}"/>
                  </a:ext>
                </a:extLst>
              </p:cNvPr>
              <p:cNvSpPr txBox="1"/>
              <p:nvPr/>
            </p:nvSpPr>
            <p:spPr>
              <a:xfrm>
                <a:off x="-658851" y="5611279"/>
                <a:ext cx="6098458" cy="95410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rPr>
                        <m:t>𝑂</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𝐶</m:t>
                      </m:r>
                      <m:r>
                        <a:rPr lang="en-US" sz="2800" i="1" smtClean="0">
                          <a:solidFill>
                            <a:schemeClr val="tx1"/>
                          </a:solidFill>
                          <a:latin typeface="Cambria Math" panose="02040503050406030204" pitchFamily="18" charset="0"/>
                        </a:rPr>
                        <m:t>.</m:t>
                      </m:r>
                      <m:r>
                        <m:rPr>
                          <m:sty m:val="p"/>
                        </m:rPr>
                        <a:rPr lang="en-US" sz="2800" i="1" smtClean="0">
                          <a:solidFill>
                            <a:schemeClr val="tx1"/>
                          </a:solidFill>
                          <a:latin typeface="Cambria Math" panose="02040503050406030204" pitchFamily="18" charset="0"/>
                        </a:rPr>
                        <m:t>log</m:t>
                      </m:r>
                      <m:r>
                        <a:rPr lang="en-US" sz="2800" i="1" smtClean="0">
                          <a:solidFill>
                            <a:schemeClr val="tx1"/>
                          </a:solidFill>
                          <a:latin typeface="Cambria Math" panose="02040503050406030204" pitchFamily="18" charset="0"/>
                        </a:rPr>
                        <m:t> </m:t>
                      </m:r>
                      <m:r>
                        <a:rPr lang="en-US" sz="2800" i="1" smtClean="0">
                          <a:solidFill>
                            <a:schemeClr val="tx1"/>
                          </a:solidFill>
                          <a:latin typeface="Cambria Math" panose="02040503050406030204" pitchFamily="18" charset="0"/>
                        </a:rPr>
                        <m:t>𝐶</m:t>
                      </m:r>
                      <m:r>
                        <a:rPr lang="en-US" sz="2800" i="1" smtClean="0">
                          <a:solidFill>
                            <a:schemeClr val="tx1"/>
                          </a:solidFill>
                          <a:latin typeface="Cambria Math" panose="02040503050406030204" pitchFamily="18" charset="0"/>
                        </a:rPr>
                        <m:t> )</m:t>
                      </m:r>
                    </m:oMath>
                  </m:oMathPara>
                </a14:m>
                <a:endParaRPr lang="en-US" sz="2800" dirty="0">
                  <a:solidFill>
                    <a:schemeClr val="tx1"/>
                  </a:solidFill>
                </a:endParaRPr>
              </a:p>
              <a:p>
                <a:pPr algn="ctr"/>
                <a:r>
                  <a:rPr lang="en-US" sz="2800"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𝐶</m:t>
                    </m:r>
                  </m:oMath>
                </a14:m>
                <a:r>
                  <a:rPr lang="en-US" sz="2800" dirty="0">
                    <a:solidFill>
                      <a:schemeClr val="tx1"/>
                    </a:solidFill>
                  </a:rPr>
                  <a:t>: number of contributions)</a:t>
                </a:r>
              </a:p>
            </p:txBody>
          </p:sp>
        </mc:Choice>
        <mc:Fallback>
          <p:sp>
            <p:nvSpPr>
              <p:cNvPr id="15" name="TextBox 14">
                <a:extLst>
                  <a:ext uri="{FF2B5EF4-FFF2-40B4-BE49-F238E27FC236}">
                    <a16:creationId xmlns:a16="http://schemas.microsoft.com/office/drawing/2014/main" id="{7521997F-E20A-A72A-9DAD-8FB7084A947B}"/>
                  </a:ext>
                </a:extLst>
              </p:cNvPr>
              <p:cNvSpPr txBox="1">
                <a:spLocks noRot="1" noChangeAspect="1" noMove="1" noResize="1" noEditPoints="1" noAdjustHandles="1" noChangeArrowheads="1" noChangeShapeType="1" noTextEdit="1"/>
              </p:cNvSpPr>
              <p:nvPr/>
            </p:nvSpPr>
            <p:spPr>
              <a:xfrm>
                <a:off x="-658851" y="5611279"/>
                <a:ext cx="6098458" cy="954107"/>
              </a:xfrm>
              <a:prstGeom prst="rect">
                <a:avLst/>
              </a:prstGeom>
              <a:blipFill>
                <a:blip r:embed="rId2"/>
                <a:stretch>
                  <a:fillRect b="-1710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C31E299-7CB1-3C3B-E0F0-2A4ECD6C53E1}"/>
              </a:ext>
            </a:extLst>
          </p:cNvPr>
          <p:cNvSpPr txBox="1"/>
          <p:nvPr/>
        </p:nvSpPr>
        <p:spPr>
          <a:xfrm>
            <a:off x="5129375" y="3136907"/>
            <a:ext cx="637938" cy="846386"/>
          </a:xfrm>
          <a:prstGeom prst="rect">
            <a:avLst/>
          </a:prstGeom>
          <a:noFill/>
        </p:spPr>
        <p:txBody>
          <a:bodyPr wrap="square" tIns="182880" anchor="b">
            <a:spAutoFit/>
          </a:bodyPr>
          <a:lstStyle/>
          <a:p>
            <a:r>
              <a:rPr lang="en-US" sz="4000" dirty="0"/>
              <a:t>🤖</a:t>
            </a:r>
          </a:p>
        </p:txBody>
      </p:sp>
    </p:spTree>
    <p:extLst>
      <p:ext uri="{BB962C8B-B14F-4D97-AF65-F5344CB8AC3E}">
        <p14:creationId xmlns:p14="http://schemas.microsoft.com/office/powerpoint/2010/main" val="9282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57"/>
                                        </p:tgtEl>
                                        <p:attrNameLst>
                                          <p:attrName>style.visibility</p:attrName>
                                        </p:attrNameLst>
                                      </p:cBhvr>
                                      <p:to>
                                        <p:strVal val="visible"/>
                                      </p:to>
                                    </p:set>
                                    <p:animEffect transition="in" filter="fade">
                                      <p:cBhvr>
                                        <p:cTn id="15" dur="500"/>
                                        <p:tgtEl>
                                          <p:spTgt spid="10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3"/>
                                        </p:tgtEl>
                                        <p:attrNameLst>
                                          <p:attrName>style.visibility</p:attrName>
                                        </p:attrNameLst>
                                      </p:cBhvr>
                                      <p:to>
                                        <p:strVal val="visible"/>
                                      </p:to>
                                    </p:set>
                                    <p:animEffect transition="in" filter="fade">
                                      <p:cBhvr>
                                        <p:cTn id="20" dur="500"/>
                                        <p:tgtEl>
                                          <p:spTgt spid="1033"/>
                                        </p:tgtEl>
                                      </p:cBhvr>
                                    </p:animEffect>
                                  </p:childTnLst>
                                </p:cTn>
                              </p:par>
                              <p:par>
                                <p:cTn id="21" presetID="10" presetClass="entr" presetSubtype="0" fill="hold" nodeType="with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4"/>
                                        </p:tgtEl>
                                        <p:attrNameLst>
                                          <p:attrName>style.visibility</p:attrName>
                                        </p:attrNameLst>
                                      </p:cBhvr>
                                      <p:to>
                                        <p:strVal val="visible"/>
                                      </p:to>
                                    </p:set>
                                    <p:animEffect transition="in" filter="fade">
                                      <p:cBhvr>
                                        <p:cTn id="26" dur="500"/>
                                        <p:tgtEl>
                                          <p:spTgt spid="10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77"/>
                                        </p:tgtEl>
                                        <p:attrNameLst>
                                          <p:attrName>style.visibility</p:attrName>
                                        </p:attrNameLst>
                                      </p:cBhvr>
                                      <p:to>
                                        <p:strVal val="visible"/>
                                      </p:to>
                                    </p:set>
                                    <p:animEffect transition="in" filter="fade">
                                      <p:cBhvr>
                                        <p:cTn id="62" dur="500"/>
                                        <p:tgtEl>
                                          <p:spTgt spid="107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0"/>
      <p:bldP spid="102" grpId="0"/>
      <p:bldP spid="1057" grpId="0" animBg="1"/>
      <p:bldP spid="1077" grpId="0" animBg="1"/>
      <p:bldP spid="6" grpId="0"/>
      <p:bldP spid="8" grpId="0" animBg="1"/>
      <p:bldP spid="9" grpId="0" animBg="1"/>
      <p:bldP spid="10" grpId="0" animBg="1"/>
      <p:bldP spid="11" grpId="0"/>
      <p:bldP spid="12" grpId="0" animBg="1"/>
      <p:bldP spid="13" grpId="0" animBg="1"/>
      <p:bldP spid="15" grpId="0"/>
      <p:bldP spid="20"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C265AF-29B7-99CF-24A4-E1C86871B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17007-FC97-1F62-D923-04C3320760F3}"/>
              </a:ext>
            </a:extLst>
          </p:cNvPr>
          <p:cNvSpPr>
            <a:spLocks noGrp="1"/>
          </p:cNvSpPr>
          <p:nvPr>
            <p:ph type="title"/>
          </p:nvPr>
        </p:nvSpPr>
        <p:spPr/>
        <p:txBody>
          <a:bodyPr/>
          <a:lstStyle/>
          <a:p>
            <a:r>
              <a:rPr lang="en-US" dirty="0" err="1"/>
              <a:t>fLMSci</a:t>
            </a:r>
            <a:r>
              <a:rPr lang="en-US" dirty="0"/>
              <a:t>: an LLM-based baseline </a:t>
            </a:r>
          </a:p>
        </p:txBody>
      </p:sp>
      <p:sp>
        <p:nvSpPr>
          <p:cNvPr id="3" name="Content Placeholder 2">
            <a:extLst>
              <a:ext uri="{FF2B5EF4-FFF2-40B4-BE49-F238E27FC236}">
                <a16:creationId xmlns:a16="http://schemas.microsoft.com/office/drawing/2014/main" id="{D08C68FC-F2C0-FAAD-3DC2-7F489922C72F}"/>
              </a:ext>
            </a:extLst>
          </p:cNvPr>
          <p:cNvSpPr>
            <a:spLocks noGrp="1"/>
          </p:cNvSpPr>
          <p:nvPr>
            <p:ph idx="1"/>
          </p:nvPr>
        </p:nvSpPr>
        <p:spPr>
          <a:xfrm>
            <a:off x="838200" y="1501730"/>
            <a:ext cx="10515600" cy="4662488"/>
          </a:xfrm>
        </p:spPr>
        <p:txBody>
          <a:bodyPr/>
          <a:lstStyle/>
          <a:p>
            <a:r>
              <a:rPr lang="en-US" dirty="0"/>
              <a:t>Approach: Place </a:t>
            </a:r>
            <a:r>
              <a:rPr lang="en-US" i="1" dirty="0"/>
              <a:t>many</a:t>
            </a:r>
            <a:r>
              <a:rPr lang="en-US" dirty="0"/>
              <a:t> items in a seed hierarchy </a:t>
            </a:r>
          </a:p>
        </p:txBody>
      </p:sp>
      <p:sp>
        <p:nvSpPr>
          <p:cNvPr id="5" name="Google Shape;1189;p33">
            <a:extLst>
              <a:ext uri="{FF2B5EF4-FFF2-40B4-BE49-F238E27FC236}">
                <a16:creationId xmlns:a16="http://schemas.microsoft.com/office/drawing/2014/main" id="{9EF4D634-7C91-4ED8-07B3-87E6CE036431}"/>
              </a:ext>
            </a:extLst>
          </p:cNvPr>
          <p:cNvSpPr/>
          <p:nvPr/>
        </p:nvSpPr>
        <p:spPr>
          <a:xfrm>
            <a:off x="1596883" y="3145197"/>
            <a:ext cx="1984189" cy="2771219"/>
          </a:xfrm>
          <a:prstGeom prst="roundRect">
            <a:avLst>
              <a:gd name="adj" fmla="val 5882"/>
            </a:avLst>
          </a:prstGeom>
          <a:noFill/>
          <a:ln w="19050" cap="flat" cmpd="sng">
            <a:solidFill>
              <a:srgbClr val="00B050">
                <a:alpha val="38824"/>
              </a:srgb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6" name="Google Shape;1190;p33">
            <a:extLst>
              <a:ext uri="{FF2B5EF4-FFF2-40B4-BE49-F238E27FC236}">
                <a16:creationId xmlns:a16="http://schemas.microsoft.com/office/drawing/2014/main" id="{C0854BE6-6D88-A180-524E-3C33E47FF245}"/>
              </a:ext>
            </a:extLst>
          </p:cNvPr>
          <p:cNvSpPr/>
          <p:nvPr/>
        </p:nvSpPr>
        <p:spPr>
          <a:xfrm>
            <a:off x="1700546" y="3235107"/>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17" name="Google Shape;1226;p33">
            <a:extLst>
              <a:ext uri="{FF2B5EF4-FFF2-40B4-BE49-F238E27FC236}">
                <a16:creationId xmlns:a16="http://schemas.microsoft.com/office/drawing/2014/main" id="{29441D31-A20C-9B32-A390-9644CF9990CD}"/>
              </a:ext>
            </a:extLst>
          </p:cNvPr>
          <p:cNvSpPr txBox="1"/>
          <p:nvPr/>
        </p:nvSpPr>
        <p:spPr>
          <a:xfrm rot="5400000">
            <a:off x="2675819" y="4798917"/>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cxnSp>
        <p:nvCxnSpPr>
          <p:cNvPr id="21" name="Straight Arrow Connector 20">
            <a:extLst>
              <a:ext uri="{FF2B5EF4-FFF2-40B4-BE49-F238E27FC236}">
                <a16:creationId xmlns:a16="http://schemas.microsoft.com/office/drawing/2014/main" id="{0CA7627C-DB1F-4C7C-6B4E-D190A21EC384}"/>
              </a:ext>
            </a:extLst>
          </p:cNvPr>
          <p:cNvCxnSpPr>
            <a:cxnSpLocks/>
            <a:stCxn id="1026" idx="3"/>
            <a:endCxn id="22" idx="1"/>
          </p:cNvCxnSpPr>
          <p:nvPr/>
        </p:nvCxnSpPr>
        <p:spPr>
          <a:xfrm>
            <a:off x="7456483" y="4481998"/>
            <a:ext cx="605044" cy="11762"/>
          </a:xfrm>
          <a:prstGeom prst="straightConnector1">
            <a:avLst/>
          </a:prstGeom>
          <a:ln w="19050">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238;p33">
            <a:extLst>
              <a:ext uri="{FF2B5EF4-FFF2-40B4-BE49-F238E27FC236}">
                <a16:creationId xmlns:a16="http://schemas.microsoft.com/office/drawing/2014/main" id="{6052F998-70B0-1170-727D-9D532CCC3702}"/>
              </a:ext>
            </a:extLst>
          </p:cNvPr>
          <p:cNvSpPr/>
          <p:nvPr/>
        </p:nvSpPr>
        <p:spPr>
          <a:xfrm>
            <a:off x="8061527" y="3733529"/>
            <a:ext cx="2691101" cy="1520462"/>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23" name="Google Shape;605;p26">
            <a:extLst>
              <a:ext uri="{FF2B5EF4-FFF2-40B4-BE49-F238E27FC236}">
                <a16:creationId xmlns:a16="http://schemas.microsoft.com/office/drawing/2014/main" id="{BBEFAE47-90FC-B12E-0EBA-45AD629685AB}"/>
              </a:ext>
            </a:extLst>
          </p:cNvPr>
          <p:cNvSpPr/>
          <p:nvPr/>
        </p:nvSpPr>
        <p:spPr>
          <a:xfrm>
            <a:off x="8848145" y="3198557"/>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24" name="Google Shape;632;p26">
            <a:extLst>
              <a:ext uri="{FF2B5EF4-FFF2-40B4-BE49-F238E27FC236}">
                <a16:creationId xmlns:a16="http://schemas.microsoft.com/office/drawing/2014/main" id="{58C4D6EF-A4ED-B121-97D6-CF5B4AEA7C95}"/>
              </a:ext>
            </a:extLst>
          </p:cNvPr>
          <p:cNvCxnSpPr>
            <a:cxnSpLocks/>
            <a:stCxn id="39" idx="2"/>
            <a:endCxn id="45" idx="0"/>
          </p:cNvCxnSpPr>
          <p:nvPr/>
        </p:nvCxnSpPr>
        <p:spPr>
          <a:xfrm rot="16200000" flipH="1">
            <a:off x="8806873" y="5195302"/>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25" name="Google Shape;640;p26">
            <a:extLst>
              <a:ext uri="{FF2B5EF4-FFF2-40B4-BE49-F238E27FC236}">
                <a16:creationId xmlns:a16="http://schemas.microsoft.com/office/drawing/2014/main" id="{A0D0DCCF-BC5B-6982-FC06-92806FACE83B}"/>
              </a:ext>
            </a:extLst>
          </p:cNvPr>
          <p:cNvCxnSpPr>
            <a:cxnSpLocks/>
            <a:stCxn id="23" idx="2"/>
            <a:endCxn id="46" idx="0"/>
          </p:cNvCxnSpPr>
          <p:nvPr/>
        </p:nvCxnSpPr>
        <p:spPr>
          <a:xfrm rot="5400000">
            <a:off x="8834125" y="3370879"/>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6" name="Google Shape;641;p26">
            <a:extLst>
              <a:ext uri="{FF2B5EF4-FFF2-40B4-BE49-F238E27FC236}">
                <a16:creationId xmlns:a16="http://schemas.microsoft.com/office/drawing/2014/main" id="{83AB8431-54D2-537E-02BC-154C1515C7A8}"/>
              </a:ext>
            </a:extLst>
          </p:cNvPr>
          <p:cNvCxnSpPr>
            <a:cxnSpLocks/>
            <a:stCxn id="23" idx="2"/>
            <a:endCxn id="47" idx="0"/>
          </p:cNvCxnSpPr>
          <p:nvPr/>
        </p:nvCxnSpPr>
        <p:spPr>
          <a:xfrm rot="16200000" flipH="1">
            <a:off x="9533779" y="3364323"/>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27" name="Google Shape;644;p26">
            <a:extLst>
              <a:ext uri="{FF2B5EF4-FFF2-40B4-BE49-F238E27FC236}">
                <a16:creationId xmlns:a16="http://schemas.microsoft.com/office/drawing/2014/main" id="{78614027-D336-DB9E-9FF2-737C7C89CFBF}"/>
              </a:ext>
            </a:extLst>
          </p:cNvPr>
          <p:cNvCxnSpPr>
            <a:cxnSpLocks/>
            <a:stCxn id="39" idx="2"/>
            <a:endCxn id="44" idx="0"/>
          </p:cNvCxnSpPr>
          <p:nvPr/>
        </p:nvCxnSpPr>
        <p:spPr>
          <a:xfrm rot="5400000">
            <a:off x="8632177" y="5147215"/>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28" name="Google Shape;645;p26">
            <a:extLst>
              <a:ext uri="{FF2B5EF4-FFF2-40B4-BE49-F238E27FC236}">
                <a16:creationId xmlns:a16="http://schemas.microsoft.com/office/drawing/2014/main" id="{D5928AF5-FC1C-726A-0D7D-7884E1A49B6D}"/>
              </a:ext>
            </a:extLst>
          </p:cNvPr>
          <p:cNvSpPr/>
          <p:nvPr/>
        </p:nvSpPr>
        <p:spPr>
          <a:xfrm>
            <a:off x="9614024" y="5447109"/>
            <a:ext cx="312468"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29" name="Google Shape;646;p26">
            <a:extLst>
              <a:ext uri="{FF2B5EF4-FFF2-40B4-BE49-F238E27FC236}">
                <a16:creationId xmlns:a16="http://schemas.microsoft.com/office/drawing/2014/main" id="{4E67FB01-55DE-B52E-1D18-538BFA187067}"/>
              </a:ext>
            </a:extLst>
          </p:cNvPr>
          <p:cNvCxnSpPr>
            <a:cxnSpLocks/>
            <a:stCxn id="42" idx="2"/>
            <a:endCxn id="28" idx="0"/>
          </p:cNvCxnSpPr>
          <p:nvPr/>
        </p:nvCxnSpPr>
        <p:spPr>
          <a:xfrm rot="5400000">
            <a:off x="9622649" y="5189251"/>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0" name="Google Shape;647;p26">
            <a:extLst>
              <a:ext uri="{FF2B5EF4-FFF2-40B4-BE49-F238E27FC236}">
                <a16:creationId xmlns:a16="http://schemas.microsoft.com/office/drawing/2014/main" id="{ECF0C903-EC71-09D4-D072-AFE62A2799EC}"/>
              </a:ext>
            </a:extLst>
          </p:cNvPr>
          <p:cNvSpPr/>
          <p:nvPr/>
        </p:nvSpPr>
        <p:spPr>
          <a:xfrm>
            <a:off x="9258878" y="5449030"/>
            <a:ext cx="316555"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31" name="Google Shape;648;p26">
            <a:extLst>
              <a:ext uri="{FF2B5EF4-FFF2-40B4-BE49-F238E27FC236}">
                <a16:creationId xmlns:a16="http://schemas.microsoft.com/office/drawing/2014/main" id="{B84DA39C-C713-2D05-E1CD-AC6C5360F0AC}"/>
              </a:ext>
            </a:extLst>
          </p:cNvPr>
          <p:cNvCxnSpPr>
            <a:cxnSpLocks/>
            <a:stCxn id="42" idx="2"/>
            <a:endCxn id="30" idx="0"/>
          </p:cNvCxnSpPr>
          <p:nvPr/>
        </p:nvCxnSpPr>
        <p:spPr>
          <a:xfrm rot="5400000">
            <a:off x="9445138" y="5013660"/>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2" name="Google Shape;650;p26">
            <a:extLst>
              <a:ext uri="{FF2B5EF4-FFF2-40B4-BE49-F238E27FC236}">
                <a16:creationId xmlns:a16="http://schemas.microsoft.com/office/drawing/2014/main" id="{BC6F2DF9-7E76-0D94-D54D-1A372CAEAE03}"/>
              </a:ext>
            </a:extLst>
          </p:cNvPr>
          <p:cNvSpPr/>
          <p:nvPr/>
        </p:nvSpPr>
        <p:spPr>
          <a:xfrm>
            <a:off x="8212810" y="5445338"/>
            <a:ext cx="306232" cy="289813"/>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33" name="Google Shape;651;p26">
            <a:extLst>
              <a:ext uri="{FF2B5EF4-FFF2-40B4-BE49-F238E27FC236}">
                <a16:creationId xmlns:a16="http://schemas.microsoft.com/office/drawing/2014/main" id="{9C241F75-3AF7-3DF2-B400-DE1E2B9D8112}"/>
              </a:ext>
            </a:extLst>
          </p:cNvPr>
          <p:cNvCxnSpPr>
            <a:cxnSpLocks/>
            <a:stCxn id="39" idx="2"/>
            <a:endCxn id="32" idx="0"/>
          </p:cNvCxnSpPr>
          <p:nvPr/>
        </p:nvCxnSpPr>
        <p:spPr>
          <a:xfrm rot="5400000">
            <a:off x="8461383" y="4971751"/>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34" name="Google Shape;657;p26">
            <a:extLst>
              <a:ext uri="{FF2B5EF4-FFF2-40B4-BE49-F238E27FC236}">
                <a16:creationId xmlns:a16="http://schemas.microsoft.com/office/drawing/2014/main" id="{3C57BF27-4D8F-428B-DC20-6BE8CA9FFDE2}"/>
              </a:ext>
            </a:extLst>
          </p:cNvPr>
          <p:cNvSpPr txBox="1"/>
          <p:nvPr/>
        </p:nvSpPr>
        <p:spPr>
          <a:xfrm rot="5400000">
            <a:off x="8522032" y="4229797"/>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35" name="Google Shape;661;p26">
            <a:extLst>
              <a:ext uri="{FF2B5EF4-FFF2-40B4-BE49-F238E27FC236}">
                <a16:creationId xmlns:a16="http://schemas.microsoft.com/office/drawing/2014/main" id="{3592AA7F-87E7-3925-590F-8800A9F8AF36}"/>
              </a:ext>
            </a:extLst>
          </p:cNvPr>
          <p:cNvSpPr txBox="1"/>
          <p:nvPr/>
        </p:nvSpPr>
        <p:spPr>
          <a:xfrm>
            <a:off x="9230863" y="466728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36" name="Google Shape;666;p26">
            <a:extLst>
              <a:ext uri="{FF2B5EF4-FFF2-40B4-BE49-F238E27FC236}">
                <a16:creationId xmlns:a16="http://schemas.microsoft.com/office/drawing/2014/main" id="{135BC44F-EF10-E5CA-1D95-E42DA9267AB2}"/>
              </a:ext>
            </a:extLst>
          </p:cNvPr>
          <p:cNvCxnSpPr>
            <a:cxnSpLocks/>
            <a:stCxn id="34" idx="3"/>
            <a:endCxn id="38" idx="0"/>
          </p:cNvCxnSpPr>
          <p:nvPr/>
        </p:nvCxnSpPr>
        <p:spPr>
          <a:xfrm rot="5400000">
            <a:off x="8446400" y="4543303"/>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37" name="Google Shape;667;p26">
            <a:extLst>
              <a:ext uri="{FF2B5EF4-FFF2-40B4-BE49-F238E27FC236}">
                <a16:creationId xmlns:a16="http://schemas.microsoft.com/office/drawing/2014/main" id="{53A3CEEB-87A6-88C5-C491-F4AB700D1CF5}"/>
              </a:ext>
            </a:extLst>
          </p:cNvPr>
          <p:cNvCxnSpPr>
            <a:cxnSpLocks/>
            <a:stCxn id="34" idx="3"/>
            <a:endCxn id="39" idx="0"/>
          </p:cNvCxnSpPr>
          <p:nvPr/>
        </p:nvCxnSpPr>
        <p:spPr>
          <a:xfrm rot="16200000" flipH="1">
            <a:off x="8677419" y="4525856"/>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38" name="Google Shape;668;p26">
            <a:extLst>
              <a:ext uri="{FF2B5EF4-FFF2-40B4-BE49-F238E27FC236}">
                <a16:creationId xmlns:a16="http://schemas.microsoft.com/office/drawing/2014/main" id="{88CF0234-9DBD-1100-4691-BB05CE338E24}"/>
              </a:ext>
            </a:extLst>
          </p:cNvPr>
          <p:cNvSpPr/>
          <p:nvPr/>
        </p:nvSpPr>
        <p:spPr>
          <a:xfrm>
            <a:off x="8271530" y="4789156"/>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39" name="Google Shape;633;p26">
            <a:extLst>
              <a:ext uri="{FF2B5EF4-FFF2-40B4-BE49-F238E27FC236}">
                <a16:creationId xmlns:a16="http://schemas.microsoft.com/office/drawing/2014/main" id="{5CF738CE-A354-5D9C-D858-DE534F815A8C}"/>
              </a:ext>
            </a:extLst>
          </p:cNvPr>
          <p:cNvSpPr/>
          <p:nvPr/>
        </p:nvSpPr>
        <p:spPr>
          <a:xfrm>
            <a:off x="8727819" y="478340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40" name="Google Shape;673;p26">
            <a:extLst>
              <a:ext uri="{FF2B5EF4-FFF2-40B4-BE49-F238E27FC236}">
                <a16:creationId xmlns:a16="http://schemas.microsoft.com/office/drawing/2014/main" id="{4E978C5B-E4ED-D440-AE58-5C81FEC8B999}"/>
              </a:ext>
            </a:extLst>
          </p:cNvPr>
          <p:cNvCxnSpPr>
            <a:cxnSpLocks/>
            <a:stCxn id="52" idx="3"/>
            <a:endCxn id="42" idx="0"/>
          </p:cNvCxnSpPr>
          <p:nvPr/>
        </p:nvCxnSpPr>
        <p:spPr>
          <a:xfrm rot="5400000">
            <a:off x="9878385" y="4520402"/>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41" name="Google Shape;674;p26">
            <a:extLst>
              <a:ext uri="{FF2B5EF4-FFF2-40B4-BE49-F238E27FC236}">
                <a16:creationId xmlns:a16="http://schemas.microsoft.com/office/drawing/2014/main" id="{A3FE897C-B56C-4986-BE79-C8F270BC61F9}"/>
              </a:ext>
            </a:extLst>
          </p:cNvPr>
          <p:cNvCxnSpPr>
            <a:cxnSpLocks/>
            <a:stCxn id="52" idx="3"/>
            <a:endCxn id="43" idx="0"/>
          </p:cNvCxnSpPr>
          <p:nvPr/>
        </p:nvCxnSpPr>
        <p:spPr>
          <a:xfrm rot="16200000" flipH="1">
            <a:off x="10126480" y="4507622"/>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42" name="Google Shape;637;p26">
            <a:extLst>
              <a:ext uri="{FF2B5EF4-FFF2-40B4-BE49-F238E27FC236}">
                <a16:creationId xmlns:a16="http://schemas.microsoft.com/office/drawing/2014/main" id="{8A63FC42-DE58-B74E-3101-E8D62709FE29}"/>
              </a:ext>
            </a:extLst>
          </p:cNvPr>
          <p:cNvSpPr/>
          <p:nvPr/>
        </p:nvSpPr>
        <p:spPr>
          <a:xfrm>
            <a:off x="9673357" y="4757841"/>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43" name="Google Shape;675;p26">
            <a:extLst>
              <a:ext uri="{FF2B5EF4-FFF2-40B4-BE49-F238E27FC236}">
                <a16:creationId xmlns:a16="http://schemas.microsoft.com/office/drawing/2014/main" id="{10535407-4BA1-4150-B945-9DCB59D45193}"/>
              </a:ext>
            </a:extLst>
          </p:cNvPr>
          <p:cNvSpPr/>
          <p:nvPr/>
        </p:nvSpPr>
        <p:spPr>
          <a:xfrm>
            <a:off x="10163799" y="475209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44" name="Google Shape;650;p26">
            <a:extLst>
              <a:ext uri="{FF2B5EF4-FFF2-40B4-BE49-F238E27FC236}">
                <a16:creationId xmlns:a16="http://schemas.microsoft.com/office/drawing/2014/main" id="{FADB27F4-0D78-CB81-FF77-16AF0E38B7D8}"/>
              </a:ext>
            </a:extLst>
          </p:cNvPr>
          <p:cNvSpPr/>
          <p:nvPr/>
        </p:nvSpPr>
        <p:spPr>
          <a:xfrm>
            <a:off x="8559068" y="5450007"/>
            <a:ext cx="306232"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45" name="Google Shape;650;p26">
            <a:extLst>
              <a:ext uri="{FF2B5EF4-FFF2-40B4-BE49-F238E27FC236}">
                <a16:creationId xmlns:a16="http://schemas.microsoft.com/office/drawing/2014/main" id="{40EDFA26-CC61-D0D8-1D57-055C860CCEE5}"/>
              </a:ext>
            </a:extLst>
          </p:cNvPr>
          <p:cNvSpPr/>
          <p:nvPr/>
        </p:nvSpPr>
        <p:spPr>
          <a:xfrm>
            <a:off x="8907895" y="5449031"/>
            <a:ext cx="305413"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46" name="Google Shape;675;p26">
            <a:extLst>
              <a:ext uri="{FF2B5EF4-FFF2-40B4-BE49-F238E27FC236}">
                <a16:creationId xmlns:a16="http://schemas.microsoft.com/office/drawing/2014/main" id="{2D1377B0-7B45-0168-E9B7-42AB6B51A2AE}"/>
              </a:ext>
            </a:extLst>
          </p:cNvPr>
          <p:cNvSpPr/>
          <p:nvPr/>
        </p:nvSpPr>
        <p:spPr>
          <a:xfrm>
            <a:off x="8496897" y="393389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47" name="Google Shape;675;p26">
            <a:extLst>
              <a:ext uri="{FF2B5EF4-FFF2-40B4-BE49-F238E27FC236}">
                <a16:creationId xmlns:a16="http://schemas.microsoft.com/office/drawing/2014/main" id="{02348A90-0D62-64B4-93BC-DA703CC47FB0}"/>
              </a:ext>
            </a:extLst>
          </p:cNvPr>
          <p:cNvSpPr/>
          <p:nvPr/>
        </p:nvSpPr>
        <p:spPr>
          <a:xfrm>
            <a:off x="9904565" y="3942259"/>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48" name="Google Shape;645;p26">
            <a:extLst>
              <a:ext uri="{FF2B5EF4-FFF2-40B4-BE49-F238E27FC236}">
                <a16:creationId xmlns:a16="http://schemas.microsoft.com/office/drawing/2014/main" id="{64F45A07-EDE8-54E6-FE0D-8CE2908FA754}"/>
              </a:ext>
            </a:extLst>
          </p:cNvPr>
          <p:cNvSpPr/>
          <p:nvPr/>
        </p:nvSpPr>
        <p:spPr>
          <a:xfrm>
            <a:off x="10327443" y="5444831"/>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49" name="Google Shape;646;p26">
            <a:extLst>
              <a:ext uri="{FF2B5EF4-FFF2-40B4-BE49-F238E27FC236}">
                <a16:creationId xmlns:a16="http://schemas.microsoft.com/office/drawing/2014/main" id="{7042D72D-3345-6F1E-A739-B526E9C1D5D5}"/>
              </a:ext>
            </a:extLst>
          </p:cNvPr>
          <p:cNvCxnSpPr>
            <a:cxnSpLocks/>
            <a:stCxn id="43" idx="2"/>
            <a:endCxn id="48" idx="0"/>
          </p:cNvCxnSpPr>
          <p:nvPr/>
        </p:nvCxnSpPr>
        <p:spPr>
          <a:xfrm rot="16200000" flipH="1">
            <a:off x="10223430" y="5183411"/>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0" name="Google Shape;647;p26">
            <a:extLst>
              <a:ext uri="{FF2B5EF4-FFF2-40B4-BE49-F238E27FC236}">
                <a16:creationId xmlns:a16="http://schemas.microsoft.com/office/drawing/2014/main" id="{6B24348E-DE32-DB15-DD4B-80D8E05AC8AA}"/>
              </a:ext>
            </a:extLst>
          </p:cNvPr>
          <p:cNvSpPr/>
          <p:nvPr/>
        </p:nvSpPr>
        <p:spPr>
          <a:xfrm>
            <a:off x="9973173" y="5445186"/>
            <a:ext cx="314811" cy="283800"/>
          </a:xfrm>
          <a:prstGeom prst="roundRect">
            <a:avLst>
              <a:gd name="adj" fmla="val 16667"/>
            </a:avLst>
          </a:prstGeom>
          <a:solidFill>
            <a:srgbClr val="FFECEC"/>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51" name="Google Shape;648;p26">
            <a:extLst>
              <a:ext uri="{FF2B5EF4-FFF2-40B4-BE49-F238E27FC236}">
                <a16:creationId xmlns:a16="http://schemas.microsoft.com/office/drawing/2014/main" id="{97F374D4-FD86-F8A3-5001-8564F3E261A8}"/>
              </a:ext>
            </a:extLst>
          </p:cNvPr>
          <p:cNvCxnSpPr>
            <a:cxnSpLocks/>
            <a:stCxn id="43" idx="2"/>
            <a:endCxn id="50" idx="0"/>
          </p:cNvCxnSpPr>
          <p:nvPr/>
        </p:nvCxnSpPr>
        <p:spPr>
          <a:xfrm rot="5400000">
            <a:off x="10046117" y="5120354"/>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52" name="Google Shape;657;p26">
            <a:extLst>
              <a:ext uri="{FF2B5EF4-FFF2-40B4-BE49-F238E27FC236}">
                <a16:creationId xmlns:a16="http://schemas.microsoft.com/office/drawing/2014/main" id="{D72058A6-B39A-909D-5CD7-46AFE833D952}"/>
              </a:ext>
            </a:extLst>
          </p:cNvPr>
          <p:cNvSpPr txBox="1"/>
          <p:nvPr/>
        </p:nvSpPr>
        <p:spPr>
          <a:xfrm rot="5400000">
            <a:off x="9945603" y="4237054"/>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53" name="Google Shape;661;p26">
            <a:extLst>
              <a:ext uri="{FF2B5EF4-FFF2-40B4-BE49-F238E27FC236}">
                <a16:creationId xmlns:a16="http://schemas.microsoft.com/office/drawing/2014/main" id="{B50B28D4-640A-F482-2CF8-BA3ACB781C5A}"/>
              </a:ext>
            </a:extLst>
          </p:cNvPr>
          <p:cNvSpPr txBox="1"/>
          <p:nvPr/>
        </p:nvSpPr>
        <p:spPr>
          <a:xfrm>
            <a:off x="9198341" y="3827530"/>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54" name="Google Shape;1270;p33">
            <a:extLst>
              <a:ext uri="{FF2B5EF4-FFF2-40B4-BE49-F238E27FC236}">
                <a16:creationId xmlns:a16="http://schemas.microsoft.com/office/drawing/2014/main" id="{46F76E03-C8AF-FE42-F2F2-0161E2710174}"/>
              </a:ext>
            </a:extLst>
          </p:cNvPr>
          <p:cNvPicPr preferRelativeResize="0"/>
          <p:nvPr/>
        </p:nvPicPr>
        <p:blipFill>
          <a:blip r:embed="rId2">
            <a:alphaModFix/>
          </a:blip>
          <a:stretch>
            <a:fillRect/>
          </a:stretch>
        </p:blipFill>
        <p:spPr>
          <a:xfrm>
            <a:off x="8241245" y="5489954"/>
            <a:ext cx="223562" cy="228227"/>
          </a:xfrm>
          <a:prstGeom prst="rect">
            <a:avLst/>
          </a:prstGeom>
          <a:noFill/>
          <a:ln>
            <a:noFill/>
          </a:ln>
          <a:effectLst/>
        </p:spPr>
      </p:pic>
      <p:pic>
        <p:nvPicPr>
          <p:cNvPr id="55" name="Google Shape;1270;p33">
            <a:extLst>
              <a:ext uri="{FF2B5EF4-FFF2-40B4-BE49-F238E27FC236}">
                <a16:creationId xmlns:a16="http://schemas.microsoft.com/office/drawing/2014/main" id="{A6D948C0-74D9-AE3E-EA21-F00C197842E5}"/>
              </a:ext>
            </a:extLst>
          </p:cNvPr>
          <p:cNvPicPr preferRelativeResize="0"/>
          <p:nvPr/>
        </p:nvPicPr>
        <p:blipFill>
          <a:blip r:embed="rId2">
            <a:alphaModFix/>
          </a:blip>
          <a:stretch>
            <a:fillRect/>
          </a:stretch>
        </p:blipFill>
        <p:spPr>
          <a:xfrm>
            <a:off x="8583202" y="5485423"/>
            <a:ext cx="223562" cy="228227"/>
          </a:xfrm>
          <a:prstGeom prst="rect">
            <a:avLst/>
          </a:prstGeom>
          <a:noFill/>
          <a:ln>
            <a:noFill/>
          </a:ln>
          <a:effectLst/>
        </p:spPr>
      </p:pic>
      <p:pic>
        <p:nvPicPr>
          <p:cNvPr id="56" name="Google Shape;1270;p33">
            <a:extLst>
              <a:ext uri="{FF2B5EF4-FFF2-40B4-BE49-F238E27FC236}">
                <a16:creationId xmlns:a16="http://schemas.microsoft.com/office/drawing/2014/main" id="{65319D1F-6399-1219-74FC-A3AE5B875E6A}"/>
              </a:ext>
            </a:extLst>
          </p:cNvPr>
          <p:cNvPicPr preferRelativeResize="0"/>
          <p:nvPr/>
        </p:nvPicPr>
        <p:blipFill>
          <a:blip r:embed="rId2">
            <a:alphaModFix/>
          </a:blip>
          <a:stretch>
            <a:fillRect/>
          </a:stretch>
        </p:blipFill>
        <p:spPr>
          <a:xfrm>
            <a:off x="8939720" y="5489019"/>
            <a:ext cx="223562" cy="228227"/>
          </a:xfrm>
          <a:prstGeom prst="rect">
            <a:avLst/>
          </a:prstGeom>
          <a:noFill/>
          <a:ln>
            <a:noFill/>
          </a:ln>
          <a:effectLst/>
        </p:spPr>
      </p:pic>
      <p:pic>
        <p:nvPicPr>
          <p:cNvPr id="57" name="Google Shape;1270;p33">
            <a:extLst>
              <a:ext uri="{FF2B5EF4-FFF2-40B4-BE49-F238E27FC236}">
                <a16:creationId xmlns:a16="http://schemas.microsoft.com/office/drawing/2014/main" id="{152C7746-44EE-02DB-DB31-442BE0DC9174}"/>
              </a:ext>
            </a:extLst>
          </p:cNvPr>
          <p:cNvPicPr preferRelativeResize="0"/>
          <p:nvPr/>
        </p:nvPicPr>
        <p:blipFill>
          <a:blip r:embed="rId2">
            <a:alphaModFix/>
          </a:blip>
          <a:stretch>
            <a:fillRect/>
          </a:stretch>
        </p:blipFill>
        <p:spPr>
          <a:xfrm>
            <a:off x="9294188" y="5490099"/>
            <a:ext cx="223562" cy="228227"/>
          </a:xfrm>
          <a:prstGeom prst="rect">
            <a:avLst/>
          </a:prstGeom>
          <a:noFill/>
          <a:ln>
            <a:noFill/>
          </a:ln>
          <a:effectLst/>
        </p:spPr>
      </p:pic>
      <p:pic>
        <p:nvPicPr>
          <p:cNvPr id="58" name="Google Shape;1270;p33">
            <a:extLst>
              <a:ext uri="{FF2B5EF4-FFF2-40B4-BE49-F238E27FC236}">
                <a16:creationId xmlns:a16="http://schemas.microsoft.com/office/drawing/2014/main" id="{6103D090-DA01-655A-FEAA-F82D254FAF56}"/>
              </a:ext>
            </a:extLst>
          </p:cNvPr>
          <p:cNvPicPr preferRelativeResize="0"/>
          <p:nvPr/>
        </p:nvPicPr>
        <p:blipFill>
          <a:blip r:embed="rId2">
            <a:alphaModFix/>
          </a:blip>
          <a:stretch>
            <a:fillRect/>
          </a:stretch>
        </p:blipFill>
        <p:spPr>
          <a:xfrm>
            <a:off x="9647596" y="5484963"/>
            <a:ext cx="223562" cy="228227"/>
          </a:xfrm>
          <a:prstGeom prst="rect">
            <a:avLst/>
          </a:prstGeom>
          <a:noFill/>
          <a:ln>
            <a:noFill/>
          </a:ln>
          <a:effectLst/>
        </p:spPr>
      </p:pic>
      <p:pic>
        <p:nvPicPr>
          <p:cNvPr id="59" name="Google Shape;1270;p33">
            <a:extLst>
              <a:ext uri="{FF2B5EF4-FFF2-40B4-BE49-F238E27FC236}">
                <a16:creationId xmlns:a16="http://schemas.microsoft.com/office/drawing/2014/main" id="{C5F98924-A67A-0BBF-8540-04AB98F0D7F1}"/>
              </a:ext>
            </a:extLst>
          </p:cNvPr>
          <p:cNvPicPr preferRelativeResize="0"/>
          <p:nvPr/>
        </p:nvPicPr>
        <p:blipFill>
          <a:blip r:embed="rId2">
            <a:alphaModFix/>
          </a:blip>
          <a:stretch>
            <a:fillRect/>
          </a:stretch>
        </p:blipFill>
        <p:spPr>
          <a:xfrm>
            <a:off x="10002622" y="5484559"/>
            <a:ext cx="223562" cy="228227"/>
          </a:xfrm>
          <a:prstGeom prst="rect">
            <a:avLst/>
          </a:prstGeom>
          <a:noFill/>
          <a:ln>
            <a:noFill/>
          </a:ln>
          <a:effectLst/>
        </p:spPr>
      </p:pic>
      <p:pic>
        <p:nvPicPr>
          <p:cNvPr id="60" name="Google Shape;1270;p33">
            <a:extLst>
              <a:ext uri="{FF2B5EF4-FFF2-40B4-BE49-F238E27FC236}">
                <a16:creationId xmlns:a16="http://schemas.microsoft.com/office/drawing/2014/main" id="{5D7DE321-9CFD-C117-26A7-DBE69C4ADCD7}"/>
              </a:ext>
            </a:extLst>
          </p:cNvPr>
          <p:cNvPicPr preferRelativeResize="0"/>
          <p:nvPr/>
        </p:nvPicPr>
        <p:blipFill>
          <a:blip r:embed="rId2">
            <a:alphaModFix/>
          </a:blip>
          <a:stretch>
            <a:fillRect/>
          </a:stretch>
        </p:blipFill>
        <p:spPr>
          <a:xfrm>
            <a:off x="10364572" y="5478209"/>
            <a:ext cx="223562" cy="228227"/>
          </a:xfrm>
          <a:prstGeom prst="rect">
            <a:avLst/>
          </a:prstGeom>
          <a:noFill/>
          <a:ln>
            <a:noFill/>
          </a:ln>
          <a:effectLst/>
        </p:spPr>
      </p:pic>
      <p:pic>
        <p:nvPicPr>
          <p:cNvPr id="61" name="Google Shape;1194;p33">
            <a:extLst>
              <a:ext uri="{FF2B5EF4-FFF2-40B4-BE49-F238E27FC236}">
                <a16:creationId xmlns:a16="http://schemas.microsoft.com/office/drawing/2014/main" id="{25E26E36-44DB-F5CA-38D2-52783168D2AF}"/>
              </a:ext>
            </a:extLst>
          </p:cNvPr>
          <p:cNvPicPr preferRelativeResize="0"/>
          <p:nvPr/>
        </p:nvPicPr>
        <p:blipFill>
          <a:blip r:embed="rId3">
            <a:alphaModFix/>
          </a:blip>
          <a:stretch>
            <a:fillRect/>
          </a:stretch>
        </p:blipFill>
        <p:spPr>
          <a:xfrm>
            <a:off x="4992020" y="3253325"/>
            <a:ext cx="373000" cy="373000"/>
          </a:xfrm>
          <a:prstGeom prst="rect">
            <a:avLst/>
          </a:prstGeom>
          <a:noFill/>
          <a:ln>
            <a:noFill/>
          </a:ln>
        </p:spPr>
      </p:pic>
      <p:pic>
        <p:nvPicPr>
          <p:cNvPr id="62" name="Google Shape;1195;p33">
            <a:extLst>
              <a:ext uri="{FF2B5EF4-FFF2-40B4-BE49-F238E27FC236}">
                <a16:creationId xmlns:a16="http://schemas.microsoft.com/office/drawing/2014/main" id="{E449C510-E1C9-4C5F-5CC4-DB0652F94AF2}"/>
              </a:ext>
            </a:extLst>
          </p:cNvPr>
          <p:cNvPicPr preferRelativeResize="0"/>
          <p:nvPr/>
        </p:nvPicPr>
        <p:blipFill>
          <a:blip r:embed="rId3">
            <a:alphaModFix/>
          </a:blip>
          <a:stretch>
            <a:fillRect/>
          </a:stretch>
        </p:blipFill>
        <p:spPr>
          <a:xfrm>
            <a:off x="4978524" y="4297478"/>
            <a:ext cx="373000" cy="373000"/>
          </a:xfrm>
          <a:prstGeom prst="rect">
            <a:avLst/>
          </a:prstGeom>
          <a:noFill/>
          <a:ln>
            <a:noFill/>
          </a:ln>
        </p:spPr>
      </p:pic>
      <p:pic>
        <p:nvPicPr>
          <p:cNvPr id="64" name="Google Shape;1197;p33">
            <a:extLst>
              <a:ext uri="{FF2B5EF4-FFF2-40B4-BE49-F238E27FC236}">
                <a16:creationId xmlns:a16="http://schemas.microsoft.com/office/drawing/2014/main" id="{5C39A131-1EAD-CAA1-EB1B-7DC8C5913269}"/>
              </a:ext>
            </a:extLst>
          </p:cNvPr>
          <p:cNvPicPr preferRelativeResize="0"/>
          <p:nvPr/>
        </p:nvPicPr>
        <p:blipFill>
          <a:blip r:embed="rId3">
            <a:alphaModFix/>
          </a:blip>
          <a:stretch>
            <a:fillRect/>
          </a:stretch>
        </p:blipFill>
        <p:spPr>
          <a:xfrm>
            <a:off x="4978508" y="5432366"/>
            <a:ext cx="373000" cy="373000"/>
          </a:xfrm>
          <a:prstGeom prst="rect">
            <a:avLst/>
          </a:prstGeom>
          <a:noFill/>
          <a:ln>
            <a:noFill/>
          </a:ln>
        </p:spPr>
      </p:pic>
      <p:sp>
        <p:nvSpPr>
          <p:cNvPr id="65" name="Google Shape;1190;p33">
            <a:extLst>
              <a:ext uri="{FF2B5EF4-FFF2-40B4-BE49-F238E27FC236}">
                <a16:creationId xmlns:a16="http://schemas.microsoft.com/office/drawing/2014/main" id="{5E8BD234-EC49-FFD2-C6BA-EB2F7F158ACF}"/>
              </a:ext>
            </a:extLst>
          </p:cNvPr>
          <p:cNvSpPr/>
          <p:nvPr/>
        </p:nvSpPr>
        <p:spPr>
          <a:xfrm>
            <a:off x="2178750" y="3234041"/>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66" name="Google Shape;1190;p33">
            <a:extLst>
              <a:ext uri="{FF2B5EF4-FFF2-40B4-BE49-F238E27FC236}">
                <a16:creationId xmlns:a16="http://schemas.microsoft.com/office/drawing/2014/main" id="{48BAD5C1-0B57-C085-6235-4F099CC54294}"/>
              </a:ext>
            </a:extLst>
          </p:cNvPr>
          <p:cNvSpPr/>
          <p:nvPr/>
        </p:nvSpPr>
        <p:spPr>
          <a:xfrm>
            <a:off x="3047844" y="3228273"/>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68" name="TextBox 67">
            <a:extLst>
              <a:ext uri="{FF2B5EF4-FFF2-40B4-BE49-F238E27FC236}">
                <a16:creationId xmlns:a16="http://schemas.microsoft.com/office/drawing/2014/main" id="{465D205E-404E-38EC-74EA-818E5D22B0DC}"/>
              </a:ext>
            </a:extLst>
          </p:cNvPr>
          <p:cNvSpPr txBox="1"/>
          <p:nvPr/>
        </p:nvSpPr>
        <p:spPr>
          <a:xfrm>
            <a:off x="2635100" y="3204015"/>
            <a:ext cx="441108" cy="369332"/>
          </a:xfrm>
          <a:prstGeom prst="rect">
            <a:avLst/>
          </a:prstGeom>
          <a:noFill/>
        </p:spPr>
        <p:txBody>
          <a:bodyPr wrap="square">
            <a:spAutoFit/>
          </a:bodyPr>
          <a:lstStyle/>
          <a:p>
            <a:r>
              <a:rPr lang="en-US" sz="1800" b="1" dirty="0"/>
              <a:t>…</a:t>
            </a:r>
            <a:endParaRPr lang="en-US" dirty="0"/>
          </a:p>
        </p:txBody>
      </p:sp>
      <p:sp>
        <p:nvSpPr>
          <p:cNvPr id="69" name="Google Shape;1190;p33">
            <a:extLst>
              <a:ext uri="{FF2B5EF4-FFF2-40B4-BE49-F238E27FC236}">
                <a16:creationId xmlns:a16="http://schemas.microsoft.com/office/drawing/2014/main" id="{11542371-CCEB-ECE9-F4AB-9EF387A17C60}"/>
              </a:ext>
            </a:extLst>
          </p:cNvPr>
          <p:cNvSpPr/>
          <p:nvPr/>
        </p:nvSpPr>
        <p:spPr>
          <a:xfrm>
            <a:off x="1700546" y="5426777"/>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0" name="Google Shape;1190;p33">
            <a:extLst>
              <a:ext uri="{FF2B5EF4-FFF2-40B4-BE49-F238E27FC236}">
                <a16:creationId xmlns:a16="http://schemas.microsoft.com/office/drawing/2014/main" id="{4958D671-6A2D-7771-B161-6AAF789EA658}"/>
              </a:ext>
            </a:extLst>
          </p:cNvPr>
          <p:cNvSpPr/>
          <p:nvPr/>
        </p:nvSpPr>
        <p:spPr>
          <a:xfrm>
            <a:off x="2178750" y="5425711"/>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1" name="Google Shape;1190;p33">
            <a:extLst>
              <a:ext uri="{FF2B5EF4-FFF2-40B4-BE49-F238E27FC236}">
                <a16:creationId xmlns:a16="http://schemas.microsoft.com/office/drawing/2014/main" id="{78BF3339-B24E-6340-ECAD-2F8C9F48A201}"/>
              </a:ext>
            </a:extLst>
          </p:cNvPr>
          <p:cNvSpPr/>
          <p:nvPr/>
        </p:nvSpPr>
        <p:spPr>
          <a:xfrm>
            <a:off x="3047844" y="5419943"/>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2" name="TextBox 71">
            <a:extLst>
              <a:ext uri="{FF2B5EF4-FFF2-40B4-BE49-F238E27FC236}">
                <a16:creationId xmlns:a16="http://schemas.microsoft.com/office/drawing/2014/main" id="{7FF5387D-44AF-742A-B68A-8093D2B6B0C4}"/>
              </a:ext>
            </a:extLst>
          </p:cNvPr>
          <p:cNvSpPr txBox="1"/>
          <p:nvPr/>
        </p:nvSpPr>
        <p:spPr>
          <a:xfrm>
            <a:off x="2635100" y="5395685"/>
            <a:ext cx="441108" cy="369332"/>
          </a:xfrm>
          <a:prstGeom prst="rect">
            <a:avLst/>
          </a:prstGeom>
          <a:noFill/>
        </p:spPr>
        <p:txBody>
          <a:bodyPr wrap="square">
            <a:spAutoFit/>
          </a:bodyPr>
          <a:lstStyle/>
          <a:p>
            <a:r>
              <a:rPr lang="en-US" sz="1800" b="1" dirty="0"/>
              <a:t>…</a:t>
            </a:r>
            <a:endParaRPr lang="en-US" dirty="0"/>
          </a:p>
        </p:txBody>
      </p:sp>
      <p:sp>
        <p:nvSpPr>
          <p:cNvPr id="73" name="Google Shape;1190;p33">
            <a:extLst>
              <a:ext uri="{FF2B5EF4-FFF2-40B4-BE49-F238E27FC236}">
                <a16:creationId xmlns:a16="http://schemas.microsoft.com/office/drawing/2014/main" id="{81743390-C37E-B0F5-C7A0-B61E3339000D}"/>
              </a:ext>
            </a:extLst>
          </p:cNvPr>
          <p:cNvSpPr/>
          <p:nvPr/>
        </p:nvSpPr>
        <p:spPr>
          <a:xfrm>
            <a:off x="1695680" y="4289257"/>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4" name="Google Shape;1190;p33">
            <a:extLst>
              <a:ext uri="{FF2B5EF4-FFF2-40B4-BE49-F238E27FC236}">
                <a16:creationId xmlns:a16="http://schemas.microsoft.com/office/drawing/2014/main" id="{37FCF2CD-988C-3600-793A-3847A6E34AF7}"/>
              </a:ext>
            </a:extLst>
          </p:cNvPr>
          <p:cNvSpPr/>
          <p:nvPr/>
        </p:nvSpPr>
        <p:spPr>
          <a:xfrm>
            <a:off x="2173884" y="4288191"/>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5" name="Google Shape;1190;p33">
            <a:extLst>
              <a:ext uri="{FF2B5EF4-FFF2-40B4-BE49-F238E27FC236}">
                <a16:creationId xmlns:a16="http://schemas.microsoft.com/office/drawing/2014/main" id="{61BAACDB-F308-C160-CB1A-2318A1888BA3}"/>
              </a:ext>
            </a:extLst>
          </p:cNvPr>
          <p:cNvSpPr/>
          <p:nvPr/>
        </p:nvSpPr>
        <p:spPr>
          <a:xfrm>
            <a:off x="3042978" y="4282423"/>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6" name="TextBox 75">
            <a:extLst>
              <a:ext uri="{FF2B5EF4-FFF2-40B4-BE49-F238E27FC236}">
                <a16:creationId xmlns:a16="http://schemas.microsoft.com/office/drawing/2014/main" id="{05384748-8F03-DD89-C7A6-458EF4F86292}"/>
              </a:ext>
            </a:extLst>
          </p:cNvPr>
          <p:cNvSpPr txBox="1"/>
          <p:nvPr/>
        </p:nvSpPr>
        <p:spPr>
          <a:xfrm>
            <a:off x="2630234" y="4258165"/>
            <a:ext cx="441108" cy="369332"/>
          </a:xfrm>
          <a:prstGeom prst="rect">
            <a:avLst/>
          </a:prstGeom>
          <a:noFill/>
        </p:spPr>
        <p:txBody>
          <a:bodyPr wrap="square">
            <a:spAutoFit/>
          </a:bodyPr>
          <a:lstStyle/>
          <a:p>
            <a:r>
              <a:rPr lang="en-US" sz="1800" b="1" dirty="0"/>
              <a:t>…</a:t>
            </a:r>
            <a:endParaRPr lang="en-US" dirty="0"/>
          </a:p>
        </p:txBody>
      </p:sp>
      <p:grpSp>
        <p:nvGrpSpPr>
          <p:cNvPr id="97" name="Group 96">
            <a:extLst>
              <a:ext uri="{FF2B5EF4-FFF2-40B4-BE49-F238E27FC236}">
                <a16:creationId xmlns:a16="http://schemas.microsoft.com/office/drawing/2014/main" id="{B7CC06F8-9B1B-52AD-96D0-12FB2E6CF1A1}"/>
              </a:ext>
            </a:extLst>
          </p:cNvPr>
          <p:cNvGrpSpPr/>
          <p:nvPr/>
        </p:nvGrpSpPr>
        <p:grpSpPr>
          <a:xfrm>
            <a:off x="3583176" y="2411089"/>
            <a:ext cx="872797" cy="711150"/>
            <a:chOff x="3402000" y="2060487"/>
            <a:chExt cx="1399940" cy="1165091"/>
          </a:xfrm>
        </p:grpSpPr>
        <p:sp>
          <p:nvSpPr>
            <p:cNvPr id="77" name="Google Shape;1238;p33">
              <a:extLst>
                <a:ext uri="{FF2B5EF4-FFF2-40B4-BE49-F238E27FC236}">
                  <a16:creationId xmlns:a16="http://schemas.microsoft.com/office/drawing/2014/main" id="{319F284D-39A8-B375-74AD-87EE669D5F92}"/>
                </a:ext>
              </a:extLst>
            </p:cNvPr>
            <p:cNvSpPr/>
            <p:nvPr/>
          </p:nvSpPr>
          <p:spPr>
            <a:xfrm>
              <a:off x="3402000" y="2060487"/>
              <a:ext cx="1399940" cy="1165091"/>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100"/>
            </a:p>
          </p:txBody>
        </p:sp>
        <p:sp>
          <p:nvSpPr>
            <p:cNvPr id="78" name="Google Shape;605;p26">
              <a:extLst>
                <a:ext uri="{FF2B5EF4-FFF2-40B4-BE49-F238E27FC236}">
                  <a16:creationId xmlns:a16="http://schemas.microsoft.com/office/drawing/2014/main" id="{1839086A-1AB1-7605-552D-E77F7D14AF5F}"/>
                </a:ext>
              </a:extLst>
            </p:cNvPr>
            <p:cNvSpPr/>
            <p:nvPr/>
          </p:nvSpPr>
          <p:spPr>
            <a:xfrm>
              <a:off x="3537340" y="2128618"/>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100" b="0" i="0" u="none" strike="noStrike" cap="none" dirty="0">
                  <a:solidFill>
                    <a:schemeClr val="dk1"/>
                  </a:solidFill>
                  <a:latin typeface="Arial"/>
                  <a:ea typeface="Arial"/>
                  <a:cs typeface="Arial"/>
                  <a:sym typeface="Arial"/>
                </a:rPr>
                <a:t>Science</a:t>
              </a:r>
              <a:endParaRPr sz="1100" b="0" i="0" u="none" strike="noStrike" cap="none" dirty="0">
                <a:solidFill>
                  <a:schemeClr val="dk1"/>
                </a:solidFill>
                <a:latin typeface="Arial"/>
                <a:ea typeface="Arial"/>
                <a:cs typeface="Arial"/>
                <a:sym typeface="Arial"/>
              </a:endParaRPr>
            </a:p>
          </p:txBody>
        </p:sp>
        <p:cxnSp>
          <p:nvCxnSpPr>
            <p:cNvPr id="79" name="Google Shape;640;p26">
              <a:extLst>
                <a:ext uri="{FF2B5EF4-FFF2-40B4-BE49-F238E27FC236}">
                  <a16:creationId xmlns:a16="http://schemas.microsoft.com/office/drawing/2014/main" id="{21848DFD-9065-5160-CF55-EAA1ABC3EBA9}"/>
                </a:ext>
              </a:extLst>
            </p:cNvPr>
            <p:cNvCxnSpPr>
              <a:cxnSpLocks/>
              <a:stCxn id="78" idx="2"/>
              <a:endCxn id="81" idx="0"/>
            </p:cNvCxnSpPr>
            <p:nvPr/>
          </p:nvCxnSpPr>
          <p:spPr>
            <a:xfrm rot="5400000">
              <a:off x="3697347" y="2474967"/>
              <a:ext cx="432942" cy="345044"/>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0" name="Google Shape;641;p26">
              <a:extLst>
                <a:ext uri="{FF2B5EF4-FFF2-40B4-BE49-F238E27FC236}">
                  <a16:creationId xmlns:a16="http://schemas.microsoft.com/office/drawing/2014/main" id="{BC59D76E-89B2-5DAB-DBA2-22618D9DB11A}"/>
                </a:ext>
              </a:extLst>
            </p:cNvPr>
            <p:cNvCxnSpPr>
              <a:cxnSpLocks/>
              <a:stCxn id="78" idx="2"/>
              <a:endCxn id="82" idx="0"/>
            </p:cNvCxnSpPr>
            <p:nvPr/>
          </p:nvCxnSpPr>
          <p:spPr>
            <a:xfrm rot="16200000" flipH="1">
              <a:off x="4060419" y="2456939"/>
              <a:ext cx="441302" cy="38946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1" name="Google Shape;675;p26">
              <a:extLst>
                <a:ext uri="{FF2B5EF4-FFF2-40B4-BE49-F238E27FC236}">
                  <a16:creationId xmlns:a16="http://schemas.microsoft.com/office/drawing/2014/main" id="{05155596-1685-6C7A-6B25-7DA9D8C68A9A}"/>
                </a:ext>
              </a:extLst>
            </p:cNvPr>
            <p:cNvSpPr/>
            <p:nvPr/>
          </p:nvSpPr>
          <p:spPr>
            <a:xfrm>
              <a:off x="3534146" y="286396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b="0" u="none" dirty="0">
                <a:solidFill>
                  <a:schemeClr val="dk1"/>
                </a:solidFill>
                <a:latin typeface="Arial"/>
                <a:ea typeface="Arial"/>
                <a:cs typeface="Arial"/>
                <a:sym typeface="Arial"/>
              </a:endParaRPr>
            </a:p>
          </p:txBody>
        </p:sp>
        <p:sp>
          <p:nvSpPr>
            <p:cNvPr id="82" name="Google Shape;675;p26">
              <a:extLst>
                <a:ext uri="{FF2B5EF4-FFF2-40B4-BE49-F238E27FC236}">
                  <a16:creationId xmlns:a16="http://schemas.microsoft.com/office/drawing/2014/main" id="{B8C53603-3BED-1D16-509A-676F1122B813}"/>
                </a:ext>
              </a:extLst>
            </p:cNvPr>
            <p:cNvSpPr/>
            <p:nvPr/>
          </p:nvSpPr>
          <p:spPr>
            <a:xfrm>
              <a:off x="4268650" y="2872320"/>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600" b="0" u="none" dirty="0">
                <a:solidFill>
                  <a:schemeClr val="dk1"/>
                </a:solidFill>
                <a:latin typeface="Arial"/>
                <a:ea typeface="Arial"/>
                <a:cs typeface="Arial"/>
                <a:sym typeface="Arial"/>
              </a:endParaRPr>
            </a:p>
          </p:txBody>
        </p:sp>
        <p:sp>
          <p:nvSpPr>
            <p:cNvPr id="83" name="Google Shape;661;p26">
              <a:extLst>
                <a:ext uri="{FF2B5EF4-FFF2-40B4-BE49-F238E27FC236}">
                  <a16:creationId xmlns:a16="http://schemas.microsoft.com/office/drawing/2014/main" id="{E6A32072-F691-5C93-3629-A2836DDA446D}"/>
                </a:ext>
              </a:extLst>
            </p:cNvPr>
            <p:cNvSpPr txBox="1"/>
            <p:nvPr/>
          </p:nvSpPr>
          <p:spPr>
            <a:xfrm>
              <a:off x="3910805" y="2757590"/>
              <a:ext cx="428613" cy="41594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chemeClr val="dk1"/>
                  </a:solidFill>
                  <a:latin typeface="Arial"/>
                  <a:ea typeface="Arial"/>
                  <a:cs typeface="Arial"/>
                  <a:sym typeface="Arial"/>
                </a:rPr>
                <a:t>…</a:t>
              </a:r>
              <a:endParaRPr sz="1200" dirty="0"/>
            </a:p>
          </p:txBody>
        </p:sp>
      </p:grpSp>
      <p:cxnSp>
        <p:nvCxnSpPr>
          <p:cNvPr id="84" name="Google Shape;1280;p33">
            <a:extLst>
              <a:ext uri="{FF2B5EF4-FFF2-40B4-BE49-F238E27FC236}">
                <a16:creationId xmlns:a16="http://schemas.microsoft.com/office/drawing/2014/main" id="{E1547DA2-085C-210B-6BBF-116D4EDF3B71}"/>
              </a:ext>
            </a:extLst>
          </p:cNvPr>
          <p:cNvCxnSpPr>
            <a:cxnSpLocks/>
            <a:stCxn id="66" idx="3"/>
            <a:endCxn id="61" idx="1"/>
          </p:cNvCxnSpPr>
          <p:nvPr/>
        </p:nvCxnSpPr>
        <p:spPr>
          <a:xfrm>
            <a:off x="3471104" y="3433712"/>
            <a:ext cx="1520916" cy="6113"/>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85" name="Google Shape;1281;p33">
            <a:extLst>
              <a:ext uri="{FF2B5EF4-FFF2-40B4-BE49-F238E27FC236}">
                <a16:creationId xmlns:a16="http://schemas.microsoft.com/office/drawing/2014/main" id="{AD48AC99-1311-BEB3-3140-B18BCC1AC0BD}"/>
              </a:ext>
            </a:extLst>
          </p:cNvPr>
          <p:cNvCxnSpPr>
            <a:cxnSpLocks/>
          </p:cNvCxnSpPr>
          <p:nvPr/>
        </p:nvCxnSpPr>
        <p:spPr>
          <a:xfrm>
            <a:off x="5348203" y="3427506"/>
            <a:ext cx="481793" cy="4645"/>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89" name="Google Shape;1280;p33">
            <a:extLst>
              <a:ext uri="{FF2B5EF4-FFF2-40B4-BE49-F238E27FC236}">
                <a16:creationId xmlns:a16="http://schemas.microsoft.com/office/drawing/2014/main" id="{4D73C095-7C7D-A45F-408B-E451B41AFEF8}"/>
              </a:ext>
            </a:extLst>
          </p:cNvPr>
          <p:cNvCxnSpPr>
            <a:cxnSpLocks/>
            <a:stCxn id="75" idx="3"/>
            <a:endCxn id="62" idx="1"/>
          </p:cNvCxnSpPr>
          <p:nvPr/>
        </p:nvCxnSpPr>
        <p:spPr>
          <a:xfrm flipV="1">
            <a:off x="3466238" y="4483978"/>
            <a:ext cx="1512286" cy="3884"/>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90" name="Google Shape;1280;p33">
            <a:extLst>
              <a:ext uri="{FF2B5EF4-FFF2-40B4-BE49-F238E27FC236}">
                <a16:creationId xmlns:a16="http://schemas.microsoft.com/office/drawing/2014/main" id="{66E81B2C-6ADB-3DBC-B2F1-68AF8B5524F4}"/>
              </a:ext>
            </a:extLst>
          </p:cNvPr>
          <p:cNvCxnSpPr>
            <a:cxnSpLocks/>
            <a:stCxn id="71" idx="3"/>
            <a:endCxn id="64" idx="1"/>
          </p:cNvCxnSpPr>
          <p:nvPr/>
        </p:nvCxnSpPr>
        <p:spPr>
          <a:xfrm flipV="1">
            <a:off x="3471104" y="5618866"/>
            <a:ext cx="1507404" cy="6516"/>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91" name="Google Shape;1281;p33">
            <a:extLst>
              <a:ext uri="{FF2B5EF4-FFF2-40B4-BE49-F238E27FC236}">
                <a16:creationId xmlns:a16="http://schemas.microsoft.com/office/drawing/2014/main" id="{8B05C7B4-0FEF-1C2B-E648-14DA69B893E1}"/>
              </a:ext>
            </a:extLst>
          </p:cNvPr>
          <p:cNvCxnSpPr>
            <a:cxnSpLocks/>
            <a:stCxn id="62" idx="3"/>
          </p:cNvCxnSpPr>
          <p:nvPr/>
        </p:nvCxnSpPr>
        <p:spPr>
          <a:xfrm>
            <a:off x="5351524" y="4483978"/>
            <a:ext cx="470541" cy="0"/>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92" name="Google Shape;1281;p33">
            <a:extLst>
              <a:ext uri="{FF2B5EF4-FFF2-40B4-BE49-F238E27FC236}">
                <a16:creationId xmlns:a16="http://schemas.microsoft.com/office/drawing/2014/main" id="{00B8C00C-B513-341D-021B-797CFF1F88B1}"/>
              </a:ext>
            </a:extLst>
          </p:cNvPr>
          <p:cNvCxnSpPr>
            <a:cxnSpLocks/>
            <a:stCxn id="64" idx="3"/>
          </p:cNvCxnSpPr>
          <p:nvPr/>
        </p:nvCxnSpPr>
        <p:spPr>
          <a:xfrm flipV="1">
            <a:off x="5351508" y="5617215"/>
            <a:ext cx="467479" cy="1651"/>
          </a:xfrm>
          <a:prstGeom prst="straightConnector1">
            <a:avLst/>
          </a:prstGeom>
          <a:noFill/>
          <a:ln w="19050" cap="flat" cmpd="sng">
            <a:solidFill>
              <a:schemeClr val="bg1">
                <a:lumMod val="50000"/>
              </a:schemeClr>
            </a:solidFill>
            <a:prstDash val="solid"/>
            <a:round/>
            <a:headEnd type="none" w="med" len="med"/>
            <a:tailEnd type="triangle" w="med" len="med"/>
          </a:ln>
        </p:spPr>
      </p:cxnSp>
      <p:grpSp>
        <p:nvGrpSpPr>
          <p:cNvPr id="134" name="Group 133">
            <a:extLst>
              <a:ext uri="{FF2B5EF4-FFF2-40B4-BE49-F238E27FC236}">
                <a16:creationId xmlns:a16="http://schemas.microsoft.com/office/drawing/2014/main" id="{E83C77D4-8E5F-5F40-2C80-29C2D656A169}"/>
              </a:ext>
            </a:extLst>
          </p:cNvPr>
          <p:cNvGrpSpPr/>
          <p:nvPr/>
        </p:nvGrpSpPr>
        <p:grpSpPr>
          <a:xfrm>
            <a:off x="5829996" y="3037215"/>
            <a:ext cx="931996" cy="789872"/>
            <a:chOff x="5164004" y="3204734"/>
            <a:chExt cx="1105643" cy="1127285"/>
          </a:xfrm>
        </p:grpSpPr>
        <p:sp>
          <p:nvSpPr>
            <p:cNvPr id="121" name="Google Shape;1238;p33">
              <a:extLst>
                <a:ext uri="{FF2B5EF4-FFF2-40B4-BE49-F238E27FC236}">
                  <a16:creationId xmlns:a16="http://schemas.microsoft.com/office/drawing/2014/main" id="{398AAA78-719D-626A-A0AF-BCB9E83F7F53}"/>
                </a:ext>
              </a:extLst>
            </p:cNvPr>
            <p:cNvSpPr/>
            <p:nvPr/>
          </p:nvSpPr>
          <p:spPr>
            <a:xfrm>
              <a:off x="5164004" y="3204734"/>
              <a:ext cx="1105643" cy="1127285"/>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050"/>
            </a:p>
          </p:txBody>
        </p:sp>
        <p:sp>
          <p:nvSpPr>
            <p:cNvPr id="122" name="Google Shape;605;p26">
              <a:extLst>
                <a:ext uri="{FF2B5EF4-FFF2-40B4-BE49-F238E27FC236}">
                  <a16:creationId xmlns:a16="http://schemas.microsoft.com/office/drawing/2014/main" id="{975AAC53-AA08-EF22-5E7B-7BD4F2F642A2}"/>
                </a:ext>
              </a:extLst>
            </p:cNvPr>
            <p:cNvSpPr/>
            <p:nvPr/>
          </p:nvSpPr>
          <p:spPr>
            <a:xfrm>
              <a:off x="5317093" y="3262178"/>
              <a:ext cx="684552" cy="184579"/>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000" b="0" i="0" u="none" strike="noStrike" cap="none" dirty="0">
                  <a:solidFill>
                    <a:schemeClr val="dk1"/>
                  </a:solidFill>
                  <a:latin typeface="Arial"/>
                  <a:ea typeface="Arial"/>
                  <a:cs typeface="Arial"/>
                  <a:sym typeface="Arial"/>
                </a:rPr>
                <a:t>Science</a:t>
              </a:r>
              <a:endParaRPr sz="1000" b="0" i="0" u="none" strike="noStrike" cap="none" dirty="0">
                <a:solidFill>
                  <a:schemeClr val="dk1"/>
                </a:solidFill>
                <a:latin typeface="Arial"/>
                <a:ea typeface="Arial"/>
                <a:cs typeface="Arial"/>
                <a:sym typeface="Arial"/>
              </a:endParaRPr>
            </a:p>
          </p:txBody>
        </p:sp>
        <p:cxnSp>
          <p:nvCxnSpPr>
            <p:cNvPr id="123" name="Google Shape;640;p26">
              <a:extLst>
                <a:ext uri="{FF2B5EF4-FFF2-40B4-BE49-F238E27FC236}">
                  <a16:creationId xmlns:a16="http://schemas.microsoft.com/office/drawing/2014/main" id="{5CF61FAD-C840-D3EC-C54E-6DE85268FC38}"/>
                </a:ext>
              </a:extLst>
            </p:cNvPr>
            <p:cNvCxnSpPr>
              <a:cxnSpLocks/>
              <a:stCxn id="122" idx="2"/>
              <a:endCxn id="125" idx="0"/>
            </p:cNvCxnSpPr>
            <p:nvPr/>
          </p:nvCxnSpPr>
          <p:spPr>
            <a:xfrm rot="5400000">
              <a:off x="5419680" y="3471328"/>
              <a:ext cx="264260" cy="21511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24" name="Google Shape;641;p26">
              <a:extLst>
                <a:ext uri="{FF2B5EF4-FFF2-40B4-BE49-F238E27FC236}">
                  <a16:creationId xmlns:a16="http://schemas.microsoft.com/office/drawing/2014/main" id="{1937DA14-AD96-F27C-E95B-337CA2679117}"/>
                </a:ext>
              </a:extLst>
            </p:cNvPr>
            <p:cNvCxnSpPr>
              <a:cxnSpLocks/>
              <a:stCxn id="122" idx="2"/>
              <a:endCxn id="126" idx="0"/>
            </p:cNvCxnSpPr>
            <p:nvPr/>
          </p:nvCxnSpPr>
          <p:spPr>
            <a:xfrm rot="16200000" flipH="1">
              <a:off x="5646093" y="3460034"/>
              <a:ext cx="269363" cy="24281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25" name="Google Shape;675;p26">
              <a:extLst>
                <a:ext uri="{FF2B5EF4-FFF2-40B4-BE49-F238E27FC236}">
                  <a16:creationId xmlns:a16="http://schemas.microsoft.com/office/drawing/2014/main" id="{95FC6052-98C5-A3C7-2897-5D29522DE4EB}"/>
                </a:ext>
              </a:extLst>
            </p:cNvPr>
            <p:cNvSpPr/>
            <p:nvPr/>
          </p:nvSpPr>
          <p:spPr>
            <a:xfrm>
              <a:off x="5315102" y="3711017"/>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26" name="Google Shape;675;p26">
              <a:extLst>
                <a:ext uri="{FF2B5EF4-FFF2-40B4-BE49-F238E27FC236}">
                  <a16:creationId xmlns:a16="http://schemas.microsoft.com/office/drawing/2014/main" id="{71BD7366-9841-5CBE-9F68-96C417A7800F}"/>
                </a:ext>
              </a:extLst>
            </p:cNvPr>
            <p:cNvSpPr/>
            <p:nvPr/>
          </p:nvSpPr>
          <p:spPr>
            <a:xfrm>
              <a:off x="5773031" y="3716120"/>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27" name="Google Shape;661;p26">
              <a:extLst>
                <a:ext uri="{FF2B5EF4-FFF2-40B4-BE49-F238E27FC236}">
                  <a16:creationId xmlns:a16="http://schemas.microsoft.com/office/drawing/2014/main" id="{39DAEC91-8DA8-C36F-8F14-2C0E97FABB15}"/>
                </a:ext>
              </a:extLst>
            </p:cNvPr>
            <p:cNvSpPr txBox="1"/>
            <p:nvPr/>
          </p:nvSpPr>
          <p:spPr>
            <a:xfrm>
              <a:off x="5549931" y="3646091"/>
              <a:ext cx="267220" cy="238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dk1"/>
                  </a:solidFill>
                  <a:latin typeface="Arial"/>
                  <a:ea typeface="Arial"/>
                  <a:cs typeface="Arial"/>
                  <a:sym typeface="Arial"/>
                </a:rPr>
                <a:t>…</a:t>
              </a:r>
              <a:endParaRPr sz="1100" dirty="0"/>
            </a:p>
          </p:txBody>
        </p:sp>
        <p:cxnSp>
          <p:nvCxnSpPr>
            <p:cNvPr id="129" name="Google Shape;666;p26">
              <a:extLst>
                <a:ext uri="{FF2B5EF4-FFF2-40B4-BE49-F238E27FC236}">
                  <a16:creationId xmlns:a16="http://schemas.microsoft.com/office/drawing/2014/main" id="{2D5ADFD1-A84D-5123-49BE-FA52273E8310}"/>
                </a:ext>
              </a:extLst>
            </p:cNvPr>
            <p:cNvCxnSpPr>
              <a:cxnSpLocks/>
              <a:endCxn id="131" idx="0"/>
            </p:cNvCxnSpPr>
            <p:nvPr/>
          </p:nvCxnSpPr>
          <p:spPr>
            <a:xfrm rot="5400000">
              <a:off x="5746112" y="3919532"/>
              <a:ext cx="184620" cy="1395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30" name="Google Shape;667;p26">
              <a:extLst>
                <a:ext uri="{FF2B5EF4-FFF2-40B4-BE49-F238E27FC236}">
                  <a16:creationId xmlns:a16="http://schemas.microsoft.com/office/drawing/2014/main" id="{B3249B98-40D6-F1E1-1918-7FDC15D5EBB0}"/>
                </a:ext>
              </a:extLst>
            </p:cNvPr>
            <p:cNvCxnSpPr>
              <a:cxnSpLocks/>
              <a:endCxn id="132" idx="0"/>
            </p:cNvCxnSpPr>
            <p:nvPr/>
          </p:nvCxnSpPr>
          <p:spPr>
            <a:xfrm rot="16200000" flipH="1">
              <a:off x="5897142" y="3908099"/>
              <a:ext cx="180804" cy="15864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31" name="Google Shape;668;p26">
              <a:extLst>
                <a:ext uri="{FF2B5EF4-FFF2-40B4-BE49-F238E27FC236}">
                  <a16:creationId xmlns:a16="http://schemas.microsoft.com/office/drawing/2014/main" id="{A6E0581D-D94B-0098-310E-4426F9357EE8}"/>
                </a:ext>
              </a:extLst>
            </p:cNvPr>
            <p:cNvSpPr/>
            <p:nvPr/>
          </p:nvSpPr>
          <p:spPr>
            <a:xfrm>
              <a:off x="5633223" y="4081640"/>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sp>
          <p:nvSpPr>
            <p:cNvPr id="132" name="Google Shape;633;p26">
              <a:extLst>
                <a:ext uri="{FF2B5EF4-FFF2-40B4-BE49-F238E27FC236}">
                  <a16:creationId xmlns:a16="http://schemas.microsoft.com/office/drawing/2014/main" id="{5909FBD7-9C9F-442F-2A03-13DF0E64B623}"/>
                </a:ext>
              </a:extLst>
            </p:cNvPr>
            <p:cNvSpPr/>
            <p:nvPr/>
          </p:nvSpPr>
          <p:spPr>
            <a:xfrm>
              <a:off x="5931467" y="4077824"/>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grpSp>
      <p:grpSp>
        <p:nvGrpSpPr>
          <p:cNvPr id="137" name="Group 136">
            <a:extLst>
              <a:ext uri="{FF2B5EF4-FFF2-40B4-BE49-F238E27FC236}">
                <a16:creationId xmlns:a16="http://schemas.microsoft.com/office/drawing/2014/main" id="{B4784B9D-8098-FEAD-FB9E-07EA0FF60BD5}"/>
              </a:ext>
            </a:extLst>
          </p:cNvPr>
          <p:cNvGrpSpPr/>
          <p:nvPr/>
        </p:nvGrpSpPr>
        <p:grpSpPr>
          <a:xfrm>
            <a:off x="5822065" y="4089042"/>
            <a:ext cx="931996" cy="789872"/>
            <a:chOff x="5164004" y="3204734"/>
            <a:chExt cx="1105643" cy="1127285"/>
          </a:xfrm>
        </p:grpSpPr>
        <p:sp>
          <p:nvSpPr>
            <p:cNvPr id="138" name="Google Shape;1238;p33">
              <a:extLst>
                <a:ext uri="{FF2B5EF4-FFF2-40B4-BE49-F238E27FC236}">
                  <a16:creationId xmlns:a16="http://schemas.microsoft.com/office/drawing/2014/main" id="{DB751799-1CCB-5B18-271F-003E711015CE}"/>
                </a:ext>
              </a:extLst>
            </p:cNvPr>
            <p:cNvSpPr/>
            <p:nvPr/>
          </p:nvSpPr>
          <p:spPr>
            <a:xfrm>
              <a:off x="5164004" y="3204734"/>
              <a:ext cx="1105643" cy="1127285"/>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050"/>
            </a:p>
          </p:txBody>
        </p:sp>
        <p:sp>
          <p:nvSpPr>
            <p:cNvPr id="139" name="Google Shape;605;p26">
              <a:extLst>
                <a:ext uri="{FF2B5EF4-FFF2-40B4-BE49-F238E27FC236}">
                  <a16:creationId xmlns:a16="http://schemas.microsoft.com/office/drawing/2014/main" id="{68E4F171-B2CA-345B-367F-6DD7C70BD868}"/>
                </a:ext>
              </a:extLst>
            </p:cNvPr>
            <p:cNvSpPr/>
            <p:nvPr/>
          </p:nvSpPr>
          <p:spPr>
            <a:xfrm>
              <a:off x="5317093" y="3262178"/>
              <a:ext cx="684552" cy="184579"/>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000" b="0" i="0" u="none" strike="noStrike" cap="none" dirty="0">
                  <a:solidFill>
                    <a:schemeClr val="dk1"/>
                  </a:solidFill>
                  <a:latin typeface="Arial"/>
                  <a:ea typeface="Arial"/>
                  <a:cs typeface="Arial"/>
                  <a:sym typeface="Arial"/>
                </a:rPr>
                <a:t>Science</a:t>
              </a:r>
              <a:endParaRPr sz="1000" b="0" i="0" u="none" strike="noStrike" cap="none" dirty="0">
                <a:solidFill>
                  <a:schemeClr val="dk1"/>
                </a:solidFill>
                <a:latin typeface="Arial"/>
                <a:ea typeface="Arial"/>
                <a:cs typeface="Arial"/>
                <a:sym typeface="Arial"/>
              </a:endParaRPr>
            </a:p>
          </p:txBody>
        </p:sp>
        <p:cxnSp>
          <p:nvCxnSpPr>
            <p:cNvPr id="140" name="Google Shape;640;p26">
              <a:extLst>
                <a:ext uri="{FF2B5EF4-FFF2-40B4-BE49-F238E27FC236}">
                  <a16:creationId xmlns:a16="http://schemas.microsoft.com/office/drawing/2014/main" id="{510A0143-FB11-3010-A28F-0FB5033D701F}"/>
                </a:ext>
              </a:extLst>
            </p:cNvPr>
            <p:cNvCxnSpPr>
              <a:cxnSpLocks/>
              <a:stCxn id="139" idx="2"/>
              <a:endCxn id="142" idx="0"/>
            </p:cNvCxnSpPr>
            <p:nvPr/>
          </p:nvCxnSpPr>
          <p:spPr>
            <a:xfrm rot="5400000">
              <a:off x="5419680" y="3471328"/>
              <a:ext cx="264260" cy="21511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41" name="Google Shape;641;p26">
              <a:extLst>
                <a:ext uri="{FF2B5EF4-FFF2-40B4-BE49-F238E27FC236}">
                  <a16:creationId xmlns:a16="http://schemas.microsoft.com/office/drawing/2014/main" id="{8369E2A4-F9D0-3BDE-B92B-1E77822BB235}"/>
                </a:ext>
              </a:extLst>
            </p:cNvPr>
            <p:cNvCxnSpPr>
              <a:cxnSpLocks/>
              <a:stCxn id="139" idx="2"/>
              <a:endCxn id="143" idx="0"/>
            </p:cNvCxnSpPr>
            <p:nvPr/>
          </p:nvCxnSpPr>
          <p:spPr>
            <a:xfrm rot="16200000" flipH="1">
              <a:off x="5646093" y="3460034"/>
              <a:ext cx="269363" cy="24281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42" name="Google Shape;675;p26">
              <a:extLst>
                <a:ext uri="{FF2B5EF4-FFF2-40B4-BE49-F238E27FC236}">
                  <a16:creationId xmlns:a16="http://schemas.microsoft.com/office/drawing/2014/main" id="{972A2331-DEF3-A2A8-D1F4-ED144E514E9A}"/>
                </a:ext>
              </a:extLst>
            </p:cNvPr>
            <p:cNvSpPr/>
            <p:nvPr/>
          </p:nvSpPr>
          <p:spPr>
            <a:xfrm>
              <a:off x="5315102" y="3711017"/>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43" name="Google Shape;675;p26">
              <a:extLst>
                <a:ext uri="{FF2B5EF4-FFF2-40B4-BE49-F238E27FC236}">
                  <a16:creationId xmlns:a16="http://schemas.microsoft.com/office/drawing/2014/main" id="{B9BF1CC6-8DEC-DC6D-C15A-6AE9F37FF26A}"/>
                </a:ext>
              </a:extLst>
            </p:cNvPr>
            <p:cNvSpPr/>
            <p:nvPr/>
          </p:nvSpPr>
          <p:spPr>
            <a:xfrm>
              <a:off x="5773031" y="3716120"/>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44" name="Google Shape;661;p26">
              <a:extLst>
                <a:ext uri="{FF2B5EF4-FFF2-40B4-BE49-F238E27FC236}">
                  <a16:creationId xmlns:a16="http://schemas.microsoft.com/office/drawing/2014/main" id="{6E25E9EE-971B-11B5-6C01-66DF99DB672E}"/>
                </a:ext>
              </a:extLst>
            </p:cNvPr>
            <p:cNvSpPr txBox="1"/>
            <p:nvPr/>
          </p:nvSpPr>
          <p:spPr>
            <a:xfrm>
              <a:off x="5549931" y="3646091"/>
              <a:ext cx="267220" cy="238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dk1"/>
                  </a:solidFill>
                  <a:latin typeface="Arial"/>
                  <a:ea typeface="Arial"/>
                  <a:cs typeface="Arial"/>
                  <a:sym typeface="Arial"/>
                </a:rPr>
                <a:t>…</a:t>
              </a:r>
              <a:endParaRPr sz="1100" dirty="0"/>
            </a:p>
          </p:txBody>
        </p:sp>
        <p:cxnSp>
          <p:nvCxnSpPr>
            <p:cNvPr id="145" name="Google Shape;666;p26">
              <a:extLst>
                <a:ext uri="{FF2B5EF4-FFF2-40B4-BE49-F238E27FC236}">
                  <a16:creationId xmlns:a16="http://schemas.microsoft.com/office/drawing/2014/main" id="{E15914EA-410C-47EC-CCB7-C6349DBAF9D9}"/>
                </a:ext>
              </a:extLst>
            </p:cNvPr>
            <p:cNvCxnSpPr>
              <a:cxnSpLocks/>
              <a:endCxn id="147" idx="0"/>
            </p:cNvCxnSpPr>
            <p:nvPr/>
          </p:nvCxnSpPr>
          <p:spPr>
            <a:xfrm rot="5400000">
              <a:off x="5746112" y="3919532"/>
              <a:ext cx="184620" cy="1395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46" name="Google Shape;667;p26">
              <a:extLst>
                <a:ext uri="{FF2B5EF4-FFF2-40B4-BE49-F238E27FC236}">
                  <a16:creationId xmlns:a16="http://schemas.microsoft.com/office/drawing/2014/main" id="{EF7BCF9F-43C0-9D6F-B47B-2C508943CBF7}"/>
                </a:ext>
              </a:extLst>
            </p:cNvPr>
            <p:cNvCxnSpPr>
              <a:cxnSpLocks/>
              <a:endCxn id="148" idx="0"/>
            </p:cNvCxnSpPr>
            <p:nvPr/>
          </p:nvCxnSpPr>
          <p:spPr>
            <a:xfrm rot="16200000" flipH="1">
              <a:off x="5897142" y="3908099"/>
              <a:ext cx="180804" cy="15864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47" name="Google Shape;668;p26">
              <a:extLst>
                <a:ext uri="{FF2B5EF4-FFF2-40B4-BE49-F238E27FC236}">
                  <a16:creationId xmlns:a16="http://schemas.microsoft.com/office/drawing/2014/main" id="{308651A9-2B04-8EC4-DB6D-222625732999}"/>
                </a:ext>
              </a:extLst>
            </p:cNvPr>
            <p:cNvSpPr/>
            <p:nvPr/>
          </p:nvSpPr>
          <p:spPr>
            <a:xfrm>
              <a:off x="5633223" y="4081640"/>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sp>
          <p:nvSpPr>
            <p:cNvPr id="148" name="Google Shape;633;p26">
              <a:extLst>
                <a:ext uri="{FF2B5EF4-FFF2-40B4-BE49-F238E27FC236}">
                  <a16:creationId xmlns:a16="http://schemas.microsoft.com/office/drawing/2014/main" id="{0EBA0BD9-FFAA-2371-6EBF-90E1FE5AA45A}"/>
                </a:ext>
              </a:extLst>
            </p:cNvPr>
            <p:cNvSpPr/>
            <p:nvPr/>
          </p:nvSpPr>
          <p:spPr>
            <a:xfrm>
              <a:off x="5931467" y="4077824"/>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grpSp>
      <p:sp>
        <p:nvSpPr>
          <p:cNvPr id="149" name="Google Shape;1226;p33">
            <a:extLst>
              <a:ext uri="{FF2B5EF4-FFF2-40B4-BE49-F238E27FC236}">
                <a16:creationId xmlns:a16="http://schemas.microsoft.com/office/drawing/2014/main" id="{80150124-4AE0-D37E-13B0-64F94D4598F2}"/>
              </a:ext>
            </a:extLst>
          </p:cNvPr>
          <p:cNvSpPr txBox="1"/>
          <p:nvPr/>
        </p:nvSpPr>
        <p:spPr>
          <a:xfrm rot="5400000">
            <a:off x="5029991" y="4793632"/>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grpSp>
        <p:nvGrpSpPr>
          <p:cNvPr id="153" name="Group 152">
            <a:extLst>
              <a:ext uri="{FF2B5EF4-FFF2-40B4-BE49-F238E27FC236}">
                <a16:creationId xmlns:a16="http://schemas.microsoft.com/office/drawing/2014/main" id="{DF0D3B36-518A-392C-0C78-A4C0C3704AEB}"/>
              </a:ext>
            </a:extLst>
          </p:cNvPr>
          <p:cNvGrpSpPr/>
          <p:nvPr/>
        </p:nvGrpSpPr>
        <p:grpSpPr>
          <a:xfrm>
            <a:off x="5818987" y="5216993"/>
            <a:ext cx="931996" cy="789872"/>
            <a:chOff x="5164004" y="3204734"/>
            <a:chExt cx="1105643" cy="1127285"/>
          </a:xfrm>
        </p:grpSpPr>
        <p:sp>
          <p:nvSpPr>
            <p:cNvPr id="154" name="Google Shape;1238;p33">
              <a:extLst>
                <a:ext uri="{FF2B5EF4-FFF2-40B4-BE49-F238E27FC236}">
                  <a16:creationId xmlns:a16="http://schemas.microsoft.com/office/drawing/2014/main" id="{FD079CB9-0E31-083B-780E-9E458DA33C8D}"/>
                </a:ext>
              </a:extLst>
            </p:cNvPr>
            <p:cNvSpPr/>
            <p:nvPr/>
          </p:nvSpPr>
          <p:spPr>
            <a:xfrm>
              <a:off x="5164004" y="3204734"/>
              <a:ext cx="1105643" cy="1127285"/>
            </a:xfrm>
            <a:prstGeom prst="roundRect">
              <a:avLst>
                <a:gd name="adj" fmla="val 10753"/>
              </a:avLst>
            </a:prstGeom>
            <a:solidFill>
              <a:srgbClr val="E7E4F8">
                <a:alpha val="52941"/>
              </a:srgbClr>
            </a:solidFill>
            <a:ln w="19050" cap="flat" cmpd="sng">
              <a:solidFill>
                <a:schemeClr val="accent4">
                  <a:lumMod val="60000"/>
                  <a:lumOff val="40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sz="1050"/>
            </a:p>
          </p:txBody>
        </p:sp>
        <p:sp>
          <p:nvSpPr>
            <p:cNvPr id="155" name="Google Shape;605;p26">
              <a:extLst>
                <a:ext uri="{FF2B5EF4-FFF2-40B4-BE49-F238E27FC236}">
                  <a16:creationId xmlns:a16="http://schemas.microsoft.com/office/drawing/2014/main" id="{63460EB1-B3ED-789E-2441-DBF11CF0CCCA}"/>
                </a:ext>
              </a:extLst>
            </p:cNvPr>
            <p:cNvSpPr/>
            <p:nvPr/>
          </p:nvSpPr>
          <p:spPr>
            <a:xfrm>
              <a:off x="5317093" y="3262178"/>
              <a:ext cx="684552" cy="184579"/>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000" b="0" i="0" u="none" strike="noStrike" cap="none" dirty="0">
                  <a:solidFill>
                    <a:schemeClr val="dk1"/>
                  </a:solidFill>
                  <a:latin typeface="Arial"/>
                  <a:ea typeface="Arial"/>
                  <a:cs typeface="Arial"/>
                  <a:sym typeface="Arial"/>
                </a:rPr>
                <a:t>Science</a:t>
              </a:r>
              <a:endParaRPr sz="1000" b="0" i="0" u="none" strike="noStrike" cap="none" dirty="0">
                <a:solidFill>
                  <a:schemeClr val="dk1"/>
                </a:solidFill>
                <a:latin typeface="Arial"/>
                <a:ea typeface="Arial"/>
                <a:cs typeface="Arial"/>
                <a:sym typeface="Arial"/>
              </a:endParaRPr>
            </a:p>
          </p:txBody>
        </p:sp>
        <p:cxnSp>
          <p:nvCxnSpPr>
            <p:cNvPr id="156" name="Google Shape;640;p26">
              <a:extLst>
                <a:ext uri="{FF2B5EF4-FFF2-40B4-BE49-F238E27FC236}">
                  <a16:creationId xmlns:a16="http://schemas.microsoft.com/office/drawing/2014/main" id="{23BCC37A-9802-9921-C2C5-2BE41FEFA139}"/>
                </a:ext>
              </a:extLst>
            </p:cNvPr>
            <p:cNvCxnSpPr>
              <a:cxnSpLocks/>
              <a:stCxn id="155" idx="2"/>
              <a:endCxn id="158" idx="0"/>
            </p:cNvCxnSpPr>
            <p:nvPr/>
          </p:nvCxnSpPr>
          <p:spPr>
            <a:xfrm rot="5400000">
              <a:off x="5419680" y="3471328"/>
              <a:ext cx="264260" cy="215119"/>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57" name="Google Shape;641;p26">
              <a:extLst>
                <a:ext uri="{FF2B5EF4-FFF2-40B4-BE49-F238E27FC236}">
                  <a16:creationId xmlns:a16="http://schemas.microsoft.com/office/drawing/2014/main" id="{2679ABC8-3754-EC1C-377A-4BF42B198592}"/>
                </a:ext>
              </a:extLst>
            </p:cNvPr>
            <p:cNvCxnSpPr>
              <a:cxnSpLocks/>
              <a:stCxn id="155" idx="2"/>
              <a:endCxn id="159" idx="0"/>
            </p:cNvCxnSpPr>
            <p:nvPr/>
          </p:nvCxnSpPr>
          <p:spPr>
            <a:xfrm rot="16200000" flipH="1">
              <a:off x="5646093" y="3460034"/>
              <a:ext cx="269363" cy="242810"/>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58" name="Google Shape;675;p26">
              <a:extLst>
                <a:ext uri="{FF2B5EF4-FFF2-40B4-BE49-F238E27FC236}">
                  <a16:creationId xmlns:a16="http://schemas.microsoft.com/office/drawing/2014/main" id="{9390B653-802B-F578-F6FA-75FC823B3318}"/>
                </a:ext>
              </a:extLst>
            </p:cNvPr>
            <p:cNvSpPr/>
            <p:nvPr/>
          </p:nvSpPr>
          <p:spPr>
            <a:xfrm>
              <a:off x="5315102" y="3711017"/>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59" name="Google Shape;675;p26">
              <a:extLst>
                <a:ext uri="{FF2B5EF4-FFF2-40B4-BE49-F238E27FC236}">
                  <a16:creationId xmlns:a16="http://schemas.microsoft.com/office/drawing/2014/main" id="{31701352-08D6-3B96-9087-9E02B0B38958}"/>
                </a:ext>
              </a:extLst>
            </p:cNvPr>
            <p:cNvSpPr/>
            <p:nvPr/>
          </p:nvSpPr>
          <p:spPr>
            <a:xfrm>
              <a:off x="5773031" y="3716120"/>
              <a:ext cx="258297" cy="173226"/>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500" b="0" u="none" dirty="0">
                <a:solidFill>
                  <a:schemeClr val="dk1"/>
                </a:solidFill>
                <a:latin typeface="Arial"/>
                <a:ea typeface="Arial"/>
                <a:cs typeface="Arial"/>
                <a:sym typeface="Arial"/>
              </a:endParaRPr>
            </a:p>
          </p:txBody>
        </p:sp>
        <p:sp>
          <p:nvSpPr>
            <p:cNvPr id="160" name="Google Shape;661;p26">
              <a:extLst>
                <a:ext uri="{FF2B5EF4-FFF2-40B4-BE49-F238E27FC236}">
                  <a16:creationId xmlns:a16="http://schemas.microsoft.com/office/drawing/2014/main" id="{6D220382-236A-DF03-0D55-F27737658E15}"/>
                </a:ext>
              </a:extLst>
            </p:cNvPr>
            <p:cNvSpPr txBox="1"/>
            <p:nvPr/>
          </p:nvSpPr>
          <p:spPr>
            <a:xfrm>
              <a:off x="5549931" y="3646091"/>
              <a:ext cx="267220" cy="238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dk1"/>
                  </a:solidFill>
                  <a:latin typeface="Arial"/>
                  <a:ea typeface="Arial"/>
                  <a:cs typeface="Arial"/>
                  <a:sym typeface="Arial"/>
                </a:rPr>
                <a:t>…</a:t>
              </a:r>
              <a:endParaRPr sz="1100" dirty="0"/>
            </a:p>
          </p:txBody>
        </p:sp>
        <p:cxnSp>
          <p:nvCxnSpPr>
            <p:cNvPr id="161" name="Google Shape;666;p26">
              <a:extLst>
                <a:ext uri="{FF2B5EF4-FFF2-40B4-BE49-F238E27FC236}">
                  <a16:creationId xmlns:a16="http://schemas.microsoft.com/office/drawing/2014/main" id="{A66FA319-3810-5D15-9B7D-03E7149461CF}"/>
                </a:ext>
              </a:extLst>
            </p:cNvPr>
            <p:cNvCxnSpPr>
              <a:cxnSpLocks/>
              <a:endCxn id="163" idx="0"/>
            </p:cNvCxnSpPr>
            <p:nvPr/>
          </p:nvCxnSpPr>
          <p:spPr>
            <a:xfrm rot="5400000">
              <a:off x="5746112" y="3919532"/>
              <a:ext cx="184620" cy="1395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162" name="Google Shape;667;p26">
              <a:extLst>
                <a:ext uri="{FF2B5EF4-FFF2-40B4-BE49-F238E27FC236}">
                  <a16:creationId xmlns:a16="http://schemas.microsoft.com/office/drawing/2014/main" id="{85525AD7-D45F-D393-C019-CA6F75E31B00}"/>
                </a:ext>
              </a:extLst>
            </p:cNvPr>
            <p:cNvCxnSpPr>
              <a:cxnSpLocks/>
              <a:endCxn id="164" idx="0"/>
            </p:cNvCxnSpPr>
            <p:nvPr/>
          </p:nvCxnSpPr>
          <p:spPr>
            <a:xfrm rot="16200000" flipH="1">
              <a:off x="5897142" y="3908099"/>
              <a:ext cx="180804" cy="15864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163" name="Google Shape;668;p26">
              <a:extLst>
                <a:ext uri="{FF2B5EF4-FFF2-40B4-BE49-F238E27FC236}">
                  <a16:creationId xmlns:a16="http://schemas.microsoft.com/office/drawing/2014/main" id="{B46D5B86-137C-0DF4-DE72-607EFE15967A}"/>
                </a:ext>
              </a:extLst>
            </p:cNvPr>
            <p:cNvSpPr/>
            <p:nvPr/>
          </p:nvSpPr>
          <p:spPr>
            <a:xfrm>
              <a:off x="5633223" y="4081640"/>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sp>
          <p:nvSpPr>
            <p:cNvPr id="164" name="Google Shape;633;p26">
              <a:extLst>
                <a:ext uri="{FF2B5EF4-FFF2-40B4-BE49-F238E27FC236}">
                  <a16:creationId xmlns:a16="http://schemas.microsoft.com/office/drawing/2014/main" id="{5C1EA94B-4DE4-6E2D-7402-6E1151C29C2C}"/>
                </a:ext>
              </a:extLst>
            </p:cNvPr>
            <p:cNvSpPr/>
            <p:nvPr/>
          </p:nvSpPr>
          <p:spPr>
            <a:xfrm>
              <a:off x="5931467" y="4077824"/>
              <a:ext cx="270799" cy="188381"/>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u="none">
                  <a:solidFill>
                    <a:schemeClr val="dk1"/>
                  </a:solidFill>
                  <a:latin typeface="Arial"/>
                  <a:ea typeface="Arial"/>
                  <a:cs typeface="Arial"/>
                  <a:sym typeface="Arial"/>
                </a:rPr>
                <a:t>…</a:t>
              </a:r>
              <a:endParaRPr sz="900" b="0" u="none">
                <a:solidFill>
                  <a:schemeClr val="dk1"/>
                </a:solidFill>
                <a:latin typeface="Arial"/>
                <a:ea typeface="Arial"/>
                <a:cs typeface="Arial"/>
                <a:sym typeface="Arial"/>
              </a:endParaRPr>
            </a:p>
          </p:txBody>
        </p:sp>
      </p:grpSp>
      <p:pic>
        <p:nvPicPr>
          <p:cNvPr id="1026" name="Picture 2" descr="Python icon - Free download on Iconfinder">
            <a:extLst>
              <a:ext uri="{FF2B5EF4-FFF2-40B4-BE49-F238E27FC236}">
                <a16:creationId xmlns:a16="http://schemas.microsoft.com/office/drawing/2014/main" id="{C7B13FA6-7542-5AE2-EC68-F28B65515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352" y="4274432"/>
            <a:ext cx="415131" cy="415131"/>
          </a:xfrm>
          <a:prstGeom prst="rect">
            <a:avLst/>
          </a:prstGeom>
          <a:noFill/>
          <a:extLst>
            <a:ext uri="{909E8E84-426E-40DD-AFC4-6F175D3DCCD1}">
              <a14:hiddenFill xmlns:a14="http://schemas.microsoft.com/office/drawing/2010/main">
                <a:solidFill>
                  <a:srgbClr val="FFFFFF"/>
                </a:solidFill>
              </a14:hiddenFill>
            </a:ext>
          </a:extLst>
        </p:spPr>
      </p:pic>
      <p:cxnSp>
        <p:nvCxnSpPr>
          <p:cNvPr id="167" name="Curved Connector 166">
            <a:extLst>
              <a:ext uri="{FF2B5EF4-FFF2-40B4-BE49-F238E27FC236}">
                <a16:creationId xmlns:a16="http://schemas.microsoft.com/office/drawing/2014/main" id="{EEE7BBAD-86F6-04AA-7824-3974AC6D76C7}"/>
              </a:ext>
            </a:extLst>
          </p:cNvPr>
          <p:cNvCxnSpPr>
            <a:cxnSpLocks/>
            <a:endCxn id="1026" idx="0"/>
          </p:cNvCxnSpPr>
          <p:nvPr/>
        </p:nvCxnSpPr>
        <p:spPr>
          <a:xfrm>
            <a:off x="6761992" y="3485941"/>
            <a:ext cx="486926" cy="788491"/>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4DC1F5ED-E5B7-F94E-6F8C-DC7B5EF4CCBB}"/>
              </a:ext>
            </a:extLst>
          </p:cNvPr>
          <p:cNvCxnSpPr>
            <a:cxnSpLocks/>
            <a:endCxn id="1026" idx="1"/>
          </p:cNvCxnSpPr>
          <p:nvPr/>
        </p:nvCxnSpPr>
        <p:spPr>
          <a:xfrm flipV="1">
            <a:off x="6754061" y="4481998"/>
            <a:ext cx="287291" cy="1980"/>
          </a:xfrm>
          <a:prstGeom prst="curved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22E8B46C-2C18-8937-A06C-8B5AA3D1B4A7}"/>
              </a:ext>
            </a:extLst>
          </p:cNvPr>
          <p:cNvCxnSpPr>
            <a:cxnSpLocks/>
            <a:endCxn id="1026" idx="2"/>
          </p:cNvCxnSpPr>
          <p:nvPr/>
        </p:nvCxnSpPr>
        <p:spPr>
          <a:xfrm flipV="1">
            <a:off x="6750983" y="4689563"/>
            <a:ext cx="497935" cy="922366"/>
          </a:xfrm>
          <a:prstGeom prst="curved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AB470B41-BBF6-50E6-A6E7-D77B122DC031}"/>
              </a:ext>
            </a:extLst>
          </p:cNvPr>
          <p:cNvSpPr txBox="1"/>
          <p:nvPr/>
        </p:nvSpPr>
        <p:spPr>
          <a:xfrm>
            <a:off x="1287646" y="5964123"/>
            <a:ext cx="2592090" cy="369332"/>
          </a:xfrm>
          <a:prstGeom prst="rect">
            <a:avLst/>
          </a:prstGeom>
          <a:noFill/>
        </p:spPr>
        <p:txBody>
          <a:bodyPr wrap="square">
            <a:spAutoFit/>
          </a:bodyPr>
          <a:lstStyle/>
          <a:p>
            <a:pPr algn="ctr">
              <a:spcBef>
                <a:spcPts val="0"/>
              </a:spcBef>
              <a:spcAft>
                <a:spcPts val="0"/>
              </a:spcAft>
            </a:pPr>
            <a:r>
              <a:rPr lang="en-US" sz="1800" b="1" dirty="0">
                <a:solidFill>
                  <a:srgbClr val="00B050"/>
                </a:solidFill>
              </a:rPr>
              <a:t>paper contributions</a:t>
            </a:r>
          </a:p>
        </p:txBody>
      </p:sp>
      <p:sp>
        <p:nvSpPr>
          <p:cNvPr id="189" name="TextBox 188">
            <a:extLst>
              <a:ext uri="{FF2B5EF4-FFF2-40B4-BE49-F238E27FC236}">
                <a16:creationId xmlns:a16="http://schemas.microsoft.com/office/drawing/2014/main" id="{A7D2328C-2DDB-736E-C514-372AA29E5D9E}"/>
              </a:ext>
            </a:extLst>
          </p:cNvPr>
          <p:cNvSpPr txBox="1"/>
          <p:nvPr/>
        </p:nvSpPr>
        <p:spPr>
          <a:xfrm>
            <a:off x="1289399" y="6266194"/>
            <a:ext cx="2592090" cy="276999"/>
          </a:xfrm>
          <a:prstGeom prst="rect">
            <a:avLst/>
          </a:prstGeom>
          <a:noFill/>
        </p:spPr>
        <p:txBody>
          <a:bodyPr wrap="square">
            <a:spAutoFit/>
          </a:bodyPr>
          <a:lstStyle/>
          <a:p>
            <a:pPr algn="ctr">
              <a:spcBef>
                <a:spcPts val="0"/>
              </a:spcBef>
              <a:spcAft>
                <a:spcPts val="0"/>
              </a:spcAft>
            </a:pPr>
            <a:r>
              <a:rPr lang="en-US" sz="1200" b="1" dirty="0">
                <a:solidFill>
                  <a:srgbClr val="00B050"/>
                </a:solidFill>
              </a:rPr>
              <a:t>(groups of 50-100 papers)</a:t>
            </a:r>
          </a:p>
        </p:txBody>
      </p:sp>
      <p:sp>
        <p:nvSpPr>
          <p:cNvPr id="190" name="Google Shape;1242;p33">
            <a:extLst>
              <a:ext uri="{FF2B5EF4-FFF2-40B4-BE49-F238E27FC236}">
                <a16:creationId xmlns:a16="http://schemas.microsoft.com/office/drawing/2014/main" id="{F388EDEC-9976-A6B9-81A3-204D53692845}"/>
              </a:ext>
            </a:extLst>
          </p:cNvPr>
          <p:cNvSpPr txBox="1"/>
          <p:nvPr/>
        </p:nvSpPr>
        <p:spPr>
          <a:xfrm>
            <a:off x="7913434" y="5738188"/>
            <a:ext cx="3031753"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dirty="0">
                <a:solidFill>
                  <a:srgbClr val="674EA7"/>
                </a:solidFill>
              </a:rPr>
              <a:t>Inferred hierarchy </a:t>
            </a:r>
          </a:p>
        </p:txBody>
      </p:sp>
      <p:sp>
        <p:nvSpPr>
          <p:cNvPr id="191" name="Google Shape;1242;p33">
            <a:extLst>
              <a:ext uri="{FF2B5EF4-FFF2-40B4-BE49-F238E27FC236}">
                <a16:creationId xmlns:a16="http://schemas.microsoft.com/office/drawing/2014/main" id="{0ABCC8C0-4920-5A0A-BEDE-6085A17D01E6}"/>
              </a:ext>
            </a:extLst>
          </p:cNvPr>
          <p:cNvSpPr txBox="1"/>
          <p:nvPr/>
        </p:nvSpPr>
        <p:spPr>
          <a:xfrm>
            <a:off x="3335847" y="1988073"/>
            <a:ext cx="184757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b="1" dirty="0">
                <a:solidFill>
                  <a:srgbClr val="674EA7"/>
                </a:solidFill>
              </a:rPr>
              <a:t>Seed hierarchy</a:t>
            </a:r>
          </a:p>
        </p:txBody>
      </p:sp>
      <p:sp>
        <p:nvSpPr>
          <p:cNvPr id="1024" name="Google Shape;1242;p33">
            <a:extLst>
              <a:ext uri="{FF2B5EF4-FFF2-40B4-BE49-F238E27FC236}">
                <a16:creationId xmlns:a16="http://schemas.microsoft.com/office/drawing/2014/main" id="{58B493DC-A8FD-530B-92F0-BFF7E65825E6}"/>
              </a:ext>
            </a:extLst>
          </p:cNvPr>
          <p:cNvSpPr txBox="1"/>
          <p:nvPr/>
        </p:nvSpPr>
        <p:spPr>
          <a:xfrm>
            <a:off x="6633999" y="4055679"/>
            <a:ext cx="184757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200" b="1" dirty="0">
                <a:solidFill>
                  <a:srgbClr val="7F7F7F"/>
                </a:solidFill>
              </a:rPr>
              <a:t>Merge</a:t>
            </a:r>
          </a:p>
        </p:txBody>
      </p:sp>
      <p:sp>
        <p:nvSpPr>
          <p:cNvPr id="1025" name="Or 1024">
            <a:extLst>
              <a:ext uri="{FF2B5EF4-FFF2-40B4-BE49-F238E27FC236}">
                <a16:creationId xmlns:a16="http://schemas.microsoft.com/office/drawing/2014/main" id="{48561287-9DDF-21D5-5CA7-9F958E037FC9}"/>
              </a:ext>
            </a:extLst>
          </p:cNvPr>
          <p:cNvSpPr/>
          <p:nvPr/>
        </p:nvSpPr>
        <p:spPr>
          <a:xfrm>
            <a:off x="4173885" y="3368589"/>
            <a:ext cx="143249" cy="148639"/>
          </a:xfrm>
          <a:prstGeom prst="flowChartOr">
            <a:avLst/>
          </a:prstGeom>
          <a:solidFill>
            <a:schemeClr val="bg1"/>
          </a:solidFill>
          <a:ln w="127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Or 1027">
            <a:extLst>
              <a:ext uri="{FF2B5EF4-FFF2-40B4-BE49-F238E27FC236}">
                <a16:creationId xmlns:a16="http://schemas.microsoft.com/office/drawing/2014/main" id="{14964585-4F24-058F-29D6-1ACDC6E0151A}"/>
              </a:ext>
            </a:extLst>
          </p:cNvPr>
          <p:cNvSpPr/>
          <p:nvPr/>
        </p:nvSpPr>
        <p:spPr>
          <a:xfrm>
            <a:off x="4169019" y="4407677"/>
            <a:ext cx="143249" cy="148639"/>
          </a:xfrm>
          <a:prstGeom prst="flowChartOr">
            <a:avLst/>
          </a:prstGeom>
          <a:solidFill>
            <a:schemeClr val="bg1"/>
          </a:solidFill>
          <a:ln w="127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r 1028">
            <a:extLst>
              <a:ext uri="{FF2B5EF4-FFF2-40B4-BE49-F238E27FC236}">
                <a16:creationId xmlns:a16="http://schemas.microsoft.com/office/drawing/2014/main" id="{B77ED186-A558-CEF5-7D6B-BF644A53B6BB}"/>
              </a:ext>
            </a:extLst>
          </p:cNvPr>
          <p:cNvSpPr/>
          <p:nvPr/>
        </p:nvSpPr>
        <p:spPr>
          <a:xfrm>
            <a:off x="4173885" y="5544546"/>
            <a:ext cx="143249" cy="148639"/>
          </a:xfrm>
          <a:prstGeom prst="flowChartOr">
            <a:avLst/>
          </a:prstGeom>
          <a:solidFill>
            <a:schemeClr val="bg1"/>
          </a:solidFill>
          <a:ln w="127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3" name="Google Shape;1280;p33">
            <a:extLst>
              <a:ext uri="{FF2B5EF4-FFF2-40B4-BE49-F238E27FC236}">
                <a16:creationId xmlns:a16="http://schemas.microsoft.com/office/drawing/2014/main" id="{0122222D-D22E-6687-2793-62B3D1F87A61}"/>
              </a:ext>
            </a:extLst>
          </p:cNvPr>
          <p:cNvCxnSpPr>
            <a:cxnSpLocks/>
            <a:endCxn id="1025" idx="1"/>
          </p:cNvCxnSpPr>
          <p:nvPr/>
        </p:nvCxnSpPr>
        <p:spPr>
          <a:xfrm>
            <a:off x="4019575" y="3122239"/>
            <a:ext cx="175288" cy="268118"/>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36" name="Google Shape;1280;p33">
            <a:extLst>
              <a:ext uri="{FF2B5EF4-FFF2-40B4-BE49-F238E27FC236}">
                <a16:creationId xmlns:a16="http://schemas.microsoft.com/office/drawing/2014/main" id="{6E36BB1C-7303-DB3E-5D5A-9500AB56031A}"/>
              </a:ext>
            </a:extLst>
          </p:cNvPr>
          <p:cNvCxnSpPr>
            <a:cxnSpLocks/>
            <a:endCxn id="1028" idx="0"/>
          </p:cNvCxnSpPr>
          <p:nvPr/>
        </p:nvCxnSpPr>
        <p:spPr>
          <a:xfrm>
            <a:off x="4019575" y="3122239"/>
            <a:ext cx="221069" cy="1285438"/>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1040" name="Google Shape;1280;p33">
            <a:extLst>
              <a:ext uri="{FF2B5EF4-FFF2-40B4-BE49-F238E27FC236}">
                <a16:creationId xmlns:a16="http://schemas.microsoft.com/office/drawing/2014/main" id="{BCC53D97-AE03-B890-5CD1-855A237773A3}"/>
              </a:ext>
            </a:extLst>
          </p:cNvPr>
          <p:cNvCxnSpPr>
            <a:cxnSpLocks/>
            <a:endCxn id="1029" idx="0"/>
          </p:cNvCxnSpPr>
          <p:nvPr/>
        </p:nvCxnSpPr>
        <p:spPr>
          <a:xfrm>
            <a:off x="4019575" y="3122239"/>
            <a:ext cx="225935" cy="2422307"/>
          </a:xfrm>
          <a:prstGeom prst="straightConnector1">
            <a:avLst/>
          </a:prstGeom>
          <a:noFill/>
          <a:ln w="19050" cap="flat" cmpd="sng">
            <a:solidFill>
              <a:schemeClr val="bg1">
                <a:lumMod val="50000"/>
              </a:schemeClr>
            </a:solidFill>
            <a:prstDash val="solid"/>
            <a:round/>
            <a:headEnd type="none" w="med" len="med"/>
            <a:tailEnd type="triangle" w="med" len="med"/>
          </a:ln>
        </p:spPr>
      </p:cxnSp>
      <p:sp>
        <p:nvSpPr>
          <p:cNvPr id="1044" name="Rounded Rectangular Callout 1043">
            <a:extLst>
              <a:ext uri="{FF2B5EF4-FFF2-40B4-BE49-F238E27FC236}">
                <a16:creationId xmlns:a16="http://schemas.microsoft.com/office/drawing/2014/main" id="{F3316255-22C3-1997-25D8-6E9483770CB2}"/>
              </a:ext>
            </a:extLst>
          </p:cNvPr>
          <p:cNvSpPr/>
          <p:nvPr/>
        </p:nvSpPr>
        <p:spPr>
          <a:xfrm>
            <a:off x="8949356" y="1733368"/>
            <a:ext cx="2843186" cy="955907"/>
          </a:xfrm>
          <a:prstGeom prst="wedgeRoundRectCallout">
            <a:avLst>
              <a:gd name="adj1" fmla="val -47163"/>
              <a:gd name="adj2" fmla="val 60821"/>
              <a:gd name="adj3" fmla="val 16667"/>
            </a:avLst>
          </a:prstGeom>
          <a:solidFill>
            <a:srgbClr val="DEEBFF">
              <a:alpha val="68627"/>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Let’s call this “</a:t>
            </a:r>
            <a:r>
              <a:rPr lang="en-US" sz="2400" dirty="0" err="1">
                <a:solidFill>
                  <a:schemeClr val="tx1"/>
                </a:solidFill>
              </a:rPr>
              <a:t>fLMSci</a:t>
            </a:r>
            <a:r>
              <a:rPr lang="en-US" sz="2400" dirty="0">
                <a:solidFill>
                  <a:schemeClr val="tx1"/>
                </a:solidFill>
              </a:rPr>
              <a:t>-parallel”! </a:t>
            </a:r>
          </a:p>
        </p:txBody>
      </p:sp>
      <p:sp>
        <p:nvSpPr>
          <p:cNvPr id="8" name="Google Shape;1226;p33">
            <a:extLst>
              <a:ext uri="{FF2B5EF4-FFF2-40B4-BE49-F238E27FC236}">
                <a16:creationId xmlns:a16="http://schemas.microsoft.com/office/drawing/2014/main" id="{E7F09B0F-203E-84C8-F72F-98B6AD8845D9}"/>
              </a:ext>
            </a:extLst>
          </p:cNvPr>
          <p:cNvSpPr txBox="1"/>
          <p:nvPr/>
        </p:nvSpPr>
        <p:spPr>
          <a:xfrm rot="5400000">
            <a:off x="2681004" y="3705384"/>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9" name="Google Shape;1226;p33">
            <a:extLst>
              <a:ext uri="{FF2B5EF4-FFF2-40B4-BE49-F238E27FC236}">
                <a16:creationId xmlns:a16="http://schemas.microsoft.com/office/drawing/2014/main" id="{A0249180-8180-FCDC-E8BB-342D9E85CD63}"/>
              </a:ext>
            </a:extLst>
          </p:cNvPr>
          <p:cNvSpPr txBox="1"/>
          <p:nvPr/>
        </p:nvSpPr>
        <p:spPr>
          <a:xfrm rot="5400000">
            <a:off x="5035176" y="3700099"/>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7" name="Slide Number Placeholder 6">
            <a:extLst>
              <a:ext uri="{FF2B5EF4-FFF2-40B4-BE49-F238E27FC236}">
                <a16:creationId xmlns:a16="http://schemas.microsoft.com/office/drawing/2014/main" id="{792A7E44-7C65-2E04-5533-22E3E6F80200}"/>
              </a:ext>
            </a:extLst>
          </p:cNvPr>
          <p:cNvSpPr>
            <a:spLocks noGrp="1"/>
          </p:cNvSpPr>
          <p:nvPr>
            <p:ph type="sldNum" sz="quarter" idx="10"/>
          </p:nvPr>
        </p:nvSpPr>
        <p:spPr/>
        <p:txBody>
          <a:bodyPr/>
          <a:lstStyle/>
          <a:p>
            <a:pPr>
              <a:defRPr/>
            </a:pPr>
            <a:fld id="{0121240C-47AF-2F4D-83B3-CC3EDF50F794}" type="slidenum">
              <a:rPr lang="en-US" smtClean="0"/>
              <a:pPr>
                <a:defRPr/>
              </a:pPr>
              <a:t>91</a:t>
            </a:fld>
            <a:endParaRPr lang="en-US"/>
          </a:p>
        </p:txBody>
      </p:sp>
    </p:spTree>
    <p:extLst>
      <p:ext uri="{BB962C8B-B14F-4D97-AF65-F5344CB8AC3E}">
        <p14:creationId xmlns:p14="http://schemas.microsoft.com/office/powerpoint/2010/main" val="3537874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E2D4-28E7-4ADB-3048-7D73D231B925}"/>
              </a:ext>
            </a:extLst>
          </p:cNvPr>
          <p:cNvSpPr>
            <a:spLocks noGrp="1"/>
          </p:cNvSpPr>
          <p:nvPr>
            <p:ph type="title"/>
          </p:nvPr>
        </p:nvSpPr>
        <p:spPr/>
        <p:txBody>
          <a:bodyPr/>
          <a:lstStyle/>
          <a:p>
            <a:r>
              <a:rPr lang="en-US" dirty="0"/>
              <a:t>🔮</a:t>
            </a:r>
            <a:r>
              <a:rPr lang="en-US" dirty="0" err="1"/>
              <a:t>Scychic</a:t>
            </a:r>
            <a:r>
              <a:rPr lang="en-US" dirty="0"/>
              <a:t>🔮: Combining LLM and Clustering</a:t>
            </a:r>
          </a:p>
        </p:txBody>
      </p:sp>
      <p:sp>
        <p:nvSpPr>
          <p:cNvPr id="3" name="Content Placeholder 2">
            <a:extLst>
              <a:ext uri="{FF2B5EF4-FFF2-40B4-BE49-F238E27FC236}">
                <a16:creationId xmlns:a16="http://schemas.microsoft.com/office/drawing/2014/main" id="{A862CEE8-805D-FD90-3D51-3DAFB9E2063C}"/>
              </a:ext>
            </a:extLst>
          </p:cNvPr>
          <p:cNvSpPr>
            <a:spLocks noGrp="1"/>
          </p:cNvSpPr>
          <p:nvPr>
            <p:ph idx="1"/>
          </p:nvPr>
        </p:nvSpPr>
        <p:spPr/>
        <p:txBody>
          <a:bodyPr/>
          <a:lstStyle/>
          <a:p>
            <a:r>
              <a:rPr lang="en-US" dirty="0"/>
              <a:t>Cluster papers and then name with LLMs (bottom-up)</a:t>
            </a:r>
          </a:p>
        </p:txBody>
      </p:sp>
      <p:sp>
        <p:nvSpPr>
          <p:cNvPr id="5" name="Google Shape;1190;p33">
            <a:extLst>
              <a:ext uri="{FF2B5EF4-FFF2-40B4-BE49-F238E27FC236}">
                <a16:creationId xmlns:a16="http://schemas.microsoft.com/office/drawing/2014/main" id="{966C62CA-FB2E-CD87-66B5-6772BAE477D8}"/>
              </a:ext>
            </a:extLst>
          </p:cNvPr>
          <p:cNvSpPr/>
          <p:nvPr/>
        </p:nvSpPr>
        <p:spPr>
          <a:xfrm>
            <a:off x="622662" y="2434983"/>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6" name="Google Shape;1190;p33">
            <a:extLst>
              <a:ext uri="{FF2B5EF4-FFF2-40B4-BE49-F238E27FC236}">
                <a16:creationId xmlns:a16="http://schemas.microsoft.com/office/drawing/2014/main" id="{F6B570D7-F8A4-65EA-A5D2-0327815EAC06}"/>
              </a:ext>
            </a:extLst>
          </p:cNvPr>
          <p:cNvSpPr/>
          <p:nvPr/>
        </p:nvSpPr>
        <p:spPr>
          <a:xfrm>
            <a:off x="622662" y="4896815"/>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7" name="Google Shape;1190;p33">
            <a:extLst>
              <a:ext uri="{FF2B5EF4-FFF2-40B4-BE49-F238E27FC236}">
                <a16:creationId xmlns:a16="http://schemas.microsoft.com/office/drawing/2014/main" id="{E15317E1-0BDD-6675-3AA2-F2A2F63B626F}"/>
              </a:ext>
            </a:extLst>
          </p:cNvPr>
          <p:cNvSpPr/>
          <p:nvPr/>
        </p:nvSpPr>
        <p:spPr>
          <a:xfrm>
            <a:off x="622662" y="3036114"/>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9" name="Google Shape;1226;p33">
            <a:extLst>
              <a:ext uri="{FF2B5EF4-FFF2-40B4-BE49-F238E27FC236}">
                <a16:creationId xmlns:a16="http://schemas.microsoft.com/office/drawing/2014/main" id="{9F893371-512F-469C-CC14-C81C320F55CA}"/>
              </a:ext>
            </a:extLst>
          </p:cNvPr>
          <p:cNvSpPr txBox="1"/>
          <p:nvPr/>
        </p:nvSpPr>
        <p:spPr>
          <a:xfrm rot="5400000">
            <a:off x="703744" y="4224219"/>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10" name="TextBox 9">
            <a:extLst>
              <a:ext uri="{FF2B5EF4-FFF2-40B4-BE49-F238E27FC236}">
                <a16:creationId xmlns:a16="http://schemas.microsoft.com/office/drawing/2014/main" id="{4FE08ED8-79B8-6B66-427B-ECAE8A2FB851}"/>
              </a:ext>
            </a:extLst>
          </p:cNvPr>
          <p:cNvSpPr txBox="1"/>
          <p:nvPr/>
        </p:nvSpPr>
        <p:spPr>
          <a:xfrm>
            <a:off x="93745" y="5617186"/>
            <a:ext cx="1542576" cy="646331"/>
          </a:xfrm>
          <a:prstGeom prst="rect">
            <a:avLst/>
          </a:prstGeom>
          <a:noFill/>
        </p:spPr>
        <p:txBody>
          <a:bodyPr wrap="square">
            <a:spAutoFit/>
          </a:bodyPr>
          <a:lstStyle/>
          <a:p>
            <a:pPr algn="ctr">
              <a:spcBef>
                <a:spcPts val="0"/>
              </a:spcBef>
              <a:spcAft>
                <a:spcPts val="0"/>
              </a:spcAft>
            </a:pPr>
            <a:r>
              <a:rPr lang="en-US" sz="1800" b="1" i="1" dirty="0">
                <a:solidFill>
                  <a:srgbClr val="00B050"/>
                </a:solidFill>
              </a:rPr>
              <a:t>N</a:t>
            </a:r>
            <a:r>
              <a:rPr lang="en-US" sz="1800" b="1" dirty="0">
                <a:solidFill>
                  <a:srgbClr val="00B050"/>
                </a:solidFill>
              </a:rPr>
              <a:t> paper </a:t>
            </a:r>
            <a:br>
              <a:rPr lang="en-US" sz="1800" b="1" dirty="0">
                <a:solidFill>
                  <a:srgbClr val="00B050"/>
                </a:solidFill>
              </a:rPr>
            </a:br>
            <a:r>
              <a:rPr lang="en-US" sz="1800" b="1" dirty="0">
                <a:solidFill>
                  <a:srgbClr val="00B050"/>
                </a:solidFill>
              </a:rPr>
              <a:t>contributions</a:t>
            </a:r>
          </a:p>
        </p:txBody>
      </p:sp>
      <p:sp>
        <p:nvSpPr>
          <p:cNvPr id="11" name="Google Shape;1190;p33">
            <a:extLst>
              <a:ext uri="{FF2B5EF4-FFF2-40B4-BE49-F238E27FC236}">
                <a16:creationId xmlns:a16="http://schemas.microsoft.com/office/drawing/2014/main" id="{E6FB41B4-08EC-E2B6-4250-47B9213211D8}"/>
              </a:ext>
            </a:extLst>
          </p:cNvPr>
          <p:cNvSpPr/>
          <p:nvPr/>
        </p:nvSpPr>
        <p:spPr>
          <a:xfrm>
            <a:off x="629589" y="3666498"/>
            <a:ext cx="423260" cy="410878"/>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grpSp>
        <p:nvGrpSpPr>
          <p:cNvPr id="19" name="Group 18">
            <a:extLst>
              <a:ext uri="{FF2B5EF4-FFF2-40B4-BE49-F238E27FC236}">
                <a16:creationId xmlns:a16="http://schemas.microsoft.com/office/drawing/2014/main" id="{C01EA019-9F28-E1C9-C5CA-3B071A1C21FB}"/>
              </a:ext>
            </a:extLst>
          </p:cNvPr>
          <p:cNvGrpSpPr/>
          <p:nvPr/>
        </p:nvGrpSpPr>
        <p:grpSpPr>
          <a:xfrm rot="5400000">
            <a:off x="1920206" y="2602021"/>
            <a:ext cx="339724" cy="124430"/>
            <a:chOff x="463416" y="6113972"/>
            <a:chExt cx="201578" cy="72241"/>
          </a:xfrm>
        </p:grpSpPr>
        <p:sp>
          <p:nvSpPr>
            <p:cNvPr id="12" name="Google Shape;129;p25">
              <a:extLst>
                <a:ext uri="{FF2B5EF4-FFF2-40B4-BE49-F238E27FC236}">
                  <a16:creationId xmlns:a16="http://schemas.microsoft.com/office/drawing/2014/main" id="{E037C23A-BE13-79FE-BD6F-D894B381E166}"/>
                </a:ext>
              </a:extLst>
            </p:cNvPr>
            <p:cNvSpPr/>
            <p:nvPr/>
          </p:nvSpPr>
          <p:spPr>
            <a:xfrm rot="16200000">
              <a:off x="528084" y="6049304"/>
              <a:ext cx="72241" cy="201578"/>
            </a:xfrm>
            <a:prstGeom prst="roundRect">
              <a:avLst>
                <a:gd name="adj" fmla="val 0"/>
              </a:avLst>
            </a:prstGeom>
            <a:noFill/>
            <a:ln w="9525" cap="flat" cmpd="sng">
              <a:solidFill>
                <a:srgbClr val="CC8733"/>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13" name="Google Shape;130;p25">
              <a:extLst>
                <a:ext uri="{FF2B5EF4-FFF2-40B4-BE49-F238E27FC236}">
                  <a16:creationId xmlns:a16="http://schemas.microsoft.com/office/drawing/2014/main" id="{9A6C306A-7FA6-AB88-9600-9FD00A3663BD}"/>
                </a:ext>
              </a:extLst>
            </p:cNvPr>
            <p:cNvSpPr/>
            <p:nvPr/>
          </p:nvSpPr>
          <p:spPr>
            <a:xfrm rot="16200000">
              <a:off x="543993" y="6126978"/>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17" name="Google Shape;134;p25">
              <a:extLst>
                <a:ext uri="{FF2B5EF4-FFF2-40B4-BE49-F238E27FC236}">
                  <a16:creationId xmlns:a16="http://schemas.microsoft.com/office/drawing/2014/main" id="{B9FB9FE1-4BCC-7F67-C4D3-EDF47A6F7B0A}"/>
                </a:ext>
              </a:extLst>
            </p:cNvPr>
            <p:cNvSpPr/>
            <p:nvPr/>
          </p:nvSpPr>
          <p:spPr>
            <a:xfrm rot="-5400000">
              <a:off x="484489"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18" name="Google Shape;135;p25">
              <a:extLst>
                <a:ext uri="{FF2B5EF4-FFF2-40B4-BE49-F238E27FC236}">
                  <a16:creationId xmlns:a16="http://schemas.microsoft.com/office/drawing/2014/main" id="{DB8E0700-40EF-7CC2-5038-A2F74D738391}"/>
                </a:ext>
              </a:extLst>
            </p:cNvPr>
            <p:cNvSpPr/>
            <p:nvPr/>
          </p:nvSpPr>
          <p:spPr>
            <a:xfrm rot="16200000">
              <a:off x="604812"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grpSp>
      <p:sp>
        <p:nvSpPr>
          <p:cNvPr id="21" name="TextBox 20">
            <a:extLst>
              <a:ext uri="{FF2B5EF4-FFF2-40B4-BE49-F238E27FC236}">
                <a16:creationId xmlns:a16="http://schemas.microsoft.com/office/drawing/2014/main" id="{9EC9C25B-714A-94EC-AB72-0CFAAF9E79B4}"/>
              </a:ext>
            </a:extLst>
          </p:cNvPr>
          <p:cNvSpPr txBox="1"/>
          <p:nvPr/>
        </p:nvSpPr>
        <p:spPr>
          <a:xfrm>
            <a:off x="1350348" y="5645764"/>
            <a:ext cx="1542576" cy="369332"/>
          </a:xfrm>
          <a:prstGeom prst="rect">
            <a:avLst/>
          </a:prstGeom>
          <a:noFill/>
        </p:spPr>
        <p:txBody>
          <a:bodyPr wrap="square">
            <a:spAutoFit/>
          </a:bodyPr>
          <a:lstStyle/>
          <a:p>
            <a:pPr algn="ctr">
              <a:spcBef>
                <a:spcPts val="0"/>
              </a:spcBef>
              <a:spcAft>
                <a:spcPts val="0"/>
              </a:spcAft>
            </a:pPr>
            <a:r>
              <a:rPr lang="en-US" sz="1800" b="1" dirty="0">
                <a:solidFill>
                  <a:srgbClr val="FF8900"/>
                </a:solidFill>
              </a:rPr>
              <a:t>Embed </a:t>
            </a:r>
          </a:p>
        </p:txBody>
      </p:sp>
      <p:grpSp>
        <p:nvGrpSpPr>
          <p:cNvPr id="22" name="Group 21">
            <a:extLst>
              <a:ext uri="{FF2B5EF4-FFF2-40B4-BE49-F238E27FC236}">
                <a16:creationId xmlns:a16="http://schemas.microsoft.com/office/drawing/2014/main" id="{00D6F7F6-2957-9A4A-E8DA-17E36FA7AAEB}"/>
              </a:ext>
            </a:extLst>
          </p:cNvPr>
          <p:cNvGrpSpPr/>
          <p:nvPr/>
        </p:nvGrpSpPr>
        <p:grpSpPr>
          <a:xfrm rot="5400000">
            <a:off x="1933267" y="3178181"/>
            <a:ext cx="339724" cy="124430"/>
            <a:chOff x="463416" y="6113972"/>
            <a:chExt cx="201578" cy="72241"/>
          </a:xfrm>
        </p:grpSpPr>
        <p:sp>
          <p:nvSpPr>
            <p:cNvPr id="23" name="Google Shape;129;p25">
              <a:extLst>
                <a:ext uri="{FF2B5EF4-FFF2-40B4-BE49-F238E27FC236}">
                  <a16:creationId xmlns:a16="http://schemas.microsoft.com/office/drawing/2014/main" id="{BDCF4C6A-CACF-6599-3D04-5CDF746742D6}"/>
                </a:ext>
              </a:extLst>
            </p:cNvPr>
            <p:cNvSpPr/>
            <p:nvPr/>
          </p:nvSpPr>
          <p:spPr>
            <a:xfrm rot="16200000">
              <a:off x="528084" y="6049304"/>
              <a:ext cx="72241" cy="201578"/>
            </a:xfrm>
            <a:prstGeom prst="roundRect">
              <a:avLst>
                <a:gd name="adj" fmla="val 0"/>
              </a:avLst>
            </a:prstGeom>
            <a:noFill/>
            <a:ln w="9525" cap="flat" cmpd="sng">
              <a:solidFill>
                <a:srgbClr val="CC8733"/>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24" name="Google Shape;130;p25">
              <a:extLst>
                <a:ext uri="{FF2B5EF4-FFF2-40B4-BE49-F238E27FC236}">
                  <a16:creationId xmlns:a16="http://schemas.microsoft.com/office/drawing/2014/main" id="{A0B20A1E-147A-7EF0-4C8C-2153B78A3BD1}"/>
                </a:ext>
              </a:extLst>
            </p:cNvPr>
            <p:cNvSpPr/>
            <p:nvPr/>
          </p:nvSpPr>
          <p:spPr>
            <a:xfrm rot="16200000">
              <a:off x="543993" y="6126978"/>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25" name="Google Shape;134;p25">
              <a:extLst>
                <a:ext uri="{FF2B5EF4-FFF2-40B4-BE49-F238E27FC236}">
                  <a16:creationId xmlns:a16="http://schemas.microsoft.com/office/drawing/2014/main" id="{7EF7097D-4226-6642-C512-6486E141D992}"/>
                </a:ext>
              </a:extLst>
            </p:cNvPr>
            <p:cNvSpPr/>
            <p:nvPr/>
          </p:nvSpPr>
          <p:spPr>
            <a:xfrm rot="-5400000">
              <a:off x="484489"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26" name="Google Shape;135;p25">
              <a:extLst>
                <a:ext uri="{FF2B5EF4-FFF2-40B4-BE49-F238E27FC236}">
                  <a16:creationId xmlns:a16="http://schemas.microsoft.com/office/drawing/2014/main" id="{BC519BCC-6F9E-69EB-09E6-1F35B03877D6}"/>
                </a:ext>
              </a:extLst>
            </p:cNvPr>
            <p:cNvSpPr/>
            <p:nvPr/>
          </p:nvSpPr>
          <p:spPr>
            <a:xfrm rot="16200000">
              <a:off x="604812"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grpSp>
      <p:grpSp>
        <p:nvGrpSpPr>
          <p:cNvPr id="27" name="Group 26">
            <a:extLst>
              <a:ext uri="{FF2B5EF4-FFF2-40B4-BE49-F238E27FC236}">
                <a16:creationId xmlns:a16="http://schemas.microsoft.com/office/drawing/2014/main" id="{D15D0617-D70D-1686-55C8-37184F195BF6}"/>
              </a:ext>
            </a:extLst>
          </p:cNvPr>
          <p:cNvGrpSpPr/>
          <p:nvPr/>
        </p:nvGrpSpPr>
        <p:grpSpPr>
          <a:xfrm rot="5400000">
            <a:off x="1924670" y="3821144"/>
            <a:ext cx="339724" cy="124430"/>
            <a:chOff x="463416" y="6113972"/>
            <a:chExt cx="201578" cy="72241"/>
          </a:xfrm>
        </p:grpSpPr>
        <p:sp>
          <p:nvSpPr>
            <p:cNvPr id="28" name="Google Shape;129;p25">
              <a:extLst>
                <a:ext uri="{FF2B5EF4-FFF2-40B4-BE49-F238E27FC236}">
                  <a16:creationId xmlns:a16="http://schemas.microsoft.com/office/drawing/2014/main" id="{94B07B00-E5E1-9495-F4CD-C45C0E39A04E}"/>
                </a:ext>
              </a:extLst>
            </p:cNvPr>
            <p:cNvSpPr/>
            <p:nvPr/>
          </p:nvSpPr>
          <p:spPr>
            <a:xfrm rot="16200000">
              <a:off x="528084" y="6049304"/>
              <a:ext cx="72241" cy="201578"/>
            </a:xfrm>
            <a:prstGeom prst="roundRect">
              <a:avLst>
                <a:gd name="adj" fmla="val 0"/>
              </a:avLst>
            </a:prstGeom>
            <a:noFill/>
            <a:ln w="9525" cap="flat" cmpd="sng">
              <a:solidFill>
                <a:srgbClr val="CC8733"/>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29" name="Google Shape;130;p25">
              <a:extLst>
                <a:ext uri="{FF2B5EF4-FFF2-40B4-BE49-F238E27FC236}">
                  <a16:creationId xmlns:a16="http://schemas.microsoft.com/office/drawing/2014/main" id="{8AD69492-DC89-716A-17D8-AA93F1D80645}"/>
                </a:ext>
              </a:extLst>
            </p:cNvPr>
            <p:cNvSpPr/>
            <p:nvPr/>
          </p:nvSpPr>
          <p:spPr>
            <a:xfrm rot="16200000">
              <a:off x="543993" y="6126978"/>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30" name="Google Shape;134;p25">
              <a:extLst>
                <a:ext uri="{FF2B5EF4-FFF2-40B4-BE49-F238E27FC236}">
                  <a16:creationId xmlns:a16="http://schemas.microsoft.com/office/drawing/2014/main" id="{EDEE70A0-8CF2-7E04-727C-AD3AACF681E6}"/>
                </a:ext>
              </a:extLst>
            </p:cNvPr>
            <p:cNvSpPr/>
            <p:nvPr/>
          </p:nvSpPr>
          <p:spPr>
            <a:xfrm rot="-5400000">
              <a:off x="484489"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31" name="Google Shape;135;p25">
              <a:extLst>
                <a:ext uri="{FF2B5EF4-FFF2-40B4-BE49-F238E27FC236}">
                  <a16:creationId xmlns:a16="http://schemas.microsoft.com/office/drawing/2014/main" id="{4ECEE913-CA41-99AC-B675-75B4D4FD373D}"/>
                </a:ext>
              </a:extLst>
            </p:cNvPr>
            <p:cNvSpPr/>
            <p:nvPr/>
          </p:nvSpPr>
          <p:spPr>
            <a:xfrm rot="16200000">
              <a:off x="604812"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grpSp>
      <p:grpSp>
        <p:nvGrpSpPr>
          <p:cNvPr id="32" name="Group 31">
            <a:extLst>
              <a:ext uri="{FF2B5EF4-FFF2-40B4-BE49-F238E27FC236}">
                <a16:creationId xmlns:a16="http://schemas.microsoft.com/office/drawing/2014/main" id="{F846F27B-4D5E-D440-F871-EED1B4F0D6C4}"/>
              </a:ext>
            </a:extLst>
          </p:cNvPr>
          <p:cNvGrpSpPr/>
          <p:nvPr/>
        </p:nvGrpSpPr>
        <p:grpSpPr>
          <a:xfrm rot="5400000">
            <a:off x="1934917" y="5037802"/>
            <a:ext cx="339724" cy="124430"/>
            <a:chOff x="463416" y="6113972"/>
            <a:chExt cx="201578" cy="72241"/>
          </a:xfrm>
        </p:grpSpPr>
        <p:sp>
          <p:nvSpPr>
            <p:cNvPr id="33" name="Google Shape;129;p25">
              <a:extLst>
                <a:ext uri="{FF2B5EF4-FFF2-40B4-BE49-F238E27FC236}">
                  <a16:creationId xmlns:a16="http://schemas.microsoft.com/office/drawing/2014/main" id="{791890FB-6368-D586-CC7C-FEA54745C34A}"/>
                </a:ext>
              </a:extLst>
            </p:cNvPr>
            <p:cNvSpPr/>
            <p:nvPr/>
          </p:nvSpPr>
          <p:spPr>
            <a:xfrm rot="16200000">
              <a:off x="528084" y="6049304"/>
              <a:ext cx="72241" cy="201578"/>
            </a:xfrm>
            <a:prstGeom prst="roundRect">
              <a:avLst>
                <a:gd name="adj" fmla="val 0"/>
              </a:avLst>
            </a:prstGeom>
            <a:noFill/>
            <a:ln w="9525" cap="flat" cmpd="sng">
              <a:solidFill>
                <a:srgbClr val="CC8733"/>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34" name="Google Shape;130;p25">
              <a:extLst>
                <a:ext uri="{FF2B5EF4-FFF2-40B4-BE49-F238E27FC236}">
                  <a16:creationId xmlns:a16="http://schemas.microsoft.com/office/drawing/2014/main" id="{11A5B942-8F18-5196-E9E5-AA7FB1A59C34}"/>
                </a:ext>
              </a:extLst>
            </p:cNvPr>
            <p:cNvSpPr/>
            <p:nvPr/>
          </p:nvSpPr>
          <p:spPr>
            <a:xfrm rot="16200000">
              <a:off x="543993" y="6126978"/>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35" name="Google Shape;134;p25">
              <a:extLst>
                <a:ext uri="{FF2B5EF4-FFF2-40B4-BE49-F238E27FC236}">
                  <a16:creationId xmlns:a16="http://schemas.microsoft.com/office/drawing/2014/main" id="{158178E1-52A6-E33E-F20B-248B3C24FB89}"/>
                </a:ext>
              </a:extLst>
            </p:cNvPr>
            <p:cNvSpPr/>
            <p:nvPr/>
          </p:nvSpPr>
          <p:spPr>
            <a:xfrm rot="-5400000">
              <a:off x="484489"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sp>
          <p:nvSpPr>
            <p:cNvPr id="36" name="Google Shape;135;p25">
              <a:extLst>
                <a:ext uri="{FF2B5EF4-FFF2-40B4-BE49-F238E27FC236}">
                  <a16:creationId xmlns:a16="http://schemas.microsoft.com/office/drawing/2014/main" id="{ECF97C3E-D03C-02C7-0192-4F14A6758FBE}"/>
                </a:ext>
              </a:extLst>
            </p:cNvPr>
            <p:cNvSpPr/>
            <p:nvPr/>
          </p:nvSpPr>
          <p:spPr>
            <a:xfrm rot="16200000">
              <a:off x="604812" y="6128821"/>
              <a:ext cx="40000" cy="40000"/>
            </a:xfrm>
            <a:prstGeom prst="ellipse">
              <a:avLst/>
            </a:prstGeom>
            <a:solidFill>
              <a:srgbClr val="F49E39"/>
            </a:solidFill>
            <a:ln>
              <a:noFill/>
            </a:ln>
          </p:spPr>
          <p:txBody>
            <a:bodyPr spcFirstLastPara="1" wrap="square" lIns="121900" tIns="121900" rIns="121900" bIns="121900" anchor="ctr" anchorCtr="0">
              <a:noAutofit/>
            </a:bodyPr>
            <a:lstStyle/>
            <a:p>
              <a:pPr algn="ctr">
                <a:spcBef>
                  <a:spcPts val="0"/>
                </a:spcBef>
                <a:spcAft>
                  <a:spcPts val="0"/>
                </a:spcAft>
              </a:pPr>
              <a:endParaRPr/>
            </a:p>
          </p:txBody>
        </p:sp>
      </p:grpSp>
      <p:grpSp>
        <p:nvGrpSpPr>
          <p:cNvPr id="109" name="Group 108">
            <a:extLst>
              <a:ext uri="{FF2B5EF4-FFF2-40B4-BE49-F238E27FC236}">
                <a16:creationId xmlns:a16="http://schemas.microsoft.com/office/drawing/2014/main" id="{1B22E22A-3DBB-3C8C-78DD-DCC0795D073A}"/>
              </a:ext>
            </a:extLst>
          </p:cNvPr>
          <p:cNvGrpSpPr/>
          <p:nvPr/>
        </p:nvGrpSpPr>
        <p:grpSpPr>
          <a:xfrm>
            <a:off x="1185031" y="2673771"/>
            <a:ext cx="693242" cy="2435781"/>
            <a:chOff x="1558920" y="2673771"/>
            <a:chExt cx="1084268" cy="2435781"/>
          </a:xfrm>
        </p:grpSpPr>
        <p:cxnSp>
          <p:nvCxnSpPr>
            <p:cNvPr id="37" name="Google Shape;1280;p33">
              <a:extLst>
                <a:ext uri="{FF2B5EF4-FFF2-40B4-BE49-F238E27FC236}">
                  <a16:creationId xmlns:a16="http://schemas.microsoft.com/office/drawing/2014/main" id="{1C180582-7C20-3DC2-5384-A608C3DE758D}"/>
                </a:ext>
              </a:extLst>
            </p:cNvPr>
            <p:cNvCxnSpPr>
              <a:cxnSpLocks/>
            </p:cNvCxnSpPr>
            <p:nvPr/>
          </p:nvCxnSpPr>
          <p:spPr>
            <a:xfrm>
              <a:off x="1558920" y="5109552"/>
              <a:ext cx="1084268" cy="0"/>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40" name="Google Shape;1280;p33">
              <a:extLst>
                <a:ext uri="{FF2B5EF4-FFF2-40B4-BE49-F238E27FC236}">
                  <a16:creationId xmlns:a16="http://schemas.microsoft.com/office/drawing/2014/main" id="{FCE37A12-9417-EDFD-F570-C318531B4AEF}"/>
                </a:ext>
              </a:extLst>
            </p:cNvPr>
            <p:cNvCxnSpPr>
              <a:cxnSpLocks/>
            </p:cNvCxnSpPr>
            <p:nvPr/>
          </p:nvCxnSpPr>
          <p:spPr>
            <a:xfrm>
              <a:off x="1558920" y="3887521"/>
              <a:ext cx="1084268" cy="0"/>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41" name="Google Shape;1280;p33">
              <a:extLst>
                <a:ext uri="{FF2B5EF4-FFF2-40B4-BE49-F238E27FC236}">
                  <a16:creationId xmlns:a16="http://schemas.microsoft.com/office/drawing/2014/main" id="{C8B9750A-F1A5-64D5-61EF-802A803A9EB5}"/>
                </a:ext>
              </a:extLst>
            </p:cNvPr>
            <p:cNvCxnSpPr>
              <a:cxnSpLocks/>
            </p:cNvCxnSpPr>
            <p:nvPr/>
          </p:nvCxnSpPr>
          <p:spPr>
            <a:xfrm>
              <a:off x="1558920" y="3254693"/>
              <a:ext cx="1084268" cy="0"/>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42" name="Google Shape;1280;p33">
              <a:extLst>
                <a:ext uri="{FF2B5EF4-FFF2-40B4-BE49-F238E27FC236}">
                  <a16:creationId xmlns:a16="http://schemas.microsoft.com/office/drawing/2014/main" id="{576A4C9F-FDD6-21B5-C072-751B009B4408}"/>
                </a:ext>
              </a:extLst>
            </p:cNvPr>
            <p:cNvCxnSpPr>
              <a:cxnSpLocks/>
            </p:cNvCxnSpPr>
            <p:nvPr/>
          </p:nvCxnSpPr>
          <p:spPr>
            <a:xfrm>
              <a:off x="1558920" y="2673771"/>
              <a:ext cx="1084268" cy="0"/>
            </a:xfrm>
            <a:prstGeom prst="straightConnector1">
              <a:avLst/>
            </a:prstGeom>
            <a:noFill/>
            <a:ln w="19050" cap="flat" cmpd="sng">
              <a:solidFill>
                <a:schemeClr val="bg1">
                  <a:lumMod val="50000"/>
                </a:schemeClr>
              </a:solidFill>
              <a:prstDash val="solid"/>
              <a:round/>
              <a:headEnd type="none" w="med" len="med"/>
              <a:tailEnd type="triangle" w="med" len="med"/>
            </a:ln>
          </p:spPr>
        </p:cxnSp>
      </p:grpSp>
      <p:sp>
        <p:nvSpPr>
          <p:cNvPr id="43" name="TextBox 42">
            <a:extLst>
              <a:ext uri="{FF2B5EF4-FFF2-40B4-BE49-F238E27FC236}">
                <a16:creationId xmlns:a16="http://schemas.microsoft.com/office/drawing/2014/main" id="{B247CFC4-1793-14AD-F19B-4DF44A5097F5}"/>
              </a:ext>
            </a:extLst>
          </p:cNvPr>
          <p:cNvSpPr txBox="1"/>
          <p:nvPr/>
        </p:nvSpPr>
        <p:spPr>
          <a:xfrm>
            <a:off x="2303666" y="5669644"/>
            <a:ext cx="2217959" cy="553998"/>
          </a:xfrm>
          <a:prstGeom prst="rect">
            <a:avLst/>
          </a:prstGeom>
          <a:noFill/>
        </p:spPr>
        <p:txBody>
          <a:bodyPr wrap="square">
            <a:spAutoFit/>
          </a:bodyPr>
          <a:lstStyle/>
          <a:p>
            <a:pPr algn="ctr">
              <a:spcBef>
                <a:spcPts val="0"/>
              </a:spcBef>
              <a:spcAft>
                <a:spcPts val="0"/>
              </a:spcAft>
            </a:pPr>
            <a:r>
              <a:rPr lang="en-US" sz="1800" b="1" dirty="0">
                <a:solidFill>
                  <a:srgbClr val="C00000"/>
                </a:solidFill>
              </a:rPr>
              <a:t>N/b Cluster</a:t>
            </a:r>
            <a:br>
              <a:rPr lang="en-US" sz="1800" b="1" dirty="0">
                <a:solidFill>
                  <a:srgbClr val="C00000"/>
                </a:solidFill>
              </a:rPr>
            </a:br>
            <a:r>
              <a:rPr lang="en-US" sz="1100" b="1" dirty="0">
                <a:solidFill>
                  <a:srgbClr val="C00000"/>
                </a:solidFill>
              </a:rPr>
              <a:t>(b=Branching factor)</a:t>
            </a:r>
          </a:p>
        </p:txBody>
      </p:sp>
      <p:sp>
        <p:nvSpPr>
          <p:cNvPr id="44" name="Google Shape;548;p25">
            <a:extLst>
              <a:ext uri="{FF2B5EF4-FFF2-40B4-BE49-F238E27FC236}">
                <a16:creationId xmlns:a16="http://schemas.microsoft.com/office/drawing/2014/main" id="{42E3A2E8-3853-36B0-F36C-017F5C7C2D4B}"/>
              </a:ext>
            </a:extLst>
          </p:cNvPr>
          <p:cNvSpPr/>
          <p:nvPr/>
        </p:nvSpPr>
        <p:spPr>
          <a:xfrm>
            <a:off x="2726902" y="4200250"/>
            <a:ext cx="1305200" cy="1305200"/>
          </a:xfrm>
          <a:prstGeom prst="ellipse">
            <a:avLst/>
          </a:prstGeom>
          <a:no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49" name="Google Shape;1190;p33">
            <a:extLst>
              <a:ext uri="{FF2B5EF4-FFF2-40B4-BE49-F238E27FC236}">
                <a16:creationId xmlns:a16="http://schemas.microsoft.com/office/drawing/2014/main" id="{1ED63E9A-6CFC-741D-A266-8A307CAEE1F0}"/>
              </a:ext>
            </a:extLst>
          </p:cNvPr>
          <p:cNvSpPr/>
          <p:nvPr/>
        </p:nvSpPr>
        <p:spPr>
          <a:xfrm>
            <a:off x="3043260" y="4466802"/>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0" name="Google Shape;1190;p33">
            <a:extLst>
              <a:ext uri="{FF2B5EF4-FFF2-40B4-BE49-F238E27FC236}">
                <a16:creationId xmlns:a16="http://schemas.microsoft.com/office/drawing/2014/main" id="{D316C8ED-1BCC-9A77-8C13-57325229FDA8}"/>
              </a:ext>
            </a:extLst>
          </p:cNvPr>
          <p:cNvSpPr/>
          <p:nvPr/>
        </p:nvSpPr>
        <p:spPr>
          <a:xfrm>
            <a:off x="3548085" y="4774753"/>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1" name="Google Shape;1190;p33">
            <a:extLst>
              <a:ext uri="{FF2B5EF4-FFF2-40B4-BE49-F238E27FC236}">
                <a16:creationId xmlns:a16="http://schemas.microsoft.com/office/drawing/2014/main" id="{D02B924B-5007-6005-17B2-F5ACCAF17E94}"/>
              </a:ext>
            </a:extLst>
          </p:cNvPr>
          <p:cNvSpPr/>
          <p:nvPr/>
        </p:nvSpPr>
        <p:spPr>
          <a:xfrm>
            <a:off x="3099172" y="5025912"/>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2" name="Google Shape;548;p25">
            <a:extLst>
              <a:ext uri="{FF2B5EF4-FFF2-40B4-BE49-F238E27FC236}">
                <a16:creationId xmlns:a16="http://schemas.microsoft.com/office/drawing/2014/main" id="{ABC592B8-EC9E-E9F8-98B9-FAC5991C2179}"/>
              </a:ext>
            </a:extLst>
          </p:cNvPr>
          <p:cNvSpPr/>
          <p:nvPr/>
        </p:nvSpPr>
        <p:spPr>
          <a:xfrm>
            <a:off x="2705273" y="2326362"/>
            <a:ext cx="1305200" cy="1305200"/>
          </a:xfrm>
          <a:prstGeom prst="ellipse">
            <a:avLst/>
          </a:prstGeom>
          <a:no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53" name="Google Shape;1190;p33">
            <a:extLst>
              <a:ext uri="{FF2B5EF4-FFF2-40B4-BE49-F238E27FC236}">
                <a16:creationId xmlns:a16="http://schemas.microsoft.com/office/drawing/2014/main" id="{2EE08F71-7FA0-4954-502D-3996C6DCE1CB}"/>
              </a:ext>
            </a:extLst>
          </p:cNvPr>
          <p:cNvSpPr/>
          <p:nvPr/>
        </p:nvSpPr>
        <p:spPr>
          <a:xfrm>
            <a:off x="3010745" y="2549370"/>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4" name="Google Shape;1190;p33">
            <a:extLst>
              <a:ext uri="{FF2B5EF4-FFF2-40B4-BE49-F238E27FC236}">
                <a16:creationId xmlns:a16="http://schemas.microsoft.com/office/drawing/2014/main" id="{B7980765-83FD-CA94-B078-C29D3DA32342}"/>
              </a:ext>
            </a:extLst>
          </p:cNvPr>
          <p:cNvSpPr/>
          <p:nvPr/>
        </p:nvSpPr>
        <p:spPr>
          <a:xfrm>
            <a:off x="3515570" y="2857321"/>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5" name="Google Shape;1190;p33">
            <a:extLst>
              <a:ext uri="{FF2B5EF4-FFF2-40B4-BE49-F238E27FC236}">
                <a16:creationId xmlns:a16="http://schemas.microsoft.com/office/drawing/2014/main" id="{CCC6CF8B-3D4F-B79C-455F-86223D941CF0}"/>
              </a:ext>
            </a:extLst>
          </p:cNvPr>
          <p:cNvSpPr/>
          <p:nvPr/>
        </p:nvSpPr>
        <p:spPr>
          <a:xfrm>
            <a:off x="3066657" y="3108480"/>
            <a:ext cx="262967" cy="276589"/>
          </a:xfrm>
          <a:prstGeom prst="roundRect">
            <a:avLst>
              <a:gd name="adj" fmla="val 16667"/>
            </a:avLst>
          </a:prstGeom>
          <a:solidFill>
            <a:srgbClr val="E8FFE2"/>
          </a:solidFill>
          <a:ln w="19050" cap="flat" cmpd="sng">
            <a:solidFill>
              <a:srgbClr val="BBFFB4"/>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56" name="Google Shape;1226;p33">
            <a:extLst>
              <a:ext uri="{FF2B5EF4-FFF2-40B4-BE49-F238E27FC236}">
                <a16:creationId xmlns:a16="http://schemas.microsoft.com/office/drawing/2014/main" id="{8690E3BB-3418-FACD-2744-894A3F50B5BE}"/>
              </a:ext>
            </a:extLst>
          </p:cNvPr>
          <p:cNvSpPr txBox="1"/>
          <p:nvPr/>
        </p:nvSpPr>
        <p:spPr>
          <a:xfrm rot="5400000">
            <a:off x="3239031" y="3674049"/>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57" name="TextBox 56">
            <a:extLst>
              <a:ext uri="{FF2B5EF4-FFF2-40B4-BE49-F238E27FC236}">
                <a16:creationId xmlns:a16="http://schemas.microsoft.com/office/drawing/2014/main" id="{146AAFED-5C3D-F768-2FA0-369D727FECA7}"/>
              </a:ext>
            </a:extLst>
          </p:cNvPr>
          <p:cNvSpPr txBox="1"/>
          <p:nvPr/>
        </p:nvSpPr>
        <p:spPr>
          <a:xfrm>
            <a:off x="3898267" y="5654320"/>
            <a:ext cx="2217959" cy="646331"/>
          </a:xfrm>
          <a:prstGeom prst="rect">
            <a:avLst/>
          </a:prstGeom>
          <a:noFill/>
        </p:spPr>
        <p:txBody>
          <a:bodyPr wrap="square">
            <a:spAutoFit/>
          </a:bodyPr>
          <a:lstStyle/>
          <a:p>
            <a:pPr algn="ctr">
              <a:spcBef>
                <a:spcPts val="0"/>
              </a:spcBef>
              <a:spcAft>
                <a:spcPts val="0"/>
              </a:spcAft>
            </a:pPr>
            <a:r>
              <a:rPr lang="en-US" b="1" dirty="0">
                <a:solidFill>
                  <a:schemeClr val="tx2"/>
                </a:solidFill>
              </a:rPr>
              <a:t>Name</a:t>
            </a:r>
            <a:br>
              <a:rPr lang="en-US" b="1" dirty="0">
                <a:solidFill>
                  <a:schemeClr val="tx2"/>
                </a:solidFill>
              </a:rPr>
            </a:br>
            <a:r>
              <a:rPr lang="en-US" b="1" dirty="0">
                <a:solidFill>
                  <a:schemeClr val="tx2"/>
                </a:solidFill>
              </a:rPr>
              <a:t>the Clusters</a:t>
            </a:r>
            <a:endParaRPr lang="en-US" sz="1100" b="1" dirty="0">
              <a:solidFill>
                <a:schemeClr val="tx2"/>
              </a:solidFill>
            </a:endParaRPr>
          </a:p>
        </p:txBody>
      </p:sp>
      <p:grpSp>
        <p:nvGrpSpPr>
          <p:cNvPr id="39" name="Group 38">
            <a:extLst>
              <a:ext uri="{FF2B5EF4-FFF2-40B4-BE49-F238E27FC236}">
                <a16:creationId xmlns:a16="http://schemas.microsoft.com/office/drawing/2014/main" id="{08104DCA-1746-AFDA-BB00-B4E38D94D31F}"/>
              </a:ext>
            </a:extLst>
          </p:cNvPr>
          <p:cNvGrpSpPr/>
          <p:nvPr/>
        </p:nvGrpSpPr>
        <p:grpSpPr>
          <a:xfrm>
            <a:off x="4100592" y="2990985"/>
            <a:ext cx="411449" cy="1856807"/>
            <a:chOff x="3990864" y="2990985"/>
            <a:chExt cx="729708" cy="1856807"/>
          </a:xfrm>
        </p:grpSpPr>
        <p:cxnSp>
          <p:nvCxnSpPr>
            <p:cNvPr id="58" name="Google Shape;1280;p33">
              <a:extLst>
                <a:ext uri="{FF2B5EF4-FFF2-40B4-BE49-F238E27FC236}">
                  <a16:creationId xmlns:a16="http://schemas.microsoft.com/office/drawing/2014/main" id="{D227A61D-61F2-0FC5-4E99-468D562E02A9}"/>
                </a:ext>
              </a:extLst>
            </p:cNvPr>
            <p:cNvCxnSpPr>
              <a:cxnSpLocks/>
            </p:cNvCxnSpPr>
            <p:nvPr/>
          </p:nvCxnSpPr>
          <p:spPr>
            <a:xfrm>
              <a:off x="4040384" y="4847792"/>
              <a:ext cx="680188" cy="0"/>
            </a:xfrm>
            <a:prstGeom prst="straightConnector1">
              <a:avLst/>
            </a:prstGeom>
            <a:noFill/>
            <a:ln w="19050" cap="flat" cmpd="sng">
              <a:solidFill>
                <a:schemeClr val="bg1">
                  <a:lumMod val="50000"/>
                </a:schemeClr>
              </a:solidFill>
              <a:prstDash val="solid"/>
              <a:round/>
              <a:headEnd type="none" w="med" len="med"/>
              <a:tailEnd type="triangle" w="med" len="med"/>
            </a:ln>
          </p:spPr>
        </p:cxnSp>
        <p:cxnSp>
          <p:nvCxnSpPr>
            <p:cNvPr id="60" name="Google Shape;1280;p33">
              <a:extLst>
                <a:ext uri="{FF2B5EF4-FFF2-40B4-BE49-F238E27FC236}">
                  <a16:creationId xmlns:a16="http://schemas.microsoft.com/office/drawing/2014/main" id="{2A274598-FEF5-D1A7-B6AD-61181CF6B956}"/>
                </a:ext>
              </a:extLst>
            </p:cNvPr>
            <p:cNvCxnSpPr>
              <a:cxnSpLocks/>
            </p:cNvCxnSpPr>
            <p:nvPr/>
          </p:nvCxnSpPr>
          <p:spPr>
            <a:xfrm>
              <a:off x="3990864" y="2990985"/>
              <a:ext cx="680188" cy="0"/>
            </a:xfrm>
            <a:prstGeom prst="straightConnector1">
              <a:avLst/>
            </a:prstGeom>
            <a:noFill/>
            <a:ln w="19050" cap="flat" cmpd="sng">
              <a:solidFill>
                <a:schemeClr val="bg1">
                  <a:lumMod val="50000"/>
                </a:schemeClr>
              </a:solidFill>
              <a:prstDash val="solid"/>
              <a:round/>
              <a:headEnd type="none" w="med" len="med"/>
              <a:tailEnd type="triangle" w="med" len="med"/>
            </a:ln>
          </p:spPr>
        </p:cxnSp>
      </p:grpSp>
      <p:sp>
        <p:nvSpPr>
          <p:cNvPr id="61" name="Google Shape;1190;p33">
            <a:extLst>
              <a:ext uri="{FF2B5EF4-FFF2-40B4-BE49-F238E27FC236}">
                <a16:creationId xmlns:a16="http://schemas.microsoft.com/office/drawing/2014/main" id="{7A451F00-57B0-25CB-53B3-2D43EC356AAB}"/>
              </a:ext>
            </a:extLst>
          </p:cNvPr>
          <p:cNvSpPr/>
          <p:nvPr/>
        </p:nvSpPr>
        <p:spPr>
          <a:xfrm>
            <a:off x="4757625" y="4655075"/>
            <a:ext cx="423260" cy="410878"/>
          </a:xfrm>
          <a:prstGeom prst="roundRect">
            <a:avLst>
              <a:gd name="adj" fmla="val 16667"/>
            </a:avLst>
          </a:prstGeom>
          <a:solidFill>
            <a:srgbClr val="C6D6F5">
              <a:alpha val="72157"/>
            </a:srgbClr>
          </a:solidFill>
          <a:ln w="19050" cap="flat" cmpd="sng">
            <a:solidFill>
              <a:schemeClr val="tx2">
                <a:lumMod val="40000"/>
                <a:lumOff val="60000"/>
              </a:schemeClr>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62" name="Google Shape;1190;p33">
            <a:extLst>
              <a:ext uri="{FF2B5EF4-FFF2-40B4-BE49-F238E27FC236}">
                <a16:creationId xmlns:a16="http://schemas.microsoft.com/office/drawing/2014/main" id="{9E82DCBC-4213-EADC-698D-E637973C82A1}"/>
              </a:ext>
            </a:extLst>
          </p:cNvPr>
          <p:cNvSpPr/>
          <p:nvPr/>
        </p:nvSpPr>
        <p:spPr>
          <a:xfrm>
            <a:off x="4757625" y="2780142"/>
            <a:ext cx="423260" cy="410878"/>
          </a:xfrm>
          <a:prstGeom prst="roundRect">
            <a:avLst>
              <a:gd name="adj" fmla="val 16667"/>
            </a:avLst>
          </a:prstGeom>
          <a:solidFill>
            <a:srgbClr val="C6D6F5">
              <a:alpha val="72157"/>
            </a:srgbClr>
          </a:solidFill>
          <a:ln w="19050" cap="flat" cmpd="sng">
            <a:solidFill>
              <a:schemeClr val="tx2">
                <a:lumMod val="40000"/>
                <a:lumOff val="60000"/>
              </a:schemeClr>
            </a:solidFill>
            <a:prstDash val="solid"/>
            <a:round/>
            <a:headEnd type="none" w="sm" len="sm"/>
            <a:tailEnd type="none" w="sm" len="sm"/>
          </a:ln>
        </p:spPr>
        <p:txBody>
          <a:bodyPr spcFirstLastPara="1" wrap="none" lIns="0" tIns="0" rIns="0" bIns="0" anchor="ctr" anchorCtr="0">
            <a:noAutofit/>
          </a:bodyPr>
          <a:lstStyle/>
          <a:p>
            <a:pPr algn="ctr">
              <a:spcBef>
                <a:spcPts val="0"/>
              </a:spcBef>
              <a:spcAft>
                <a:spcPts val="0"/>
              </a:spcAft>
            </a:pPr>
            <a:endParaRPr lang="en-US" sz="1500" b="1" dirty="0"/>
          </a:p>
        </p:txBody>
      </p:sp>
      <p:sp>
        <p:nvSpPr>
          <p:cNvPr id="63" name="Google Shape;1226;p33">
            <a:extLst>
              <a:ext uri="{FF2B5EF4-FFF2-40B4-BE49-F238E27FC236}">
                <a16:creationId xmlns:a16="http://schemas.microsoft.com/office/drawing/2014/main" id="{C2F7BD63-DD30-814E-5949-482AC8650630}"/>
              </a:ext>
            </a:extLst>
          </p:cNvPr>
          <p:cNvSpPr txBox="1"/>
          <p:nvPr/>
        </p:nvSpPr>
        <p:spPr>
          <a:xfrm rot="5400000">
            <a:off x="4836135" y="3670507"/>
            <a:ext cx="36451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US" sz="1600" b="1" dirty="0">
                <a:solidFill>
                  <a:schemeClr val="dk1"/>
                </a:solidFill>
              </a:rPr>
              <a:t>…</a:t>
            </a:r>
            <a:endParaRPr sz="1600" b="1" dirty="0">
              <a:solidFill>
                <a:schemeClr val="dk1"/>
              </a:solidFill>
            </a:endParaRPr>
          </a:p>
        </p:txBody>
      </p:sp>
      <p:sp>
        <p:nvSpPr>
          <p:cNvPr id="64" name="Google Shape;1242;p33">
            <a:extLst>
              <a:ext uri="{FF2B5EF4-FFF2-40B4-BE49-F238E27FC236}">
                <a16:creationId xmlns:a16="http://schemas.microsoft.com/office/drawing/2014/main" id="{834E5D85-2151-9675-C78A-94376C79B77B}"/>
              </a:ext>
            </a:extLst>
          </p:cNvPr>
          <p:cNvSpPr txBox="1"/>
          <p:nvPr/>
        </p:nvSpPr>
        <p:spPr>
          <a:xfrm>
            <a:off x="5287346" y="3431912"/>
            <a:ext cx="2847410" cy="1169511"/>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2000" dirty="0">
                <a:latin typeface="Avenir Book" panose="02000503020000020003" pitchFamily="2" charset="0"/>
              </a:rPr>
              <a:t>Repeat this L times to obtain an L-layer hierarchy.</a:t>
            </a:r>
          </a:p>
        </p:txBody>
      </p:sp>
      <p:sp>
        <p:nvSpPr>
          <p:cNvPr id="65" name="Google Shape;1238;p33">
            <a:extLst>
              <a:ext uri="{FF2B5EF4-FFF2-40B4-BE49-F238E27FC236}">
                <a16:creationId xmlns:a16="http://schemas.microsoft.com/office/drawing/2014/main" id="{C946F8E7-69B0-9750-38AD-D59F28F0D1B7}"/>
              </a:ext>
            </a:extLst>
          </p:cNvPr>
          <p:cNvSpPr/>
          <p:nvPr/>
        </p:nvSpPr>
        <p:spPr>
          <a:xfrm>
            <a:off x="304138" y="2159560"/>
            <a:ext cx="1080026" cy="3455654"/>
          </a:xfrm>
          <a:prstGeom prst="roundRect">
            <a:avLst>
              <a:gd name="adj" fmla="val 36959"/>
            </a:avLst>
          </a:prstGeom>
          <a:noFill/>
          <a:ln w="19050" cap="flat" cmpd="sng">
            <a:solidFill>
              <a:schemeClr val="bg1">
                <a:lumMod val="75000"/>
              </a:schemeClr>
            </a:solidFill>
            <a:prstDash val="sysDash"/>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endParaRPr/>
          </a:p>
        </p:txBody>
      </p:sp>
      <p:sp>
        <p:nvSpPr>
          <p:cNvPr id="66" name="Google Shape;605;p26">
            <a:extLst>
              <a:ext uri="{FF2B5EF4-FFF2-40B4-BE49-F238E27FC236}">
                <a16:creationId xmlns:a16="http://schemas.microsoft.com/office/drawing/2014/main" id="{FF650BE7-DA81-7575-FDB2-953B314DA086}"/>
              </a:ext>
            </a:extLst>
          </p:cNvPr>
          <p:cNvSpPr/>
          <p:nvPr/>
        </p:nvSpPr>
        <p:spPr>
          <a:xfrm>
            <a:off x="9583646" y="2549203"/>
            <a:ext cx="1098000" cy="302400"/>
          </a:xfrm>
          <a:prstGeom prst="roundRect">
            <a:avLst>
              <a:gd name="adj" fmla="val 16667"/>
            </a:avLst>
          </a:prstGeom>
          <a:solidFill>
            <a:srgbClr val="FFF2CC"/>
          </a:solidFill>
          <a:ln w="19050" cap="flat" cmpd="sng">
            <a:solidFill>
              <a:schemeClr val="dk1"/>
            </a:solidFill>
            <a:prstDash val="solid"/>
            <a:miter lim="800000"/>
            <a:headEnd type="none" w="sm" len="sm"/>
            <a:tailEnd type="none" w="sm" len="sm"/>
          </a:ln>
        </p:spPr>
        <p:txBody>
          <a:bodyPr spcFirstLastPara="1" wrap="square" lIns="27425" tIns="34275" rIns="27425" bIns="34275" anchor="ctr" anchorCtr="0">
            <a:noAutofit/>
          </a:bodyPr>
          <a:lstStyle/>
          <a:p>
            <a:pPr marL="0" marR="0" lvl="0" indent="0" algn="ctr" rtl="0">
              <a:spcBef>
                <a:spcPts val="0"/>
              </a:spcBef>
              <a:spcAft>
                <a:spcPts val="0"/>
              </a:spcAft>
              <a:buNone/>
            </a:pPr>
            <a:r>
              <a:rPr lang="en" sz="1800" b="0" i="0" u="none" strike="noStrike" cap="none" dirty="0">
                <a:solidFill>
                  <a:schemeClr val="dk1"/>
                </a:solidFill>
                <a:latin typeface="Arial"/>
                <a:ea typeface="Arial"/>
                <a:cs typeface="Arial"/>
                <a:sym typeface="Arial"/>
              </a:rPr>
              <a:t>Science</a:t>
            </a:r>
            <a:endParaRPr sz="1800" b="0" i="0" u="none" strike="noStrike" cap="none" dirty="0">
              <a:solidFill>
                <a:schemeClr val="dk1"/>
              </a:solidFill>
              <a:latin typeface="Arial"/>
              <a:ea typeface="Arial"/>
              <a:cs typeface="Arial"/>
              <a:sym typeface="Arial"/>
            </a:endParaRPr>
          </a:p>
        </p:txBody>
      </p:sp>
      <p:cxnSp>
        <p:nvCxnSpPr>
          <p:cNvPr id="67" name="Google Shape;632;p26">
            <a:extLst>
              <a:ext uri="{FF2B5EF4-FFF2-40B4-BE49-F238E27FC236}">
                <a16:creationId xmlns:a16="http://schemas.microsoft.com/office/drawing/2014/main" id="{1803A7EC-8034-166C-D01F-7FA1A3941DF5}"/>
              </a:ext>
            </a:extLst>
          </p:cNvPr>
          <p:cNvCxnSpPr>
            <a:cxnSpLocks/>
            <a:stCxn id="82" idx="2"/>
            <a:endCxn id="88" idx="0"/>
          </p:cNvCxnSpPr>
          <p:nvPr/>
        </p:nvCxnSpPr>
        <p:spPr>
          <a:xfrm rot="16200000" flipH="1">
            <a:off x="9542374" y="4545948"/>
            <a:ext cx="381824" cy="12563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cxnSp>
        <p:nvCxnSpPr>
          <p:cNvPr id="68" name="Google Shape;640;p26">
            <a:extLst>
              <a:ext uri="{FF2B5EF4-FFF2-40B4-BE49-F238E27FC236}">
                <a16:creationId xmlns:a16="http://schemas.microsoft.com/office/drawing/2014/main" id="{1A0F6080-A6D5-88EF-0ADF-A56F94117A31}"/>
              </a:ext>
            </a:extLst>
          </p:cNvPr>
          <p:cNvCxnSpPr>
            <a:cxnSpLocks/>
            <a:stCxn id="66" idx="2"/>
            <a:endCxn id="89" idx="0"/>
          </p:cNvCxnSpPr>
          <p:nvPr/>
        </p:nvCxnSpPr>
        <p:spPr>
          <a:xfrm rot="5400000">
            <a:off x="9569626" y="2721525"/>
            <a:ext cx="432942" cy="693098"/>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69" name="Google Shape;641;p26">
            <a:extLst>
              <a:ext uri="{FF2B5EF4-FFF2-40B4-BE49-F238E27FC236}">
                <a16:creationId xmlns:a16="http://schemas.microsoft.com/office/drawing/2014/main" id="{1F307E54-633D-FAD1-F7CB-6006A497E22D}"/>
              </a:ext>
            </a:extLst>
          </p:cNvPr>
          <p:cNvCxnSpPr>
            <a:cxnSpLocks/>
            <a:stCxn id="66" idx="2"/>
            <a:endCxn id="90" idx="0"/>
          </p:cNvCxnSpPr>
          <p:nvPr/>
        </p:nvCxnSpPr>
        <p:spPr>
          <a:xfrm rot="16200000" flipH="1">
            <a:off x="10269280" y="2714969"/>
            <a:ext cx="441302" cy="714570"/>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70" name="Google Shape;644;p26">
            <a:extLst>
              <a:ext uri="{FF2B5EF4-FFF2-40B4-BE49-F238E27FC236}">
                <a16:creationId xmlns:a16="http://schemas.microsoft.com/office/drawing/2014/main" id="{864FE6E7-877C-CD16-B168-A83078A945ED}"/>
              </a:ext>
            </a:extLst>
          </p:cNvPr>
          <p:cNvCxnSpPr>
            <a:cxnSpLocks/>
            <a:stCxn id="82" idx="2"/>
            <a:endCxn id="87" idx="0"/>
          </p:cNvCxnSpPr>
          <p:nvPr/>
        </p:nvCxnSpPr>
        <p:spPr>
          <a:xfrm rot="5400000">
            <a:off x="9367678" y="4497861"/>
            <a:ext cx="382800" cy="222785"/>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1" name="Google Shape;645;p26">
            <a:extLst>
              <a:ext uri="{FF2B5EF4-FFF2-40B4-BE49-F238E27FC236}">
                <a16:creationId xmlns:a16="http://schemas.microsoft.com/office/drawing/2014/main" id="{95892D28-FCA3-48F5-B996-D6A28CC0200C}"/>
              </a:ext>
            </a:extLst>
          </p:cNvPr>
          <p:cNvSpPr/>
          <p:nvPr/>
        </p:nvSpPr>
        <p:spPr>
          <a:xfrm>
            <a:off x="10349525" y="4797755"/>
            <a:ext cx="312468"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2" name="Google Shape;646;p26">
            <a:extLst>
              <a:ext uri="{FF2B5EF4-FFF2-40B4-BE49-F238E27FC236}">
                <a16:creationId xmlns:a16="http://schemas.microsoft.com/office/drawing/2014/main" id="{F0AFCA26-9F85-9833-58C8-1F0E5D82C0D9}"/>
              </a:ext>
            </a:extLst>
          </p:cNvPr>
          <p:cNvCxnSpPr>
            <a:cxnSpLocks/>
            <a:stCxn id="85" idx="2"/>
            <a:endCxn id="71" idx="0"/>
          </p:cNvCxnSpPr>
          <p:nvPr/>
        </p:nvCxnSpPr>
        <p:spPr>
          <a:xfrm rot="5400000">
            <a:off x="10358150" y="4539897"/>
            <a:ext cx="405468" cy="110249"/>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3" name="Google Shape;647;p26">
            <a:extLst>
              <a:ext uri="{FF2B5EF4-FFF2-40B4-BE49-F238E27FC236}">
                <a16:creationId xmlns:a16="http://schemas.microsoft.com/office/drawing/2014/main" id="{5B8662B8-0B22-0326-3C77-21038E0D2526}"/>
              </a:ext>
            </a:extLst>
          </p:cNvPr>
          <p:cNvSpPr/>
          <p:nvPr/>
        </p:nvSpPr>
        <p:spPr>
          <a:xfrm>
            <a:off x="9994379" y="4799676"/>
            <a:ext cx="316555"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74" name="Google Shape;648;p26">
            <a:extLst>
              <a:ext uri="{FF2B5EF4-FFF2-40B4-BE49-F238E27FC236}">
                <a16:creationId xmlns:a16="http://schemas.microsoft.com/office/drawing/2014/main" id="{510E90EA-D2EF-8DAF-B58A-C45C63041302}"/>
              </a:ext>
            </a:extLst>
          </p:cNvPr>
          <p:cNvCxnSpPr>
            <a:cxnSpLocks/>
            <a:stCxn id="85" idx="2"/>
            <a:endCxn id="73" idx="0"/>
          </p:cNvCxnSpPr>
          <p:nvPr/>
        </p:nvCxnSpPr>
        <p:spPr>
          <a:xfrm rot="5400000">
            <a:off x="10180639" y="4364306"/>
            <a:ext cx="407389" cy="463351"/>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5" name="Google Shape;650;p26">
            <a:extLst>
              <a:ext uri="{FF2B5EF4-FFF2-40B4-BE49-F238E27FC236}">
                <a16:creationId xmlns:a16="http://schemas.microsoft.com/office/drawing/2014/main" id="{97A86BA2-BE34-6B78-FA41-F0516BEE65BB}"/>
              </a:ext>
            </a:extLst>
          </p:cNvPr>
          <p:cNvSpPr/>
          <p:nvPr/>
        </p:nvSpPr>
        <p:spPr>
          <a:xfrm>
            <a:off x="8948311" y="4795984"/>
            <a:ext cx="306232" cy="289813"/>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cxnSp>
        <p:nvCxnSpPr>
          <p:cNvPr id="76" name="Google Shape;651;p26">
            <a:extLst>
              <a:ext uri="{FF2B5EF4-FFF2-40B4-BE49-F238E27FC236}">
                <a16:creationId xmlns:a16="http://schemas.microsoft.com/office/drawing/2014/main" id="{9242307F-0E3F-6094-DBA5-F7EBC361F162}"/>
              </a:ext>
            </a:extLst>
          </p:cNvPr>
          <p:cNvCxnSpPr>
            <a:cxnSpLocks/>
            <a:stCxn id="82" idx="2"/>
            <a:endCxn id="75" idx="0"/>
          </p:cNvCxnSpPr>
          <p:nvPr/>
        </p:nvCxnSpPr>
        <p:spPr>
          <a:xfrm rot="5400000">
            <a:off x="9196884" y="4322397"/>
            <a:ext cx="378131" cy="569043"/>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77" name="Google Shape;657;p26">
            <a:extLst>
              <a:ext uri="{FF2B5EF4-FFF2-40B4-BE49-F238E27FC236}">
                <a16:creationId xmlns:a16="http://schemas.microsoft.com/office/drawing/2014/main" id="{0E0F8137-A22E-100F-034D-2CF77A040EEB}"/>
              </a:ext>
            </a:extLst>
          </p:cNvPr>
          <p:cNvSpPr txBox="1"/>
          <p:nvPr/>
        </p:nvSpPr>
        <p:spPr>
          <a:xfrm rot="5400000">
            <a:off x="9257533" y="3580443"/>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78" name="Google Shape;661;p26">
            <a:extLst>
              <a:ext uri="{FF2B5EF4-FFF2-40B4-BE49-F238E27FC236}">
                <a16:creationId xmlns:a16="http://schemas.microsoft.com/office/drawing/2014/main" id="{A2A59FB2-B850-4E6E-C3D5-27FF6CC72EF2}"/>
              </a:ext>
            </a:extLst>
          </p:cNvPr>
          <p:cNvSpPr txBox="1"/>
          <p:nvPr/>
        </p:nvSpPr>
        <p:spPr>
          <a:xfrm>
            <a:off x="9966364" y="4017932"/>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cxnSp>
        <p:nvCxnSpPr>
          <p:cNvPr id="79" name="Google Shape;666;p26">
            <a:extLst>
              <a:ext uri="{FF2B5EF4-FFF2-40B4-BE49-F238E27FC236}">
                <a16:creationId xmlns:a16="http://schemas.microsoft.com/office/drawing/2014/main" id="{25E191E1-08F4-1501-D22E-E005E77C5C9D}"/>
              </a:ext>
            </a:extLst>
          </p:cNvPr>
          <p:cNvCxnSpPr>
            <a:cxnSpLocks/>
            <a:stCxn id="77" idx="3"/>
            <a:endCxn id="81" idx="0"/>
          </p:cNvCxnSpPr>
          <p:nvPr/>
        </p:nvCxnSpPr>
        <p:spPr>
          <a:xfrm rot="5400000">
            <a:off x="9181901" y="3893949"/>
            <a:ext cx="278134" cy="213573"/>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0" name="Google Shape;667;p26">
            <a:extLst>
              <a:ext uri="{FF2B5EF4-FFF2-40B4-BE49-F238E27FC236}">
                <a16:creationId xmlns:a16="http://schemas.microsoft.com/office/drawing/2014/main" id="{848509FA-0735-7E6D-C77A-A2969FE2D3C6}"/>
              </a:ext>
            </a:extLst>
          </p:cNvPr>
          <p:cNvCxnSpPr>
            <a:cxnSpLocks/>
            <a:stCxn id="77" idx="3"/>
            <a:endCxn id="82" idx="0"/>
          </p:cNvCxnSpPr>
          <p:nvPr/>
        </p:nvCxnSpPr>
        <p:spPr>
          <a:xfrm rot="16200000" flipH="1">
            <a:off x="9412920" y="3876502"/>
            <a:ext cx="272385" cy="242716"/>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1" name="Google Shape;668;p26">
            <a:extLst>
              <a:ext uri="{FF2B5EF4-FFF2-40B4-BE49-F238E27FC236}">
                <a16:creationId xmlns:a16="http://schemas.microsoft.com/office/drawing/2014/main" id="{5118DF0D-EFF2-1C04-C882-123A9BA98632}"/>
              </a:ext>
            </a:extLst>
          </p:cNvPr>
          <p:cNvSpPr/>
          <p:nvPr/>
        </p:nvSpPr>
        <p:spPr>
          <a:xfrm>
            <a:off x="9007031" y="4139802"/>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2" name="Google Shape;633;p26">
            <a:extLst>
              <a:ext uri="{FF2B5EF4-FFF2-40B4-BE49-F238E27FC236}">
                <a16:creationId xmlns:a16="http://schemas.microsoft.com/office/drawing/2014/main" id="{597CF27A-780D-167F-716C-A19FF52CA2DF}"/>
              </a:ext>
            </a:extLst>
          </p:cNvPr>
          <p:cNvSpPr/>
          <p:nvPr/>
        </p:nvSpPr>
        <p:spPr>
          <a:xfrm>
            <a:off x="9463320" y="4134053"/>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83" name="Google Shape;673;p26">
            <a:extLst>
              <a:ext uri="{FF2B5EF4-FFF2-40B4-BE49-F238E27FC236}">
                <a16:creationId xmlns:a16="http://schemas.microsoft.com/office/drawing/2014/main" id="{4E4356AF-9CB0-D53C-208C-572A317BF8ED}"/>
              </a:ext>
            </a:extLst>
          </p:cNvPr>
          <p:cNvCxnSpPr>
            <a:cxnSpLocks/>
            <a:stCxn id="95" idx="3"/>
            <a:endCxn id="85" idx="0"/>
          </p:cNvCxnSpPr>
          <p:nvPr/>
        </p:nvCxnSpPr>
        <p:spPr>
          <a:xfrm rot="5400000">
            <a:off x="10613886" y="3871048"/>
            <a:ext cx="239562" cy="235317"/>
          </a:xfrm>
          <a:prstGeom prst="curvedConnector3">
            <a:avLst>
              <a:gd name="adj1" fmla="val 50000"/>
            </a:avLst>
          </a:prstGeom>
          <a:noFill/>
          <a:ln w="19050" cap="flat" cmpd="sng">
            <a:solidFill>
              <a:schemeClr val="dk1"/>
            </a:solidFill>
            <a:prstDash val="solid"/>
            <a:miter lim="800000"/>
            <a:headEnd type="none" w="sm" len="sm"/>
            <a:tailEnd type="triangle" w="sm" len="sm"/>
          </a:ln>
        </p:spPr>
      </p:cxnSp>
      <p:cxnSp>
        <p:nvCxnSpPr>
          <p:cNvPr id="84" name="Google Shape;674;p26">
            <a:extLst>
              <a:ext uri="{FF2B5EF4-FFF2-40B4-BE49-F238E27FC236}">
                <a16:creationId xmlns:a16="http://schemas.microsoft.com/office/drawing/2014/main" id="{277FCA55-2843-0D92-9A6D-1B6CCFEED6F4}"/>
              </a:ext>
            </a:extLst>
          </p:cNvPr>
          <p:cNvCxnSpPr>
            <a:cxnSpLocks/>
            <a:stCxn id="95" idx="3"/>
            <a:endCxn id="86" idx="0"/>
          </p:cNvCxnSpPr>
          <p:nvPr/>
        </p:nvCxnSpPr>
        <p:spPr>
          <a:xfrm rot="16200000" flipH="1">
            <a:off x="10861981" y="3858268"/>
            <a:ext cx="233813" cy="255125"/>
          </a:xfrm>
          <a:prstGeom prst="curvedConnector3">
            <a:avLst>
              <a:gd name="adj1" fmla="val 50000"/>
            </a:avLst>
          </a:prstGeom>
          <a:noFill/>
          <a:ln w="19050" cap="flat" cmpd="sng">
            <a:solidFill>
              <a:schemeClr val="dk1"/>
            </a:solidFill>
            <a:prstDash val="solid"/>
            <a:miter lim="800000"/>
            <a:headEnd type="none" w="sm" len="sm"/>
            <a:tailEnd type="triangle" w="sm" len="sm"/>
          </a:ln>
        </p:spPr>
      </p:cxnSp>
      <p:sp>
        <p:nvSpPr>
          <p:cNvPr id="85" name="Google Shape;637;p26">
            <a:extLst>
              <a:ext uri="{FF2B5EF4-FFF2-40B4-BE49-F238E27FC236}">
                <a16:creationId xmlns:a16="http://schemas.microsoft.com/office/drawing/2014/main" id="{11F9C912-E42B-17B1-E3F2-50026BC35B3B}"/>
              </a:ext>
            </a:extLst>
          </p:cNvPr>
          <p:cNvSpPr/>
          <p:nvPr/>
        </p:nvSpPr>
        <p:spPr>
          <a:xfrm>
            <a:off x="10408858" y="4108487"/>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6" name="Google Shape;675;p26">
            <a:extLst>
              <a:ext uri="{FF2B5EF4-FFF2-40B4-BE49-F238E27FC236}">
                <a16:creationId xmlns:a16="http://schemas.microsoft.com/office/drawing/2014/main" id="{FBC6A935-91B6-90AB-AFAA-A2406F01F90C}"/>
              </a:ext>
            </a:extLst>
          </p:cNvPr>
          <p:cNvSpPr/>
          <p:nvPr/>
        </p:nvSpPr>
        <p:spPr>
          <a:xfrm>
            <a:off x="10899300" y="4102738"/>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87" name="Google Shape;650;p26">
            <a:extLst>
              <a:ext uri="{FF2B5EF4-FFF2-40B4-BE49-F238E27FC236}">
                <a16:creationId xmlns:a16="http://schemas.microsoft.com/office/drawing/2014/main" id="{52C12D7D-FE09-3A60-AAED-3BA03BBA1AD5}"/>
              </a:ext>
            </a:extLst>
          </p:cNvPr>
          <p:cNvSpPr/>
          <p:nvPr/>
        </p:nvSpPr>
        <p:spPr>
          <a:xfrm>
            <a:off x="9294569" y="4800653"/>
            <a:ext cx="306232"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u="none" dirty="0">
              <a:solidFill>
                <a:schemeClr val="dk1"/>
              </a:solidFill>
              <a:latin typeface="Arial"/>
              <a:ea typeface="Arial"/>
              <a:cs typeface="Arial"/>
              <a:sym typeface="Arial"/>
            </a:endParaRPr>
          </a:p>
        </p:txBody>
      </p:sp>
      <p:sp>
        <p:nvSpPr>
          <p:cNvPr id="88" name="Google Shape;650;p26">
            <a:extLst>
              <a:ext uri="{FF2B5EF4-FFF2-40B4-BE49-F238E27FC236}">
                <a16:creationId xmlns:a16="http://schemas.microsoft.com/office/drawing/2014/main" id="{17F28D90-84EB-99F9-F1B2-F4BBFD72BBA5}"/>
              </a:ext>
            </a:extLst>
          </p:cNvPr>
          <p:cNvSpPr/>
          <p:nvPr/>
        </p:nvSpPr>
        <p:spPr>
          <a:xfrm>
            <a:off x="9643396" y="4799677"/>
            <a:ext cx="305413"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dirty="0">
                <a:solidFill>
                  <a:schemeClr val="dk1"/>
                </a:solidFill>
                <a:latin typeface="Arial"/>
                <a:ea typeface="Arial"/>
                <a:cs typeface="Arial"/>
                <a:sym typeface="Arial"/>
              </a:rPr>
              <a:t>…</a:t>
            </a:r>
            <a:endParaRPr sz="1000" b="0" u="none" dirty="0">
              <a:solidFill>
                <a:schemeClr val="dk1"/>
              </a:solidFill>
              <a:latin typeface="Arial"/>
              <a:ea typeface="Arial"/>
              <a:cs typeface="Arial"/>
              <a:sym typeface="Arial"/>
            </a:endParaRPr>
          </a:p>
        </p:txBody>
      </p:sp>
      <p:sp>
        <p:nvSpPr>
          <p:cNvPr id="89" name="Google Shape;675;p26">
            <a:extLst>
              <a:ext uri="{FF2B5EF4-FFF2-40B4-BE49-F238E27FC236}">
                <a16:creationId xmlns:a16="http://schemas.microsoft.com/office/drawing/2014/main" id="{94BFCF04-341D-9A55-602A-55C66CC712EF}"/>
              </a:ext>
            </a:extLst>
          </p:cNvPr>
          <p:cNvSpPr/>
          <p:nvPr/>
        </p:nvSpPr>
        <p:spPr>
          <a:xfrm>
            <a:off x="9232398" y="328454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90" name="Google Shape;675;p26">
            <a:extLst>
              <a:ext uri="{FF2B5EF4-FFF2-40B4-BE49-F238E27FC236}">
                <a16:creationId xmlns:a16="http://schemas.microsoft.com/office/drawing/2014/main" id="{2C2A0440-3751-A489-1175-3328D4CEAB25}"/>
              </a:ext>
            </a:extLst>
          </p:cNvPr>
          <p:cNvSpPr/>
          <p:nvPr/>
        </p:nvSpPr>
        <p:spPr>
          <a:xfrm>
            <a:off x="10640066" y="3292905"/>
            <a:ext cx="414300" cy="283800"/>
          </a:xfrm>
          <a:prstGeom prst="roundRect">
            <a:avLst>
              <a:gd name="adj" fmla="val 16667"/>
            </a:avLst>
          </a:prstGeom>
          <a:solidFill>
            <a:srgbClr val="ECF3FF"/>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sp>
        <p:nvSpPr>
          <p:cNvPr id="91" name="Google Shape;645;p26">
            <a:extLst>
              <a:ext uri="{FF2B5EF4-FFF2-40B4-BE49-F238E27FC236}">
                <a16:creationId xmlns:a16="http://schemas.microsoft.com/office/drawing/2014/main" id="{D208E3A3-1DC3-29BE-A078-12AD0A94557D}"/>
              </a:ext>
            </a:extLst>
          </p:cNvPr>
          <p:cNvSpPr/>
          <p:nvPr/>
        </p:nvSpPr>
        <p:spPr>
          <a:xfrm>
            <a:off x="11062944" y="4795477"/>
            <a:ext cx="314811"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92" name="Google Shape;646;p26">
            <a:extLst>
              <a:ext uri="{FF2B5EF4-FFF2-40B4-BE49-F238E27FC236}">
                <a16:creationId xmlns:a16="http://schemas.microsoft.com/office/drawing/2014/main" id="{7091E7EF-0867-AFFD-4577-6A7F1EF944FE}"/>
              </a:ext>
            </a:extLst>
          </p:cNvPr>
          <p:cNvCxnSpPr>
            <a:cxnSpLocks/>
            <a:stCxn id="86" idx="2"/>
            <a:endCxn id="91" idx="0"/>
          </p:cNvCxnSpPr>
          <p:nvPr/>
        </p:nvCxnSpPr>
        <p:spPr>
          <a:xfrm rot="16200000" flipH="1">
            <a:off x="10958931" y="4534057"/>
            <a:ext cx="408939" cy="11390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93" name="Google Shape;647;p26">
            <a:extLst>
              <a:ext uri="{FF2B5EF4-FFF2-40B4-BE49-F238E27FC236}">
                <a16:creationId xmlns:a16="http://schemas.microsoft.com/office/drawing/2014/main" id="{A4F3EA1B-A520-14DE-B48B-ED02D8188579}"/>
              </a:ext>
            </a:extLst>
          </p:cNvPr>
          <p:cNvSpPr/>
          <p:nvPr/>
        </p:nvSpPr>
        <p:spPr>
          <a:xfrm>
            <a:off x="10708674" y="4795832"/>
            <a:ext cx="314811" cy="283800"/>
          </a:xfrm>
          <a:prstGeom prst="roundRect">
            <a:avLst>
              <a:gd name="adj" fmla="val 16667"/>
            </a:avLst>
          </a:prstGeom>
          <a:solidFill>
            <a:srgbClr val="E8FFE2"/>
          </a:solidFill>
          <a:ln w="1905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u="none">
                <a:solidFill>
                  <a:schemeClr val="dk1"/>
                </a:solidFill>
                <a:latin typeface="Arial"/>
                <a:ea typeface="Arial"/>
                <a:cs typeface="Arial"/>
                <a:sym typeface="Arial"/>
              </a:rPr>
              <a:t>…</a:t>
            </a:r>
            <a:endParaRPr sz="1000" b="0" u="none">
              <a:solidFill>
                <a:schemeClr val="dk1"/>
              </a:solidFill>
              <a:latin typeface="Arial"/>
              <a:ea typeface="Arial"/>
              <a:cs typeface="Arial"/>
              <a:sym typeface="Arial"/>
            </a:endParaRPr>
          </a:p>
        </p:txBody>
      </p:sp>
      <p:cxnSp>
        <p:nvCxnSpPr>
          <p:cNvPr id="94" name="Google Shape;648;p26">
            <a:extLst>
              <a:ext uri="{FF2B5EF4-FFF2-40B4-BE49-F238E27FC236}">
                <a16:creationId xmlns:a16="http://schemas.microsoft.com/office/drawing/2014/main" id="{98306E47-EB04-8ED5-7E8E-E1578F338476}"/>
              </a:ext>
            </a:extLst>
          </p:cNvPr>
          <p:cNvCxnSpPr>
            <a:cxnSpLocks/>
            <a:stCxn id="86" idx="2"/>
            <a:endCxn id="93" idx="0"/>
          </p:cNvCxnSpPr>
          <p:nvPr/>
        </p:nvCxnSpPr>
        <p:spPr>
          <a:xfrm rot="5400000">
            <a:off x="10781618" y="4471000"/>
            <a:ext cx="409294" cy="240370"/>
          </a:xfrm>
          <a:prstGeom prst="curvedConnector3">
            <a:avLst>
              <a:gd name="adj1" fmla="val 50000"/>
            </a:avLst>
          </a:prstGeom>
          <a:noFill/>
          <a:ln w="19050" cap="flat" cmpd="sng">
            <a:solidFill>
              <a:schemeClr val="dk1"/>
            </a:solidFill>
            <a:prstDash val="solid"/>
            <a:miter lim="800000"/>
            <a:headEnd type="none" w="med" len="med"/>
            <a:tailEnd type="triangle" w="med" len="med"/>
          </a:ln>
        </p:spPr>
      </p:cxnSp>
      <p:sp>
        <p:nvSpPr>
          <p:cNvPr id="95" name="Google Shape;657;p26">
            <a:extLst>
              <a:ext uri="{FF2B5EF4-FFF2-40B4-BE49-F238E27FC236}">
                <a16:creationId xmlns:a16="http://schemas.microsoft.com/office/drawing/2014/main" id="{77FA10ED-49C3-8083-3BD0-324CD8B37828}"/>
              </a:ext>
            </a:extLst>
          </p:cNvPr>
          <p:cNvSpPr txBox="1"/>
          <p:nvPr/>
        </p:nvSpPr>
        <p:spPr>
          <a:xfrm rot="5400000">
            <a:off x="10681104" y="3587700"/>
            <a:ext cx="340442" cy="222008"/>
          </a:xfrm>
          <a:prstGeom prst="rect">
            <a:avLst/>
          </a:prstGeom>
          <a:noFill/>
          <a:ln>
            <a:noFill/>
          </a:ln>
        </p:spPr>
        <p:txBody>
          <a:bodyPr spcFirstLastPara="1" wrap="square" lIns="68575" tIns="34275" rIns="68575" bIns="34275" anchor="b" anchorCtr="0">
            <a:no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sp>
        <p:nvSpPr>
          <p:cNvPr id="96" name="Google Shape;661;p26">
            <a:extLst>
              <a:ext uri="{FF2B5EF4-FFF2-40B4-BE49-F238E27FC236}">
                <a16:creationId xmlns:a16="http://schemas.microsoft.com/office/drawing/2014/main" id="{81CE8EFD-459D-79E0-D646-C90EC0305D24}"/>
              </a:ext>
            </a:extLst>
          </p:cNvPr>
          <p:cNvSpPr txBox="1"/>
          <p:nvPr/>
        </p:nvSpPr>
        <p:spPr>
          <a:xfrm>
            <a:off x="9933842" y="3178176"/>
            <a:ext cx="428613"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000" dirty="0">
                <a:solidFill>
                  <a:schemeClr val="dk1"/>
                </a:solidFill>
                <a:latin typeface="Arial"/>
                <a:ea typeface="Arial"/>
                <a:cs typeface="Arial"/>
                <a:sym typeface="Arial"/>
              </a:rPr>
              <a:t>…</a:t>
            </a:r>
            <a:endParaRPr sz="2000" dirty="0"/>
          </a:p>
        </p:txBody>
      </p:sp>
      <p:pic>
        <p:nvPicPr>
          <p:cNvPr id="97" name="Google Shape;1270;p33">
            <a:extLst>
              <a:ext uri="{FF2B5EF4-FFF2-40B4-BE49-F238E27FC236}">
                <a16:creationId xmlns:a16="http://schemas.microsoft.com/office/drawing/2014/main" id="{04912080-2C20-64A0-6406-70D2B2FA902E}"/>
              </a:ext>
            </a:extLst>
          </p:cNvPr>
          <p:cNvPicPr preferRelativeResize="0"/>
          <p:nvPr/>
        </p:nvPicPr>
        <p:blipFill>
          <a:blip r:embed="rId3">
            <a:alphaModFix/>
          </a:blip>
          <a:stretch>
            <a:fillRect/>
          </a:stretch>
        </p:blipFill>
        <p:spPr>
          <a:xfrm>
            <a:off x="8976746" y="4840600"/>
            <a:ext cx="223562" cy="228227"/>
          </a:xfrm>
          <a:prstGeom prst="rect">
            <a:avLst/>
          </a:prstGeom>
          <a:noFill/>
          <a:ln>
            <a:noFill/>
          </a:ln>
          <a:effectLst/>
        </p:spPr>
      </p:pic>
      <p:pic>
        <p:nvPicPr>
          <p:cNvPr id="98" name="Google Shape;1270;p33">
            <a:extLst>
              <a:ext uri="{FF2B5EF4-FFF2-40B4-BE49-F238E27FC236}">
                <a16:creationId xmlns:a16="http://schemas.microsoft.com/office/drawing/2014/main" id="{BCAAEB95-5C94-3705-AF35-2986B2E6742E}"/>
              </a:ext>
            </a:extLst>
          </p:cNvPr>
          <p:cNvPicPr preferRelativeResize="0"/>
          <p:nvPr/>
        </p:nvPicPr>
        <p:blipFill>
          <a:blip r:embed="rId3">
            <a:alphaModFix/>
          </a:blip>
          <a:stretch>
            <a:fillRect/>
          </a:stretch>
        </p:blipFill>
        <p:spPr>
          <a:xfrm>
            <a:off x="9318703" y="4836069"/>
            <a:ext cx="223562" cy="228227"/>
          </a:xfrm>
          <a:prstGeom prst="rect">
            <a:avLst/>
          </a:prstGeom>
          <a:noFill/>
          <a:ln>
            <a:noFill/>
          </a:ln>
          <a:effectLst/>
        </p:spPr>
      </p:pic>
      <p:pic>
        <p:nvPicPr>
          <p:cNvPr id="99" name="Google Shape;1270;p33">
            <a:extLst>
              <a:ext uri="{FF2B5EF4-FFF2-40B4-BE49-F238E27FC236}">
                <a16:creationId xmlns:a16="http://schemas.microsoft.com/office/drawing/2014/main" id="{6049057C-F62C-3451-BD36-35D8A341BB5C}"/>
              </a:ext>
            </a:extLst>
          </p:cNvPr>
          <p:cNvPicPr preferRelativeResize="0"/>
          <p:nvPr/>
        </p:nvPicPr>
        <p:blipFill>
          <a:blip r:embed="rId3">
            <a:alphaModFix/>
          </a:blip>
          <a:stretch>
            <a:fillRect/>
          </a:stretch>
        </p:blipFill>
        <p:spPr>
          <a:xfrm>
            <a:off x="9675221" y="4839665"/>
            <a:ext cx="223562" cy="228227"/>
          </a:xfrm>
          <a:prstGeom prst="rect">
            <a:avLst/>
          </a:prstGeom>
          <a:noFill/>
          <a:ln>
            <a:noFill/>
          </a:ln>
          <a:effectLst/>
        </p:spPr>
      </p:pic>
      <p:pic>
        <p:nvPicPr>
          <p:cNvPr id="100" name="Google Shape;1270;p33">
            <a:extLst>
              <a:ext uri="{FF2B5EF4-FFF2-40B4-BE49-F238E27FC236}">
                <a16:creationId xmlns:a16="http://schemas.microsoft.com/office/drawing/2014/main" id="{4F35D8C1-D93B-46D7-8C01-22922EA38794}"/>
              </a:ext>
            </a:extLst>
          </p:cNvPr>
          <p:cNvPicPr preferRelativeResize="0"/>
          <p:nvPr/>
        </p:nvPicPr>
        <p:blipFill>
          <a:blip r:embed="rId3">
            <a:alphaModFix/>
          </a:blip>
          <a:stretch>
            <a:fillRect/>
          </a:stretch>
        </p:blipFill>
        <p:spPr>
          <a:xfrm>
            <a:off x="10029689" y="4840745"/>
            <a:ext cx="223562" cy="228227"/>
          </a:xfrm>
          <a:prstGeom prst="rect">
            <a:avLst/>
          </a:prstGeom>
          <a:noFill/>
          <a:ln>
            <a:noFill/>
          </a:ln>
          <a:effectLst/>
        </p:spPr>
      </p:pic>
      <p:pic>
        <p:nvPicPr>
          <p:cNvPr id="101" name="Google Shape;1270;p33">
            <a:extLst>
              <a:ext uri="{FF2B5EF4-FFF2-40B4-BE49-F238E27FC236}">
                <a16:creationId xmlns:a16="http://schemas.microsoft.com/office/drawing/2014/main" id="{06A9FB75-6CF4-D367-53B1-2A074E5D27A3}"/>
              </a:ext>
            </a:extLst>
          </p:cNvPr>
          <p:cNvPicPr preferRelativeResize="0"/>
          <p:nvPr/>
        </p:nvPicPr>
        <p:blipFill>
          <a:blip r:embed="rId3">
            <a:alphaModFix/>
          </a:blip>
          <a:stretch>
            <a:fillRect/>
          </a:stretch>
        </p:blipFill>
        <p:spPr>
          <a:xfrm>
            <a:off x="10383097" y="4835609"/>
            <a:ext cx="223562" cy="228227"/>
          </a:xfrm>
          <a:prstGeom prst="rect">
            <a:avLst/>
          </a:prstGeom>
          <a:noFill/>
          <a:ln>
            <a:noFill/>
          </a:ln>
          <a:effectLst/>
        </p:spPr>
      </p:pic>
      <p:pic>
        <p:nvPicPr>
          <p:cNvPr id="102" name="Google Shape;1270;p33">
            <a:extLst>
              <a:ext uri="{FF2B5EF4-FFF2-40B4-BE49-F238E27FC236}">
                <a16:creationId xmlns:a16="http://schemas.microsoft.com/office/drawing/2014/main" id="{A43329C4-9120-1319-36A6-287EBAE58838}"/>
              </a:ext>
            </a:extLst>
          </p:cNvPr>
          <p:cNvPicPr preferRelativeResize="0"/>
          <p:nvPr/>
        </p:nvPicPr>
        <p:blipFill>
          <a:blip r:embed="rId3">
            <a:alphaModFix/>
          </a:blip>
          <a:stretch>
            <a:fillRect/>
          </a:stretch>
        </p:blipFill>
        <p:spPr>
          <a:xfrm>
            <a:off x="10738123" y="4835205"/>
            <a:ext cx="223562" cy="228227"/>
          </a:xfrm>
          <a:prstGeom prst="rect">
            <a:avLst/>
          </a:prstGeom>
          <a:noFill/>
          <a:ln>
            <a:noFill/>
          </a:ln>
          <a:effectLst/>
        </p:spPr>
      </p:pic>
      <p:pic>
        <p:nvPicPr>
          <p:cNvPr id="103" name="Google Shape;1270;p33">
            <a:extLst>
              <a:ext uri="{FF2B5EF4-FFF2-40B4-BE49-F238E27FC236}">
                <a16:creationId xmlns:a16="http://schemas.microsoft.com/office/drawing/2014/main" id="{097FC84E-151E-5C57-AC41-F7FC557FECE6}"/>
              </a:ext>
            </a:extLst>
          </p:cNvPr>
          <p:cNvPicPr preferRelativeResize="0"/>
          <p:nvPr/>
        </p:nvPicPr>
        <p:blipFill>
          <a:blip r:embed="rId3">
            <a:alphaModFix/>
          </a:blip>
          <a:stretch>
            <a:fillRect/>
          </a:stretch>
        </p:blipFill>
        <p:spPr>
          <a:xfrm>
            <a:off x="11100073" y="4828855"/>
            <a:ext cx="223562" cy="228227"/>
          </a:xfrm>
          <a:prstGeom prst="rect">
            <a:avLst/>
          </a:prstGeom>
          <a:noFill/>
          <a:ln>
            <a:noFill/>
          </a:ln>
          <a:effectLst/>
        </p:spPr>
      </p:pic>
      <p:sp>
        <p:nvSpPr>
          <p:cNvPr id="8" name="Slide Number Placeholder 7">
            <a:extLst>
              <a:ext uri="{FF2B5EF4-FFF2-40B4-BE49-F238E27FC236}">
                <a16:creationId xmlns:a16="http://schemas.microsoft.com/office/drawing/2014/main" id="{3750391E-1390-03D0-A5F3-139C1790386A}"/>
              </a:ext>
            </a:extLst>
          </p:cNvPr>
          <p:cNvSpPr>
            <a:spLocks noGrp="1"/>
          </p:cNvSpPr>
          <p:nvPr>
            <p:ph type="sldNum" sz="quarter" idx="10"/>
          </p:nvPr>
        </p:nvSpPr>
        <p:spPr/>
        <p:txBody>
          <a:bodyPr/>
          <a:lstStyle/>
          <a:p>
            <a:pPr>
              <a:defRPr/>
            </a:pPr>
            <a:fld id="{0121240C-47AF-2F4D-83B3-CC3EDF50F794}" type="slidenum">
              <a:rPr lang="en-US" smtClean="0"/>
              <a:pPr>
                <a:defRPr/>
              </a:pPr>
              <a:t>92</a:t>
            </a:fld>
            <a:endParaRPr lang="en-US"/>
          </a:p>
        </p:txBody>
      </p:sp>
      <p:sp>
        <p:nvSpPr>
          <p:cNvPr id="14" name="TextBox 13">
            <a:extLst>
              <a:ext uri="{FF2B5EF4-FFF2-40B4-BE49-F238E27FC236}">
                <a16:creationId xmlns:a16="http://schemas.microsoft.com/office/drawing/2014/main" id="{4602D226-92BC-F5EE-34A3-A6BDF9BF9FD7}"/>
              </a:ext>
            </a:extLst>
          </p:cNvPr>
          <p:cNvSpPr txBox="1"/>
          <p:nvPr/>
        </p:nvSpPr>
        <p:spPr>
          <a:xfrm>
            <a:off x="808315" y="6458868"/>
            <a:ext cx="10515600" cy="369332"/>
          </a:xfrm>
          <a:prstGeom prst="rect">
            <a:avLst/>
          </a:prstGeom>
          <a:noFill/>
        </p:spPr>
        <p:txBody>
          <a:bodyPr wrap="square">
            <a:spAutoFit/>
          </a:bodyPr>
          <a:lstStyle/>
          <a:p>
            <a:pPr algn="ctr"/>
            <a:r>
              <a:rPr lang="en-US" dirty="0"/>
              <a:t>Gao et al. Science </a:t>
            </a:r>
            <a:r>
              <a:rPr lang="en-US" dirty="0" err="1"/>
              <a:t>Hierarchography</a:t>
            </a:r>
            <a:r>
              <a:rPr lang="en-US" dirty="0"/>
              <a:t>: Hierarchical Abstractions of Scientific Literature.2025 </a:t>
            </a:r>
          </a:p>
        </p:txBody>
      </p:sp>
      <p:sp>
        <p:nvSpPr>
          <p:cNvPr id="45" name="Rectangle 44">
            <a:extLst>
              <a:ext uri="{FF2B5EF4-FFF2-40B4-BE49-F238E27FC236}">
                <a16:creationId xmlns:a16="http://schemas.microsoft.com/office/drawing/2014/main" id="{25941E73-CFF3-F7DE-FF13-4064F42AF612}"/>
              </a:ext>
            </a:extLst>
          </p:cNvPr>
          <p:cNvSpPr/>
          <p:nvPr/>
        </p:nvSpPr>
        <p:spPr>
          <a:xfrm>
            <a:off x="8781531" y="4096004"/>
            <a:ext cx="2809901" cy="67601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6" name="Rectangle 45">
            <a:extLst>
              <a:ext uri="{FF2B5EF4-FFF2-40B4-BE49-F238E27FC236}">
                <a16:creationId xmlns:a16="http://schemas.microsoft.com/office/drawing/2014/main" id="{3C793C66-3BA0-94FE-31DF-0304F1E61218}"/>
              </a:ext>
            </a:extLst>
          </p:cNvPr>
          <p:cNvSpPr/>
          <p:nvPr/>
        </p:nvSpPr>
        <p:spPr>
          <a:xfrm>
            <a:off x="8634140" y="2465713"/>
            <a:ext cx="2809901" cy="164579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mc:AlternateContent xmlns:mc="http://schemas.openxmlformats.org/markup-compatibility/2006">
        <mc:Choice xmlns:a14="http://schemas.microsoft.com/office/drawing/2010/main" Requires="a14">
          <p:sp>
            <p:nvSpPr>
              <p:cNvPr id="47" name="Rounded Rectangular Callout 46">
                <a:extLst>
                  <a:ext uri="{FF2B5EF4-FFF2-40B4-BE49-F238E27FC236}">
                    <a16:creationId xmlns:a16="http://schemas.microsoft.com/office/drawing/2014/main" id="{7843E838-2344-7543-CC8A-8383D61CE9AC}"/>
                  </a:ext>
                </a:extLst>
              </p:cNvPr>
              <p:cNvSpPr/>
              <p:nvPr/>
            </p:nvSpPr>
            <p:spPr>
              <a:xfrm>
                <a:off x="8142405" y="5316597"/>
                <a:ext cx="3612808" cy="1006476"/>
              </a:xfrm>
              <a:prstGeom prst="wedgeRoundRectCallout">
                <a:avLst>
                  <a:gd name="adj1" fmla="val -53990"/>
                  <a:gd name="adj2" fmla="val -35223"/>
                  <a:gd name="adj3" fmla="val 16667"/>
                </a:avLst>
              </a:prstGeom>
              <a:solidFill>
                <a:srgbClr val="DEEBFF">
                  <a:alpha val="68627"/>
                </a:srgb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Number of LLM calls: </a:t>
                </a:r>
                <a14:m>
                  <m:oMath xmlns:m="http://schemas.openxmlformats.org/officeDocument/2006/math">
                    <m:r>
                      <a:rPr lang="en-US" sz="2000" i="1" smtClean="0">
                        <a:solidFill>
                          <a:schemeClr val="tx1"/>
                        </a:solidFill>
                        <a:latin typeface="Cambria Math" panose="02040503050406030204" pitchFamily="18" charset="0"/>
                      </a:rPr>
                      <m:t>𝑂</m:t>
                    </m:r>
                    <m:r>
                      <a:rPr lang="en-US" sz="200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𝑏</m:t>
                    </m:r>
                    <m:r>
                      <a:rPr lang="en-US" sz="2000" i="1" smtClean="0">
                        <a:solidFill>
                          <a:schemeClr val="tx1"/>
                        </a:solidFill>
                        <a:latin typeface="Cambria Math" panose="02040503050406030204" pitchFamily="18" charset="0"/>
                      </a:rPr>
                      <m:t>)</m:t>
                    </m:r>
                  </m:oMath>
                </a14:m>
                <a:endParaRPr lang="en-US" sz="2000" dirty="0">
                  <a:solidFill>
                    <a:schemeClr val="tx1"/>
                  </a:solidFill>
                </a:endParaRPr>
              </a:p>
              <a:p>
                <a:pPr algn="ctr"/>
                <a:r>
                  <a:rPr lang="en-US" sz="2000" dirty="0">
                    <a:solidFill>
                      <a:schemeClr val="tx1"/>
                    </a:solidFill>
                  </a:rPr>
                  <a:t> (</a:t>
                </a:r>
                <a14:m>
                  <m:oMath xmlns:m="http://schemas.openxmlformats.org/officeDocument/2006/math">
                    <m:r>
                      <a:rPr lang="en-US" sz="2000" b="0" i="1" smtClean="0">
                        <a:solidFill>
                          <a:schemeClr val="tx1"/>
                        </a:solidFill>
                        <a:latin typeface="Cambria Math" panose="02040503050406030204" pitchFamily="18" charset="0"/>
                      </a:rPr>
                      <m:t>𝐶</m:t>
                    </m:r>
                  </m:oMath>
                </a14:m>
                <a:r>
                  <a:rPr lang="en-US" sz="2000" dirty="0">
                    <a:solidFill>
                      <a:schemeClr val="tx1"/>
                    </a:solidFill>
                  </a:rPr>
                  <a:t>: number of contributions; </a:t>
                </a:r>
                <a:br>
                  <a:rPr lang="en-US" sz="2000" dirty="0">
                    <a:solidFill>
                      <a:schemeClr val="tx1"/>
                    </a:solidFill>
                  </a:rPr>
                </a:br>
                <a14:m>
                  <m:oMath xmlns:m="http://schemas.openxmlformats.org/officeDocument/2006/math">
                    <m:r>
                      <a:rPr lang="en-US" sz="2000" i="1">
                        <a:solidFill>
                          <a:schemeClr val="tx1"/>
                        </a:solidFill>
                        <a:latin typeface="Cambria Math" panose="02040503050406030204" pitchFamily="18" charset="0"/>
                      </a:rPr>
                      <m:t>𝑏</m:t>
                    </m:r>
                    <m:r>
                      <a:rPr lang="en-US" sz="2000" b="0" i="1" smtClean="0">
                        <a:solidFill>
                          <a:schemeClr val="tx1"/>
                        </a:solidFill>
                        <a:latin typeface="Cambria Math" panose="02040503050406030204" pitchFamily="18" charset="0"/>
                      </a:rPr>
                      <m:t>:</m:t>
                    </m:r>
                  </m:oMath>
                </a14:m>
                <a:r>
                  <a:rPr lang="en-US" sz="2000" dirty="0">
                    <a:solidFill>
                      <a:schemeClr val="tx1"/>
                    </a:solidFill>
                  </a:rPr>
                  <a:t> branching factor)</a:t>
                </a:r>
              </a:p>
            </p:txBody>
          </p:sp>
        </mc:Choice>
        <mc:Fallback>
          <p:sp>
            <p:nvSpPr>
              <p:cNvPr id="47" name="Rounded Rectangular Callout 46">
                <a:extLst>
                  <a:ext uri="{FF2B5EF4-FFF2-40B4-BE49-F238E27FC236}">
                    <a16:creationId xmlns:a16="http://schemas.microsoft.com/office/drawing/2014/main" id="{7843E838-2344-7543-CC8A-8383D61CE9AC}"/>
                  </a:ext>
                </a:extLst>
              </p:cNvPr>
              <p:cNvSpPr>
                <a:spLocks noRot="1" noChangeAspect="1" noMove="1" noResize="1" noEditPoints="1" noAdjustHandles="1" noChangeArrowheads="1" noChangeShapeType="1" noTextEdit="1"/>
              </p:cNvSpPr>
              <p:nvPr/>
            </p:nvSpPr>
            <p:spPr>
              <a:xfrm>
                <a:off x="8142405" y="5316597"/>
                <a:ext cx="3612808" cy="1006476"/>
              </a:xfrm>
              <a:prstGeom prst="wedgeRoundRectCallout">
                <a:avLst>
                  <a:gd name="adj1" fmla="val -53990"/>
                  <a:gd name="adj2" fmla="val -35223"/>
                  <a:gd name="adj3" fmla="val 16667"/>
                </a:avLst>
              </a:prstGeom>
              <a:blipFill>
                <a:blip r:embed="rId4"/>
                <a:stretch>
                  <a:fillRect t="-2469" b="-9877"/>
                </a:stretch>
              </a:blipFill>
              <a:ln>
                <a:solidFill>
                  <a:schemeClr val="tx2">
                    <a:lumMod val="60000"/>
                    <a:lumOff val="4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8310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fade">
                                      <p:cBhvr>
                                        <p:cTn id="85" dur="500"/>
                                        <p:tgtEl>
                                          <p:spTgt spid="6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fade">
                                      <p:cBhvr>
                                        <p:cTn id="88" dur="500"/>
                                        <p:tgtEl>
                                          <p:spTgt spid="6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500"/>
                                        <p:tgtEl>
                                          <p:spTgt spid="6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0" nodeType="clickEffect">
                                  <p:stCondLst>
                                    <p:cond delay="0"/>
                                  </p:stCondLst>
                                  <p:childTnLst>
                                    <p:animEffect transition="out" filter="fade">
                                      <p:cBhvr>
                                        <p:cTn id="98" dur="500"/>
                                        <p:tgtEl>
                                          <p:spTgt spid="45"/>
                                        </p:tgtEl>
                                      </p:cBhvr>
                                    </p:animEffect>
                                    <p:set>
                                      <p:cBhvr>
                                        <p:cTn id="99" dur="1" fill="hold">
                                          <p:stCondLst>
                                            <p:cond delay="499"/>
                                          </p:stCondLst>
                                        </p:cTn>
                                        <p:tgtEl>
                                          <p:spTgt spid="45"/>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0" nodeType="clickEffect">
                                  <p:stCondLst>
                                    <p:cond delay="0"/>
                                  </p:stCondLst>
                                  <p:childTnLst>
                                    <p:animEffect transition="out" filter="fade">
                                      <p:cBhvr>
                                        <p:cTn id="103" dur="500"/>
                                        <p:tgtEl>
                                          <p:spTgt spid="46"/>
                                        </p:tgtEl>
                                      </p:cBhvr>
                                    </p:animEffect>
                                    <p:set>
                                      <p:cBhvr>
                                        <p:cTn id="104" dur="1" fill="hold">
                                          <p:stCondLst>
                                            <p:cond delay="499"/>
                                          </p:stCondLst>
                                        </p:cTn>
                                        <p:tgtEl>
                                          <p:spTgt spid="46"/>
                                        </p:tgtEl>
                                        <p:attrNameLst>
                                          <p:attrName>style.visibility</p:attrName>
                                        </p:attrNameLst>
                                      </p:cBhvr>
                                      <p:to>
                                        <p:strVal val="hidden"/>
                                      </p:to>
                                    </p:set>
                                  </p:childTnLst>
                                </p:cTn>
                              </p:par>
                              <p:par>
                                <p:cTn id="105" presetID="10" presetClass="entr" presetSubtype="0" fill="hold" grpId="0"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animBg="1"/>
      <p:bldP spid="21" grpId="0"/>
      <p:bldP spid="43" grpId="0"/>
      <p:bldP spid="44" grpId="0" animBg="1"/>
      <p:bldP spid="49" grpId="0" animBg="1"/>
      <p:bldP spid="50" grpId="0" animBg="1"/>
      <p:bldP spid="51" grpId="0" animBg="1"/>
      <p:bldP spid="52" grpId="0" animBg="1"/>
      <p:bldP spid="53" grpId="0" animBg="1"/>
      <p:bldP spid="54" grpId="0" animBg="1"/>
      <p:bldP spid="55" grpId="0" animBg="1"/>
      <p:bldP spid="56" grpId="0"/>
      <p:bldP spid="57" grpId="0"/>
      <p:bldP spid="61" grpId="0" animBg="1"/>
      <p:bldP spid="62" grpId="0" animBg="1"/>
      <p:bldP spid="63" grpId="0"/>
      <p:bldP spid="64" grpId="0"/>
      <p:bldP spid="65" grpId="0" animBg="1"/>
      <p:bldP spid="45" grpId="0" animBg="1"/>
      <p:bldP spid="46" grpId="0" animBg="1"/>
      <p:bldP spid="4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1266-C9CB-32C7-9695-E14101DB13A3}"/>
              </a:ext>
            </a:extLst>
          </p:cNvPr>
          <p:cNvSpPr>
            <a:spLocks noGrp="1"/>
          </p:cNvSpPr>
          <p:nvPr>
            <p:ph type="title"/>
          </p:nvPr>
        </p:nvSpPr>
        <p:spPr/>
        <p:txBody>
          <a:bodyPr/>
          <a:lstStyle/>
          <a:p>
            <a:pPr algn="l"/>
            <a:r>
              <a:rPr lang="en-US" dirty="0"/>
              <a:t>    Evaluation</a:t>
            </a:r>
          </a:p>
        </p:txBody>
      </p:sp>
      <p:sp>
        <p:nvSpPr>
          <p:cNvPr id="3" name="Content Placeholder 2">
            <a:extLst>
              <a:ext uri="{FF2B5EF4-FFF2-40B4-BE49-F238E27FC236}">
                <a16:creationId xmlns:a16="http://schemas.microsoft.com/office/drawing/2014/main" id="{780E617D-E734-1161-1A7D-A214057C54C1}"/>
              </a:ext>
            </a:extLst>
          </p:cNvPr>
          <p:cNvSpPr>
            <a:spLocks noGrp="1"/>
          </p:cNvSpPr>
          <p:nvPr>
            <p:ph idx="1"/>
          </p:nvPr>
        </p:nvSpPr>
        <p:spPr/>
        <p:txBody>
          <a:bodyPr/>
          <a:lstStyle/>
          <a:p>
            <a:r>
              <a:rPr lang="en-US" dirty="0"/>
              <a:t>A semi-random set of 2K papers</a:t>
            </a:r>
          </a:p>
          <a:p>
            <a:pPr lvl="1"/>
            <a:r>
              <a:rPr lang="en-US" dirty="0"/>
              <a:t>(results on 10K papers in the paper) </a:t>
            </a:r>
          </a:p>
          <a:p>
            <a:pPr lvl="1"/>
            <a:endParaRPr lang="en-US" dirty="0"/>
          </a:p>
          <a:p>
            <a:pPr lvl="1"/>
            <a:endParaRPr lang="en-US" dirty="0"/>
          </a:p>
          <a:p>
            <a:endParaRPr lang="en-US" dirty="0"/>
          </a:p>
          <a:p>
            <a:endParaRPr lang="en-US" dirty="0"/>
          </a:p>
          <a:p>
            <a:endParaRPr lang="en-US" dirty="0"/>
          </a:p>
          <a:p>
            <a:endParaRPr lang="en-US" dirty="0"/>
          </a:p>
          <a:p>
            <a:endParaRPr lang="en-US" dirty="0"/>
          </a:p>
          <a:p>
            <a:r>
              <a:rPr lang="en-US" sz="1800" dirty="0"/>
              <a:t>Examples here: </a:t>
            </a:r>
            <a:r>
              <a:rPr lang="en-US" sz="1600" dirty="0">
                <a:hlinkClick r:id="rId3"/>
              </a:rPr>
              <a:t>https://ia1.wse.jhu.edu/port4000/</a:t>
            </a:r>
            <a:r>
              <a:rPr lang="en-US" sz="1600" dirty="0"/>
              <a:t> </a:t>
            </a:r>
          </a:p>
        </p:txBody>
      </p:sp>
      <p:sp>
        <p:nvSpPr>
          <p:cNvPr id="4" name="Slide Number Placeholder 3">
            <a:extLst>
              <a:ext uri="{FF2B5EF4-FFF2-40B4-BE49-F238E27FC236}">
                <a16:creationId xmlns:a16="http://schemas.microsoft.com/office/drawing/2014/main" id="{FD76550A-E4F6-2097-BE80-E05483B83711}"/>
              </a:ext>
            </a:extLst>
          </p:cNvPr>
          <p:cNvSpPr>
            <a:spLocks noGrp="1"/>
          </p:cNvSpPr>
          <p:nvPr>
            <p:ph type="sldNum" sz="quarter" idx="10"/>
          </p:nvPr>
        </p:nvSpPr>
        <p:spPr/>
        <p:txBody>
          <a:bodyPr/>
          <a:lstStyle/>
          <a:p>
            <a:pPr>
              <a:defRPr/>
            </a:pPr>
            <a:fld id="{0121240C-47AF-2F4D-83B3-CC3EDF50F794}" type="slidenum">
              <a:rPr lang="en-US" smtClean="0"/>
              <a:pPr>
                <a:defRPr/>
              </a:pPr>
              <a:t>93</a:t>
            </a:fld>
            <a:endParaRPr lang="en-US"/>
          </a:p>
        </p:txBody>
      </p:sp>
      <p:pic>
        <p:nvPicPr>
          <p:cNvPr id="5" name="Picture 4">
            <a:extLst>
              <a:ext uri="{FF2B5EF4-FFF2-40B4-BE49-F238E27FC236}">
                <a16:creationId xmlns:a16="http://schemas.microsoft.com/office/drawing/2014/main" id="{6CF001F3-43D8-5608-1317-329D52928787}"/>
              </a:ext>
            </a:extLst>
          </p:cNvPr>
          <p:cNvPicPr>
            <a:picLocks noChangeAspect="1"/>
          </p:cNvPicPr>
          <p:nvPr/>
        </p:nvPicPr>
        <p:blipFill>
          <a:blip r:embed="rId4"/>
          <a:srcRect b="64233"/>
          <a:stretch/>
        </p:blipFill>
        <p:spPr>
          <a:xfrm>
            <a:off x="6501159" y="1046349"/>
            <a:ext cx="5407281" cy="1949761"/>
          </a:xfrm>
          <a:prstGeom prst="rect">
            <a:avLst/>
          </a:prstGeom>
        </p:spPr>
      </p:pic>
      <p:pic>
        <p:nvPicPr>
          <p:cNvPr id="6" name="Picture 5">
            <a:extLst>
              <a:ext uri="{FF2B5EF4-FFF2-40B4-BE49-F238E27FC236}">
                <a16:creationId xmlns:a16="http://schemas.microsoft.com/office/drawing/2014/main" id="{E753A037-6CD4-C50C-07FA-08A13A57CAD0}"/>
              </a:ext>
            </a:extLst>
          </p:cNvPr>
          <p:cNvPicPr>
            <a:picLocks noChangeAspect="1"/>
          </p:cNvPicPr>
          <p:nvPr/>
        </p:nvPicPr>
        <p:blipFill>
          <a:blip r:embed="rId4"/>
          <a:srcRect t="35767"/>
          <a:stretch/>
        </p:blipFill>
        <p:spPr>
          <a:xfrm>
            <a:off x="6523461" y="2992394"/>
            <a:ext cx="5407281" cy="3501483"/>
          </a:xfrm>
          <a:prstGeom prst="rect">
            <a:avLst/>
          </a:prstGeom>
        </p:spPr>
      </p:pic>
      <p:sp>
        <p:nvSpPr>
          <p:cNvPr id="7" name="Rounded Rectangular Callout 6">
            <a:extLst>
              <a:ext uri="{FF2B5EF4-FFF2-40B4-BE49-F238E27FC236}">
                <a16:creationId xmlns:a16="http://schemas.microsoft.com/office/drawing/2014/main" id="{393D7B7B-C2F0-4CD1-02D2-9EE882C6DE13}"/>
              </a:ext>
            </a:extLst>
          </p:cNvPr>
          <p:cNvSpPr/>
          <p:nvPr/>
        </p:nvSpPr>
        <p:spPr>
          <a:xfrm>
            <a:off x="828853" y="2936577"/>
            <a:ext cx="5275225" cy="984845"/>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solidFill>
              </a:rPr>
              <a:t>Scychic</a:t>
            </a:r>
            <a:r>
              <a:rPr lang="en-US" sz="2800" b="1" dirty="0">
                <a:solidFill>
                  <a:schemeClr val="tx1"/>
                </a:solidFill>
              </a:rPr>
              <a:t> </a:t>
            </a:r>
            <a:r>
              <a:rPr lang="en-US" sz="2800" dirty="0">
                <a:solidFill>
                  <a:schemeClr val="tx1"/>
                </a:solidFill>
              </a:rPr>
              <a:t>has high accuracy while requiring much less LLM calls. </a:t>
            </a:r>
          </a:p>
        </p:txBody>
      </p:sp>
      <p:sp>
        <p:nvSpPr>
          <p:cNvPr id="8" name="Rectangle 7">
            <a:extLst>
              <a:ext uri="{FF2B5EF4-FFF2-40B4-BE49-F238E27FC236}">
                <a16:creationId xmlns:a16="http://schemas.microsoft.com/office/drawing/2014/main" id="{24182F00-912F-6772-93D1-E71969495E77}"/>
              </a:ext>
            </a:extLst>
          </p:cNvPr>
          <p:cNvSpPr/>
          <p:nvPr/>
        </p:nvSpPr>
        <p:spPr>
          <a:xfrm>
            <a:off x="470825" y="2732880"/>
            <a:ext cx="5797069" cy="137103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ounded Rectangular Callout 8">
            <a:extLst>
              <a:ext uri="{FF2B5EF4-FFF2-40B4-BE49-F238E27FC236}">
                <a16:creationId xmlns:a16="http://schemas.microsoft.com/office/drawing/2014/main" id="{F6EFD233-B7DD-E6F5-DA7B-FFEE93FC7D2F}"/>
              </a:ext>
            </a:extLst>
          </p:cNvPr>
          <p:cNvSpPr/>
          <p:nvPr/>
        </p:nvSpPr>
        <p:spPr>
          <a:xfrm>
            <a:off x="820775" y="4250712"/>
            <a:ext cx="5275225" cy="984845"/>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The task is difficult. </a:t>
            </a:r>
          </a:p>
          <a:p>
            <a:pPr algn="ctr"/>
            <a:r>
              <a:rPr lang="en-US" sz="2800" dirty="0">
                <a:solidFill>
                  <a:schemeClr val="tx1"/>
                </a:solidFill>
              </a:rPr>
              <a:t>Help us solve it! </a:t>
            </a:r>
          </a:p>
        </p:txBody>
      </p:sp>
      <p:sp>
        <p:nvSpPr>
          <p:cNvPr id="10" name="Rectangle 9">
            <a:extLst>
              <a:ext uri="{FF2B5EF4-FFF2-40B4-BE49-F238E27FC236}">
                <a16:creationId xmlns:a16="http://schemas.microsoft.com/office/drawing/2014/main" id="{4528B564-EC52-222E-1BCB-AFED1540E00A}"/>
              </a:ext>
            </a:extLst>
          </p:cNvPr>
          <p:cNvSpPr/>
          <p:nvPr/>
        </p:nvSpPr>
        <p:spPr>
          <a:xfrm>
            <a:off x="598608" y="4125119"/>
            <a:ext cx="5797069" cy="137103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5226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EBC40-161D-AE5B-A6B9-116E7CD2B57A}"/>
              </a:ext>
            </a:extLst>
          </p:cNvPr>
          <p:cNvSpPr>
            <a:spLocks noGrp="1"/>
          </p:cNvSpPr>
          <p:nvPr>
            <p:ph type="title"/>
          </p:nvPr>
        </p:nvSpPr>
        <p:spPr/>
        <p:txBody>
          <a:bodyPr/>
          <a:lstStyle/>
          <a:p>
            <a:r>
              <a:rPr lang="en-US" dirty="0"/>
              <a:t>Putting things together</a:t>
            </a:r>
          </a:p>
        </p:txBody>
      </p:sp>
      <p:sp>
        <p:nvSpPr>
          <p:cNvPr id="3" name="Content Placeholder 2">
            <a:extLst>
              <a:ext uri="{FF2B5EF4-FFF2-40B4-BE49-F238E27FC236}">
                <a16:creationId xmlns:a16="http://schemas.microsoft.com/office/drawing/2014/main" id="{A4C262F2-057E-4F57-2106-847962C940D4}"/>
              </a:ext>
            </a:extLst>
          </p:cNvPr>
          <p:cNvSpPr>
            <a:spLocks noGrp="1"/>
          </p:cNvSpPr>
          <p:nvPr>
            <p:ph idx="1"/>
          </p:nvPr>
        </p:nvSpPr>
        <p:spPr>
          <a:xfrm>
            <a:off x="838199" y="1514475"/>
            <a:ext cx="10964779" cy="4662488"/>
          </a:xfrm>
        </p:spPr>
        <p:txBody>
          <a:bodyPr/>
          <a:lstStyle/>
          <a:p>
            <a:r>
              <a:rPr lang="en-US" b="1" dirty="0"/>
              <a:t>Motivation: </a:t>
            </a:r>
            <a:r>
              <a:rPr lang="en-US" dirty="0"/>
              <a:t>Aggregative queries that require understanding the distribution of scientific efforts across different sub-areas. </a:t>
            </a:r>
          </a:p>
          <a:p>
            <a:endParaRPr lang="en-US" dirty="0"/>
          </a:p>
          <a:p>
            <a:r>
              <a:rPr lang="en-US" b="1" dirty="0"/>
              <a:t>Science </a:t>
            </a:r>
            <a:r>
              <a:rPr lang="en-US" b="1" dirty="0" err="1"/>
              <a:t>Hierarchography</a:t>
            </a:r>
            <a:r>
              <a:rPr lang="en-US" b="1" dirty="0"/>
              <a:t>: </a:t>
            </a:r>
            <a:r>
              <a:rPr lang="en-US" dirty="0"/>
              <a:t>Large-scale hierarchical summarization of scientific literature. </a:t>
            </a:r>
            <a:br>
              <a:rPr lang="en-US" b="1" dirty="0"/>
            </a:br>
            <a:endParaRPr lang="en-US" dirty="0"/>
          </a:p>
          <a:p>
            <a:r>
              <a:rPr lang="en-US" dirty="0"/>
              <a:t>We proposed framework to </a:t>
            </a:r>
          </a:p>
          <a:p>
            <a:pPr marL="914400" lvl="1" indent="-457200">
              <a:buFont typeface="+mj-lt"/>
              <a:buAutoNum type="arabicPeriod"/>
            </a:pPr>
            <a:r>
              <a:rPr lang="en-US" dirty="0"/>
              <a:t>Evaluate: measuring hierarchy quality, in absence of gold data.</a:t>
            </a:r>
          </a:p>
          <a:p>
            <a:pPr marL="914400" lvl="1" indent="-457200">
              <a:buFont typeface="+mj-lt"/>
              <a:buAutoNum type="arabicPeriod"/>
            </a:pPr>
            <a:r>
              <a:rPr lang="en-US" dirty="0"/>
              <a:t>Infer hierarchies: balancing quality and scalability. Far from perfect! </a:t>
            </a:r>
          </a:p>
          <a:p>
            <a:pPr lvl="1"/>
            <a:endParaRPr lang="en-US" dirty="0"/>
          </a:p>
        </p:txBody>
      </p:sp>
      <p:sp>
        <p:nvSpPr>
          <p:cNvPr id="6" name="Slide Number Placeholder 5">
            <a:extLst>
              <a:ext uri="{FF2B5EF4-FFF2-40B4-BE49-F238E27FC236}">
                <a16:creationId xmlns:a16="http://schemas.microsoft.com/office/drawing/2014/main" id="{65D3CC60-261C-9B71-D208-5F2E886CF4EB}"/>
              </a:ext>
            </a:extLst>
          </p:cNvPr>
          <p:cNvSpPr>
            <a:spLocks noGrp="1"/>
          </p:cNvSpPr>
          <p:nvPr>
            <p:ph type="sldNum" sz="quarter" idx="10"/>
          </p:nvPr>
        </p:nvSpPr>
        <p:spPr/>
        <p:txBody>
          <a:bodyPr/>
          <a:lstStyle/>
          <a:p>
            <a:pPr>
              <a:defRPr/>
            </a:pPr>
            <a:fld id="{0121240C-47AF-2F4D-83B3-CC3EDF50F794}" type="slidenum">
              <a:rPr lang="en-US" smtClean="0"/>
              <a:pPr>
                <a:defRPr/>
              </a:pPr>
              <a:t>94</a:t>
            </a:fld>
            <a:endParaRPr lang="en-US"/>
          </a:p>
        </p:txBody>
      </p:sp>
      <p:sp>
        <p:nvSpPr>
          <p:cNvPr id="7" name="Rectangle 6">
            <a:extLst>
              <a:ext uri="{FF2B5EF4-FFF2-40B4-BE49-F238E27FC236}">
                <a16:creationId xmlns:a16="http://schemas.microsoft.com/office/drawing/2014/main" id="{B51EB487-8B00-FA4A-D266-9270BC449AEA}"/>
              </a:ext>
            </a:extLst>
          </p:cNvPr>
          <p:cNvSpPr/>
          <p:nvPr/>
        </p:nvSpPr>
        <p:spPr>
          <a:xfrm>
            <a:off x="540963" y="1309048"/>
            <a:ext cx="11559250" cy="134258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77050E10-E180-2061-374D-043A7A773E56}"/>
              </a:ext>
            </a:extLst>
          </p:cNvPr>
          <p:cNvSpPr/>
          <p:nvPr/>
        </p:nvSpPr>
        <p:spPr>
          <a:xfrm>
            <a:off x="540963" y="2757707"/>
            <a:ext cx="11559250" cy="134258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77664DE9-98DF-74BD-2E4D-862B53D094A3}"/>
              </a:ext>
            </a:extLst>
          </p:cNvPr>
          <p:cNvSpPr/>
          <p:nvPr/>
        </p:nvSpPr>
        <p:spPr>
          <a:xfrm>
            <a:off x="335425" y="3945132"/>
            <a:ext cx="11559250" cy="171660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419118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9B81-E63F-85D4-5689-EE28BD3F0C8B}"/>
              </a:ext>
            </a:extLst>
          </p:cNvPr>
          <p:cNvSpPr>
            <a:spLocks noGrp="1"/>
          </p:cNvSpPr>
          <p:nvPr>
            <p:ph type="title"/>
          </p:nvPr>
        </p:nvSpPr>
        <p:spPr/>
        <p:txBody>
          <a:bodyPr/>
          <a:lstStyle/>
          <a:p>
            <a:r>
              <a:rPr lang="en-US" sz="4000" dirty="0"/>
              <a:t>AI for facilitating science: how far are we? </a:t>
            </a:r>
          </a:p>
        </p:txBody>
      </p:sp>
      <p:sp>
        <p:nvSpPr>
          <p:cNvPr id="3" name="Content Placeholder 2">
            <a:extLst>
              <a:ext uri="{FF2B5EF4-FFF2-40B4-BE49-F238E27FC236}">
                <a16:creationId xmlns:a16="http://schemas.microsoft.com/office/drawing/2014/main" id="{B6DD51E7-4DF9-FBBF-A814-0F3E3C21BFBB}"/>
              </a:ext>
            </a:extLst>
          </p:cNvPr>
          <p:cNvSpPr>
            <a:spLocks noGrp="1"/>
          </p:cNvSpPr>
          <p:nvPr>
            <p:ph idx="1"/>
          </p:nvPr>
        </p:nvSpPr>
        <p:spPr>
          <a:xfrm>
            <a:off x="838199" y="1514475"/>
            <a:ext cx="11005457" cy="4662488"/>
          </a:xfrm>
        </p:spPr>
        <p:txBody>
          <a:bodyPr/>
          <a:lstStyle/>
          <a:p>
            <a:r>
              <a:rPr lang="en-US" dirty="0"/>
              <a:t>LLM have brought up </a:t>
            </a:r>
            <a:r>
              <a:rPr lang="en-US" dirty="0">
                <a:solidFill>
                  <a:srgbClr val="00B050"/>
                </a:solidFill>
              </a:rPr>
              <a:t>massive opportunities</a:t>
            </a:r>
            <a:r>
              <a:rPr lang="en-US" dirty="0"/>
              <a:t> to speed up science.  </a:t>
            </a:r>
          </a:p>
          <a:p>
            <a:pPr lvl="1"/>
            <a:r>
              <a:rPr lang="en-US" dirty="0"/>
              <a:t>Accessing and digesting, reviewing, … </a:t>
            </a:r>
          </a:p>
          <a:p>
            <a:endParaRPr lang="en-US" dirty="0"/>
          </a:p>
          <a:p>
            <a:r>
              <a:rPr lang="en-US" dirty="0"/>
              <a:t>Not just LLMs— we should think about “systems” that are built upon them. There are many other challenges remain here.  </a:t>
            </a:r>
          </a:p>
          <a:p>
            <a:endParaRPr lang="en-US" dirty="0"/>
          </a:p>
          <a:p>
            <a:r>
              <a:rPr lang="en-US" dirty="0"/>
              <a:t>At the same time, LMs </a:t>
            </a:r>
            <a:r>
              <a:rPr lang="en-US" dirty="0">
                <a:solidFill>
                  <a:srgbClr val="C00000"/>
                </a:solidFill>
              </a:rPr>
              <a:t>are brittle</a:t>
            </a:r>
            <a:r>
              <a:rPr lang="en-US" dirty="0"/>
              <a:t> and likely to remain brittle.  </a:t>
            </a:r>
          </a:p>
          <a:p>
            <a:pPr lvl="1"/>
            <a:r>
              <a:rPr lang="en-US" dirty="0"/>
              <a:t>We need innovative ways to </a:t>
            </a:r>
            <a:r>
              <a:rPr lang="en-US" dirty="0">
                <a:solidFill>
                  <a:srgbClr val="00B050"/>
                </a:solidFill>
              </a:rPr>
              <a:t>scope them</a:t>
            </a:r>
            <a:r>
              <a:rPr lang="en-US" dirty="0"/>
              <a:t> and </a:t>
            </a:r>
            <a:r>
              <a:rPr lang="en-US" dirty="0">
                <a:solidFill>
                  <a:srgbClr val="00B050"/>
                </a:solidFill>
              </a:rPr>
              <a:t>contain</a:t>
            </a:r>
            <a:r>
              <a:rPr lang="en-US" dirty="0"/>
              <a:t> </a:t>
            </a:r>
            <a:r>
              <a:rPr lang="en-US" dirty="0">
                <a:solidFill>
                  <a:srgbClr val="00B050"/>
                </a:solidFill>
              </a:rPr>
              <a:t>their brittleness</a:t>
            </a:r>
            <a:r>
              <a:rPr lang="en-US" dirty="0"/>
              <a:t>.</a:t>
            </a:r>
          </a:p>
          <a:p>
            <a:endParaRPr lang="en-US" dirty="0"/>
          </a:p>
          <a:p>
            <a:endParaRPr lang="en-US" dirty="0"/>
          </a:p>
        </p:txBody>
      </p:sp>
      <p:sp>
        <p:nvSpPr>
          <p:cNvPr id="5" name="Slide Number Placeholder 4">
            <a:extLst>
              <a:ext uri="{FF2B5EF4-FFF2-40B4-BE49-F238E27FC236}">
                <a16:creationId xmlns:a16="http://schemas.microsoft.com/office/drawing/2014/main" id="{8D2984FA-060F-66CB-DD29-7FC5083049EE}"/>
              </a:ext>
            </a:extLst>
          </p:cNvPr>
          <p:cNvSpPr>
            <a:spLocks noGrp="1"/>
          </p:cNvSpPr>
          <p:nvPr>
            <p:ph type="sldNum" sz="quarter" idx="10"/>
          </p:nvPr>
        </p:nvSpPr>
        <p:spPr/>
        <p:txBody>
          <a:bodyPr/>
          <a:lstStyle/>
          <a:p>
            <a:pPr>
              <a:defRPr/>
            </a:pPr>
            <a:fld id="{0121240C-47AF-2F4D-83B3-CC3EDF50F794}" type="slidenum">
              <a:rPr lang="en-US" smtClean="0"/>
              <a:pPr>
                <a:defRPr/>
              </a:pPr>
              <a:t>95</a:t>
            </a:fld>
            <a:endParaRPr lang="en-US"/>
          </a:p>
        </p:txBody>
      </p:sp>
      <p:sp>
        <p:nvSpPr>
          <p:cNvPr id="6" name="Rectangle 5">
            <a:extLst>
              <a:ext uri="{FF2B5EF4-FFF2-40B4-BE49-F238E27FC236}">
                <a16:creationId xmlns:a16="http://schemas.microsoft.com/office/drawing/2014/main" id="{896F7896-FFB5-0535-279D-5C74426D7888}"/>
              </a:ext>
            </a:extLst>
          </p:cNvPr>
          <p:cNvSpPr/>
          <p:nvPr/>
        </p:nvSpPr>
        <p:spPr>
          <a:xfrm>
            <a:off x="543977" y="1385888"/>
            <a:ext cx="11559250" cy="100647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DF4A1D12-0FBB-DE3A-4EBD-91BE8616C627}"/>
              </a:ext>
            </a:extLst>
          </p:cNvPr>
          <p:cNvSpPr/>
          <p:nvPr/>
        </p:nvSpPr>
        <p:spPr>
          <a:xfrm>
            <a:off x="543977" y="2877594"/>
            <a:ext cx="11559250" cy="100647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E6CDB8BE-9C64-97C7-801F-B32A2D417BCC}"/>
              </a:ext>
            </a:extLst>
          </p:cNvPr>
          <p:cNvSpPr/>
          <p:nvPr/>
        </p:nvSpPr>
        <p:spPr>
          <a:xfrm>
            <a:off x="632750" y="4320014"/>
            <a:ext cx="11559250" cy="100647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81278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a:xfrm>
            <a:off x="0" y="379413"/>
            <a:ext cx="12186309" cy="1006475"/>
          </a:xfrm>
        </p:spPr>
        <p:txBody>
          <a:bodyPr/>
          <a:lstStyle/>
          <a:p>
            <a:r>
              <a:rPr lang="en-US" dirty="0">
                <a:solidFill>
                  <a:srgbClr val="C00000"/>
                </a:solidFill>
              </a:rPr>
              <a:t>Not AGI:</a:t>
            </a:r>
            <a:r>
              <a:rPr lang="en-US" dirty="0"/>
              <a:t> Helpful agents w/ </a:t>
            </a:r>
            <a:r>
              <a:rPr lang="en-US" u="sng" dirty="0"/>
              <a:t>bounded autonomy</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a:xfrm>
            <a:off x="838199" y="1514475"/>
            <a:ext cx="10903609" cy="4662488"/>
          </a:xfrm>
        </p:spPr>
        <p:txBody>
          <a:bodyPr/>
          <a:lstStyle/>
          <a:p>
            <a:r>
              <a:rPr lang="en-US" dirty="0"/>
              <a:t>Systems that are </a:t>
            </a:r>
            <a:r>
              <a:rPr lang="en-US" dirty="0">
                <a:solidFill>
                  <a:srgbClr val="2064DE"/>
                </a:solidFill>
              </a:rPr>
              <a:t>robust within well-defined domain</a:t>
            </a:r>
            <a:r>
              <a:rPr lang="en-US" dirty="0"/>
              <a:t>, might be better alternatives to generalist brittle models.</a:t>
            </a:r>
          </a:p>
          <a:p>
            <a:pPr lvl="1"/>
            <a:r>
              <a:rPr lang="en-US" dirty="0"/>
              <a:t>Growing LLMs as part of data ecosystem</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It’s more helpful to pursue </a:t>
            </a:r>
            <a:r>
              <a:rPr lang="en-US" dirty="0">
                <a:solidFill>
                  <a:srgbClr val="2064DE"/>
                </a:solidFill>
              </a:rPr>
              <a:t>scoped agents </a:t>
            </a:r>
            <a:r>
              <a:rPr lang="en-US" dirty="0">
                <a:solidFill>
                  <a:schemeClr val="tx1">
                    <a:lumMod val="50000"/>
                  </a:schemeClr>
                </a:solidFill>
              </a:rPr>
              <a:t>that </a:t>
            </a:r>
            <a:r>
              <a:rPr lang="en-US" dirty="0">
                <a:solidFill>
                  <a:srgbClr val="00B000"/>
                </a:solidFill>
              </a:rPr>
              <a:t>augment us</a:t>
            </a:r>
            <a:r>
              <a:rPr lang="en-US" dirty="0">
                <a:solidFill>
                  <a:schemeClr val="tx1">
                    <a:lumMod val="50000"/>
                  </a:schemeClr>
                </a:solidFill>
              </a:rPr>
              <a:t>. </a:t>
            </a:r>
            <a:r>
              <a:rPr lang="en-US" dirty="0"/>
              <a:t> </a:t>
            </a:r>
          </a:p>
          <a:p>
            <a:pPr lvl="1"/>
            <a:r>
              <a:rPr lang="en-US" dirty="0">
                <a:solidFill>
                  <a:srgbClr val="C00000"/>
                </a:solidFill>
              </a:rPr>
              <a:t>Not to replace us.</a:t>
            </a:r>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CD14BBC7-7F21-14D3-5B69-474F48B471B0}"/>
              </a:ext>
            </a:extLst>
          </p:cNvPr>
          <p:cNvSpPr txBox="1"/>
          <p:nvPr/>
        </p:nvSpPr>
        <p:spPr>
          <a:xfrm>
            <a:off x="2044713" y="3389213"/>
            <a:ext cx="1038323" cy="1569660"/>
          </a:xfrm>
          <a:prstGeom prst="rect">
            <a:avLst/>
          </a:prstGeom>
          <a:noFill/>
        </p:spPr>
        <p:txBody>
          <a:bodyPr wrap="square">
            <a:spAutoFit/>
          </a:bodyPr>
          <a:lstStyle/>
          <a:p>
            <a:r>
              <a:rPr lang="en-US" sz="9600" dirty="0"/>
              <a:t>🤖</a:t>
            </a:r>
            <a:endParaRPr lang="en-US" sz="8000" dirty="0"/>
          </a:p>
        </p:txBody>
      </p:sp>
      <p:sp>
        <p:nvSpPr>
          <p:cNvPr id="9" name="Up-Down Arrow 8">
            <a:extLst>
              <a:ext uri="{FF2B5EF4-FFF2-40B4-BE49-F238E27FC236}">
                <a16:creationId xmlns:a16="http://schemas.microsoft.com/office/drawing/2014/main" id="{F963F840-228D-B425-E256-FF3AAA0AEE5E}"/>
              </a:ext>
            </a:extLst>
          </p:cNvPr>
          <p:cNvSpPr/>
          <p:nvPr/>
        </p:nvSpPr>
        <p:spPr>
          <a:xfrm rot="16200000">
            <a:off x="3672156" y="3501331"/>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2023 Revenue Cycle KPIs for Medical Billing Challenges">
            <a:extLst>
              <a:ext uri="{FF2B5EF4-FFF2-40B4-BE49-F238E27FC236}">
                <a16:creationId xmlns:a16="http://schemas.microsoft.com/office/drawing/2014/main" id="{D4BE2533-1F21-6CAA-8110-992B2077B2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05" t="16348" r="25906" b="15665"/>
          <a:stretch/>
        </p:blipFill>
        <p:spPr bwMode="auto">
          <a:xfrm>
            <a:off x="4533487" y="3164021"/>
            <a:ext cx="1193626" cy="10454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nior man in wheelchair on a white background Vector Image">
            <a:extLst>
              <a:ext uri="{FF2B5EF4-FFF2-40B4-BE49-F238E27FC236}">
                <a16:creationId xmlns:a16="http://schemas.microsoft.com/office/drawing/2014/main" id="{3CF478A2-170C-9241-4B56-198B456018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45" t="10867" r="10959" b="14520"/>
          <a:stretch/>
        </p:blipFill>
        <p:spPr bwMode="auto">
          <a:xfrm>
            <a:off x="5373924" y="3951640"/>
            <a:ext cx="827046" cy="107773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08C84FD-DC07-39D2-3B4E-B2EA5B3021C0}"/>
              </a:ext>
            </a:extLst>
          </p:cNvPr>
          <p:cNvSpPr>
            <a:spLocks noGrp="1"/>
          </p:cNvSpPr>
          <p:nvPr>
            <p:ph type="sldNum" sz="quarter" idx="10"/>
          </p:nvPr>
        </p:nvSpPr>
        <p:spPr/>
        <p:txBody>
          <a:bodyPr/>
          <a:lstStyle/>
          <a:p>
            <a:pPr>
              <a:defRPr/>
            </a:pPr>
            <a:fld id="{0121240C-47AF-2F4D-83B3-CC3EDF50F794}" type="slidenum">
              <a:rPr lang="en-US" smtClean="0"/>
              <a:pPr>
                <a:defRPr/>
              </a:pPr>
              <a:t>96</a:t>
            </a:fld>
            <a:endParaRPr lang="en-US"/>
          </a:p>
        </p:txBody>
      </p:sp>
      <p:pic>
        <p:nvPicPr>
          <p:cNvPr id="6" name="Picture 5">
            <a:extLst>
              <a:ext uri="{FF2B5EF4-FFF2-40B4-BE49-F238E27FC236}">
                <a16:creationId xmlns:a16="http://schemas.microsoft.com/office/drawing/2014/main" id="{17A58DD0-E3B3-F6D2-BABC-9CA26DA27B9A}"/>
              </a:ext>
            </a:extLst>
          </p:cNvPr>
          <p:cNvPicPr>
            <a:picLocks noChangeAspect="1"/>
          </p:cNvPicPr>
          <p:nvPr/>
        </p:nvPicPr>
        <p:blipFill>
          <a:blip r:embed="rId6"/>
          <a:srcRect r="8110" b="5475"/>
          <a:stretch/>
        </p:blipFill>
        <p:spPr>
          <a:xfrm>
            <a:off x="7362918" y="2470167"/>
            <a:ext cx="3550682" cy="2913303"/>
          </a:xfrm>
          <a:prstGeom prst="rect">
            <a:avLst/>
          </a:prstGeom>
        </p:spPr>
      </p:pic>
    </p:spTree>
    <p:extLst>
      <p:ext uri="{BB962C8B-B14F-4D97-AF65-F5344CB8AC3E}">
        <p14:creationId xmlns:p14="http://schemas.microsoft.com/office/powerpoint/2010/main" val="1834271563"/>
      </p:ext>
    </p:extLst>
  </p:cSld>
  <p:clrMapOvr>
    <a:masterClrMapping/>
  </p:clrMapOvr>
  <p:extLst>
    <p:ext uri="{6950BFC3-D8DA-4A85-94F7-54DA5524770B}">
      <p188:commentRel xmlns:p188="http://schemas.microsoft.com/office/powerpoint/2018/8/main" r:id="rId3"/>
    </p:ext>
  </p:extLs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553390" y="645553"/>
            <a:ext cx="10515600" cy="654919"/>
          </a:xfrm>
        </p:spPr>
        <p:txBody>
          <a:bodyPr/>
          <a:lstStyle/>
          <a:p>
            <a:pPr marL="0" indent="0">
              <a:buNone/>
            </a:pPr>
            <a:r>
              <a:rPr lang="en-US" sz="2800" i="1" dirty="0"/>
              <a:t>Thanks for wonderful collaborators on these projects: </a:t>
            </a:r>
          </a:p>
          <a:p>
            <a:pPr marL="0" indent="0">
              <a:buNone/>
            </a:pPr>
            <a:endParaRPr lang="en-US" i="1" dirty="0"/>
          </a:p>
          <a:p>
            <a:pPr marL="0" indent="0">
              <a:buNone/>
            </a:pPr>
            <a:endParaRPr lang="en-US" sz="2800" i="1" dirty="0"/>
          </a:p>
          <a:p>
            <a:pPr marL="0" indent="0">
              <a:buNone/>
            </a:pPr>
            <a:endParaRPr lang="en-US" i="1" dirty="0"/>
          </a:p>
          <a:p>
            <a:pPr marL="0" indent="0">
              <a:buNone/>
            </a:pPr>
            <a:endParaRPr lang="en-US" sz="2800"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Funding: </a:t>
            </a:r>
            <a:endParaRPr lang="en-US" sz="2800" i="1" dirty="0"/>
          </a:p>
          <a:p>
            <a:endParaRPr lang="en-US" dirty="0"/>
          </a:p>
        </p:txBody>
      </p:sp>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300" y="5043338"/>
            <a:ext cx="1735238" cy="100647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96" t="25773" r="19947" b="23818"/>
          <a:stretch/>
        </p:blipFill>
        <p:spPr bwMode="auto">
          <a:xfrm>
            <a:off x="4712844" y="5121075"/>
            <a:ext cx="1075081" cy="8993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Marc Marone">
            <a:extLst>
              <a:ext uri="{FF2B5EF4-FFF2-40B4-BE49-F238E27FC236}">
                <a16:creationId xmlns:a16="http://schemas.microsoft.com/office/drawing/2014/main" id="{CA02B76D-ED48-CCE3-76E3-B51791F1AB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368" t="9236" r="29416" b="39324"/>
          <a:stretch/>
        </p:blipFill>
        <p:spPr bwMode="auto">
          <a:xfrm>
            <a:off x="4939806" y="1801563"/>
            <a:ext cx="983409" cy="1198306"/>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8" descr="Benjamin van Durme - Johns Hopkins Whiting School of Engineering">
            <a:extLst>
              <a:ext uri="{FF2B5EF4-FFF2-40B4-BE49-F238E27FC236}">
                <a16:creationId xmlns:a16="http://schemas.microsoft.com/office/drawing/2014/main" id="{94686698-857F-2075-D427-06F3ACE807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979" t="3100" r="12309" b="3741"/>
          <a:stretch/>
        </p:blipFill>
        <p:spPr bwMode="auto">
          <a:xfrm>
            <a:off x="6049260" y="1796254"/>
            <a:ext cx="989860" cy="119849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46" name="Picture 26" descr="Jack Jingyu Zhang (@jackjingyuzhang) / X">
            <a:extLst>
              <a:ext uri="{FF2B5EF4-FFF2-40B4-BE49-F238E27FC236}">
                <a16:creationId xmlns:a16="http://schemas.microsoft.com/office/drawing/2014/main" id="{5CDF6F78-C7C4-1556-2611-AA6B89BFD6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907" r="12137" b="7962"/>
          <a:stretch/>
        </p:blipFill>
        <p:spPr bwMode="auto">
          <a:xfrm>
            <a:off x="3857142" y="1796254"/>
            <a:ext cx="983409" cy="120751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Jeffrey Cheng - Duke University | LinkedIn">
            <a:extLst>
              <a:ext uri="{FF2B5EF4-FFF2-40B4-BE49-F238E27FC236}">
                <a16:creationId xmlns:a16="http://schemas.microsoft.com/office/drawing/2014/main" id="{5BB493CC-9FA6-2D34-96F5-9C739594116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811" t="13765" r="13590"/>
          <a:stretch/>
        </p:blipFill>
        <p:spPr bwMode="auto">
          <a:xfrm>
            <a:off x="2784772" y="3094934"/>
            <a:ext cx="965393" cy="1196192"/>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997CD6-1117-6FBB-B7E4-6D55BA70A367}"/>
              </a:ext>
            </a:extLst>
          </p:cNvPr>
          <p:cNvPicPr>
            <a:picLocks noChangeAspect="1"/>
          </p:cNvPicPr>
          <p:nvPr/>
        </p:nvPicPr>
        <p:blipFill rotWithShape="1">
          <a:blip r:embed="rId9"/>
          <a:srcRect l="36460" t="27187" r="25489" b="31179"/>
          <a:stretch/>
        </p:blipFill>
        <p:spPr>
          <a:xfrm rot="5400000">
            <a:off x="3760642" y="3200269"/>
            <a:ext cx="1198306" cy="983409"/>
          </a:xfrm>
          <a:prstGeom prst="rect">
            <a:avLst/>
          </a:prstGeom>
          <a:ln>
            <a:solidFill>
              <a:schemeClr val="tx1">
                <a:lumMod val="50000"/>
              </a:schemeClr>
            </a:solidFill>
          </a:ln>
          <a:effectLst>
            <a:outerShdw blurRad="63500" sx="102000" sy="102000" algn="ctr" rotWithShape="0">
              <a:prstClr val="black">
                <a:alpha val="40000"/>
              </a:prstClr>
            </a:outerShdw>
          </a:effectLst>
        </p:spPr>
      </p:pic>
      <p:pic>
        <p:nvPicPr>
          <p:cNvPr id="3" name="Picture 2" descr="Orion Weller">
            <a:extLst>
              <a:ext uri="{FF2B5EF4-FFF2-40B4-BE49-F238E27FC236}">
                <a16:creationId xmlns:a16="http://schemas.microsoft.com/office/drawing/2014/main" id="{996A16CE-5C1D-BCAA-6DC6-D3DD35C3ED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794" t="10775" r="26040" b="28262"/>
          <a:stretch/>
        </p:blipFill>
        <p:spPr bwMode="auto">
          <a:xfrm>
            <a:off x="4942380" y="3083394"/>
            <a:ext cx="983409" cy="1221570"/>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3B2B651-33B1-EF5F-D62A-C3C2697FAA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15793" y="5246922"/>
            <a:ext cx="2041978" cy="6476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FAA0D51-3ABB-5A61-A944-8128AE2FEEFB}"/>
              </a:ext>
            </a:extLst>
          </p:cNvPr>
          <p:cNvSpPr>
            <a:spLocks noGrp="1"/>
          </p:cNvSpPr>
          <p:nvPr>
            <p:ph type="sldNum" sz="quarter" idx="10"/>
          </p:nvPr>
        </p:nvSpPr>
        <p:spPr/>
        <p:txBody>
          <a:bodyPr/>
          <a:lstStyle/>
          <a:p>
            <a:pPr>
              <a:defRPr/>
            </a:pPr>
            <a:fld id="{0121240C-47AF-2F4D-83B3-CC3EDF50F794}" type="slidenum">
              <a:rPr lang="en-US" smtClean="0"/>
              <a:pPr>
                <a:defRPr/>
              </a:pPr>
              <a:t>97</a:t>
            </a:fld>
            <a:endParaRPr lang="en-US"/>
          </a:p>
        </p:txBody>
      </p:sp>
      <p:pic>
        <p:nvPicPr>
          <p:cNvPr id="10" name="Picture 9">
            <a:extLst>
              <a:ext uri="{FF2B5EF4-FFF2-40B4-BE49-F238E27FC236}">
                <a16:creationId xmlns:a16="http://schemas.microsoft.com/office/drawing/2014/main" id="{2DF0CBAD-9399-1E55-F5BC-5B672C913833}"/>
              </a:ext>
            </a:extLst>
          </p:cNvPr>
          <p:cNvPicPr>
            <a:picLocks noChangeAspect="1"/>
          </p:cNvPicPr>
          <p:nvPr/>
        </p:nvPicPr>
        <p:blipFill>
          <a:blip r:embed="rId12"/>
          <a:srcRect l="10348" r="11018"/>
          <a:stretch/>
        </p:blipFill>
        <p:spPr>
          <a:xfrm>
            <a:off x="6060104" y="3073549"/>
            <a:ext cx="965394" cy="1238273"/>
          </a:xfrm>
          <a:prstGeom prst="rect">
            <a:avLst/>
          </a:prstGeom>
          <a:ln>
            <a:solidFill>
              <a:schemeClr val="bg2">
                <a:lumMod val="10000"/>
              </a:schemeClr>
            </a:solidFill>
          </a:ln>
          <a:effectLst>
            <a:outerShdw blurRad="63500" sx="102000" sy="102000" algn="ctr" rotWithShape="0">
              <a:prstClr val="black">
                <a:alpha val="40000"/>
              </a:prstClr>
            </a:outerShdw>
          </a:effectLst>
        </p:spPr>
      </p:pic>
      <p:pic>
        <p:nvPicPr>
          <p:cNvPr id="12" name="Picture 6" descr="CS 601.471/671: Self-supervised Models">
            <a:extLst>
              <a:ext uri="{FF2B5EF4-FFF2-40B4-BE49-F238E27FC236}">
                <a16:creationId xmlns:a16="http://schemas.microsoft.com/office/drawing/2014/main" id="{01F7B724-23F5-8BB4-A462-8CDA8DBA5B9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5627" t="1673" r="13063" b="7863"/>
          <a:stretch/>
        </p:blipFill>
        <p:spPr bwMode="auto">
          <a:xfrm>
            <a:off x="7153472" y="3066691"/>
            <a:ext cx="991697" cy="1238273"/>
          </a:xfrm>
          <a:prstGeom prst="rect">
            <a:avLst/>
          </a:prstGeom>
          <a:noFill/>
          <a:ln>
            <a:solidFill>
              <a:schemeClr val="bg2">
                <a:lumMod val="1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703E59-9B94-D4E0-405F-07E27CB9920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170" r="7943" b="3875"/>
          <a:stretch/>
        </p:blipFill>
        <p:spPr bwMode="auto">
          <a:xfrm>
            <a:off x="7157359" y="1794243"/>
            <a:ext cx="983409" cy="1198307"/>
          </a:xfrm>
          <a:prstGeom prst="rect">
            <a:avLst/>
          </a:prstGeom>
          <a:noFill/>
          <a:ln>
            <a:solidFill>
              <a:schemeClr val="bg2">
                <a:lumMod val="1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18" descr="A person wearing glasses and a jacket&#10;&#10;AI-generated content may be incorrect.">
            <a:extLst>
              <a:ext uri="{FF2B5EF4-FFF2-40B4-BE49-F238E27FC236}">
                <a16:creationId xmlns:a16="http://schemas.microsoft.com/office/drawing/2014/main" id="{F52AEDEC-D4D0-3EF6-9F2A-71922E945C07}"/>
              </a:ext>
            </a:extLst>
          </p:cNvPr>
          <p:cNvPicPr>
            <a:picLocks noChangeAspect="1"/>
          </p:cNvPicPr>
          <p:nvPr/>
        </p:nvPicPr>
        <p:blipFill>
          <a:blip r:embed="rId15"/>
          <a:srcRect l="3" t="4526" r="1682" b="13612"/>
          <a:stretch/>
        </p:blipFill>
        <p:spPr>
          <a:xfrm>
            <a:off x="8280823" y="3056006"/>
            <a:ext cx="991696" cy="1238273"/>
          </a:xfrm>
          <a:prstGeom prst="rect">
            <a:avLst/>
          </a:prstGeom>
          <a:ln>
            <a:solidFill>
              <a:schemeClr val="bg2">
                <a:lumMod val="10000"/>
              </a:schemeClr>
            </a:solidFill>
          </a:ln>
          <a:effectLst>
            <a:glow rad="101600">
              <a:schemeClr val="accent3">
                <a:satMod val="175000"/>
                <a:alpha val="40000"/>
              </a:schemeClr>
            </a:glow>
          </a:effectLst>
        </p:spPr>
      </p:pic>
      <p:pic>
        <p:nvPicPr>
          <p:cNvPr id="21" name="Picture 14" descr="DARPA - Wikipedia">
            <a:extLst>
              <a:ext uri="{FF2B5EF4-FFF2-40B4-BE49-F238E27FC236}">
                <a16:creationId xmlns:a16="http://schemas.microsoft.com/office/drawing/2014/main" id="{A0A99782-754A-8DAE-DE31-D7CB84D621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99395" y="5043337"/>
            <a:ext cx="1849219" cy="100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18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714B7-454E-AC6E-5218-409DE6559B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CA13C-8A38-78D6-5F54-EB7C4A617B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D8658D-247A-4E7E-47E8-6843E79C99A3}"/>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155F423E-C231-6ED7-FF45-6CE0C2207F64}"/>
              </a:ext>
            </a:extLst>
          </p:cNvPr>
          <p:cNvSpPr>
            <a:spLocks noGrp="1"/>
          </p:cNvSpPr>
          <p:nvPr>
            <p:ph type="sldNum" sz="quarter" idx="10"/>
          </p:nvPr>
        </p:nvSpPr>
        <p:spPr/>
        <p:txBody>
          <a:bodyPr/>
          <a:lstStyle/>
          <a:p>
            <a:pPr>
              <a:defRPr/>
            </a:pPr>
            <a:fld id="{0121240C-47AF-2F4D-83B3-CC3EDF50F794}" type="slidenum">
              <a:rPr lang="en-US" smtClean="0"/>
              <a:pPr>
                <a:defRPr/>
              </a:pPr>
              <a:t>98</a:t>
            </a:fld>
            <a:endParaRPr lang="en-US"/>
          </a:p>
        </p:txBody>
      </p:sp>
    </p:spTree>
    <p:extLst>
      <p:ext uri="{BB962C8B-B14F-4D97-AF65-F5344CB8AC3E}">
        <p14:creationId xmlns:p14="http://schemas.microsoft.com/office/powerpoint/2010/main" val="112230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7710-F7E3-5429-24F8-EB0C27C6E8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899F40-F587-ADB9-DB52-14ECAE1E84C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175E73-A2A7-39A8-1DAB-BE0D2EEF9D79}"/>
              </a:ext>
            </a:extLst>
          </p:cNvPr>
          <p:cNvPicPr>
            <a:picLocks noChangeAspect="1"/>
          </p:cNvPicPr>
          <p:nvPr/>
        </p:nvPicPr>
        <p:blipFill>
          <a:blip r:embed="rId3"/>
          <a:stretch>
            <a:fillRect/>
          </a:stretch>
        </p:blipFill>
        <p:spPr>
          <a:xfrm>
            <a:off x="334747" y="307759"/>
            <a:ext cx="6856269" cy="3610186"/>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EFED07F1-0C3C-8C2E-724E-B4A475EDE541}"/>
              </a:ext>
            </a:extLst>
          </p:cNvPr>
          <p:cNvPicPr>
            <a:picLocks noChangeAspect="1"/>
          </p:cNvPicPr>
          <p:nvPr/>
        </p:nvPicPr>
        <p:blipFill>
          <a:blip r:embed="rId4"/>
          <a:srcRect t="9138"/>
          <a:stretch/>
        </p:blipFill>
        <p:spPr>
          <a:xfrm>
            <a:off x="4868021" y="2789814"/>
            <a:ext cx="7159187" cy="3767359"/>
          </a:xfrm>
          <a:prstGeom prst="rect">
            <a:avLst/>
          </a:prstGeom>
          <a:effectLst>
            <a:outerShdw blurRad="63500" sx="102000" sy="102000" algn="ctr" rotWithShape="0">
              <a:prstClr val="black">
                <a:alpha val="40000"/>
              </a:prstClr>
            </a:outerShdw>
          </a:effectLst>
        </p:spPr>
      </p:pic>
      <p:sp>
        <p:nvSpPr>
          <p:cNvPr id="7" name="Rounded Rectangle 6">
            <a:extLst>
              <a:ext uri="{FF2B5EF4-FFF2-40B4-BE49-F238E27FC236}">
                <a16:creationId xmlns:a16="http://schemas.microsoft.com/office/drawing/2014/main" id="{123A186C-4548-9353-541C-A1D373A0F10B}"/>
              </a:ext>
            </a:extLst>
          </p:cNvPr>
          <p:cNvSpPr/>
          <p:nvPr/>
        </p:nvSpPr>
        <p:spPr>
          <a:xfrm>
            <a:off x="7536054" y="974956"/>
            <a:ext cx="4383609" cy="1412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Motivated early efforts to building general-purpose question-answering systems. </a:t>
            </a:r>
          </a:p>
        </p:txBody>
      </p:sp>
      <p:sp>
        <p:nvSpPr>
          <p:cNvPr id="8" name="Rounded Rectangle 7">
            <a:extLst>
              <a:ext uri="{FF2B5EF4-FFF2-40B4-BE49-F238E27FC236}">
                <a16:creationId xmlns:a16="http://schemas.microsoft.com/office/drawing/2014/main" id="{C6DC64FD-2193-995F-CAF9-4998B6D85D85}"/>
              </a:ext>
            </a:extLst>
          </p:cNvPr>
          <p:cNvSpPr/>
          <p:nvPr/>
        </p:nvSpPr>
        <p:spPr>
          <a:xfrm>
            <a:off x="168402" y="4526790"/>
            <a:ext cx="4537799" cy="1412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The leap from “questions” to “instructions” was natural.</a:t>
            </a:r>
          </a:p>
        </p:txBody>
      </p:sp>
      <p:sp>
        <p:nvSpPr>
          <p:cNvPr id="9" name="Slide Number Placeholder 8">
            <a:extLst>
              <a:ext uri="{FF2B5EF4-FFF2-40B4-BE49-F238E27FC236}">
                <a16:creationId xmlns:a16="http://schemas.microsoft.com/office/drawing/2014/main" id="{15211C82-553C-31B0-4DAA-6590A983055F}"/>
              </a:ext>
            </a:extLst>
          </p:cNvPr>
          <p:cNvSpPr>
            <a:spLocks noGrp="1"/>
          </p:cNvSpPr>
          <p:nvPr>
            <p:ph type="sldNum" sz="quarter" idx="10"/>
          </p:nvPr>
        </p:nvSpPr>
        <p:spPr/>
        <p:txBody>
          <a:bodyPr/>
          <a:lstStyle/>
          <a:p>
            <a:pPr>
              <a:defRPr/>
            </a:pPr>
            <a:fld id="{0121240C-47AF-2F4D-83B3-CC3EDF50F794}" type="slidenum">
              <a:rPr lang="en-US" smtClean="0"/>
              <a:pPr>
                <a:defRPr/>
              </a:pPr>
              <a:t>99</a:t>
            </a:fld>
            <a:endParaRPr lang="en-US"/>
          </a:p>
        </p:txBody>
      </p:sp>
    </p:spTree>
    <p:extLst>
      <p:ext uri="{BB962C8B-B14F-4D97-AF65-F5344CB8AC3E}">
        <p14:creationId xmlns:p14="http://schemas.microsoft.com/office/powerpoint/2010/main" val="174103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8938</TotalTime>
  <Words>9425</Words>
  <Application>Microsoft Macintosh PowerPoint</Application>
  <PresentationFormat>Widescreen</PresentationFormat>
  <Paragraphs>1496</Paragraphs>
  <Slides>112</Slides>
  <Notes>89</Notes>
  <HiddenSlides>14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112</vt:i4>
      </vt:variant>
    </vt:vector>
  </HeadingPairs>
  <TitlesOfParts>
    <vt:vector size="125" baseType="lpstr">
      <vt:lpstr>Arial</vt:lpstr>
      <vt:lpstr>Avenir Book</vt:lpstr>
      <vt:lpstr>Calibri</vt:lpstr>
      <vt:lpstr>Cambria Math</vt:lpstr>
      <vt:lpstr>Comic Sans MS</vt:lpstr>
      <vt:lpstr>Consolas</vt:lpstr>
      <vt:lpstr>Corbel</vt:lpstr>
      <vt:lpstr>Google Sans</vt:lpstr>
      <vt:lpstr>Helvetica</vt:lpstr>
      <vt:lpstr>Roboto</vt:lpstr>
      <vt:lpstr>Tahoma</vt:lpstr>
      <vt:lpstr>Times New Roman</vt:lpstr>
      <vt:lpstr>AI2 PPT Theme</vt:lpstr>
      <vt:lpstr>Science of AI and AI for Science </vt:lpstr>
      <vt:lpstr>Go Quakers!! </vt:lpstr>
      <vt:lpstr>PowerPoint Presentation</vt:lpstr>
      <vt:lpstr>Inference-time reasoning!!! </vt:lpstr>
      <vt:lpstr>The progress we dreamed of</vt:lpstr>
      <vt:lpstr>The progress we dreamed of</vt:lpstr>
      <vt:lpstr>However, LLMs remain brittle … </vt:lpstr>
      <vt:lpstr>PowerPoint Presentation</vt:lpstr>
      <vt:lpstr>PowerPoint Presentation</vt:lpstr>
      <vt:lpstr>PowerPoint Presentation</vt:lpstr>
      <vt:lpstr>PowerPoint Presentation</vt:lpstr>
      <vt:lpstr>LLMs remain to be brittle </vt:lpstr>
      <vt:lpstr>Will “scaling” solve LLM brittleness? </vt:lpstr>
      <vt:lpstr>LMs will remain brittle</vt:lpstr>
      <vt:lpstr>Roadmap</vt:lpstr>
      <vt:lpstr>AI Data is the “new electricity” </vt:lpstr>
      <vt:lpstr>Limits of scaling “laws”</vt:lpstr>
      <vt:lpstr>Limits of scaling “laws”</vt:lpstr>
      <vt:lpstr>Beyond blackbox laws: knowledge distribution</vt:lpstr>
      <vt:lpstr>Beyond blackbox laws: knowledge distribution</vt:lpstr>
      <vt:lpstr>Beyond blackbox laws: Knowledge Cutoffs</vt:lpstr>
      <vt:lpstr>Temporal misalignment: LLMs stale over time</vt:lpstr>
      <vt:lpstr>How reliable is LLM knowledge before the cutoff?</vt:lpstr>
      <vt:lpstr>Dated Data:  Tracing Knowledge Cutoffs in Large Language Models</vt:lpstr>
      <vt:lpstr>LLM reliability before the cutoff</vt:lpstr>
      <vt:lpstr>How do we measure knowledge over time?</vt:lpstr>
      <vt:lpstr>Extract PPL over time with WIKISPAN</vt:lpstr>
      <vt:lpstr>Expectation: which trend would you expect? </vt:lpstr>
      <vt:lpstr>PPL of RedPejamas over time</vt:lpstr>
      <vt:lpstr>PPL of RedPejamas over time</vt:lpstr>
      <vt:lpstr>“Effective Cutoff” </vt:lpstr>
      <vt:lpstr>“Effective Cutoff” in other models </vt:lpstr>
      <vt:lpstr>“Effective Cutoff” in other models </vt:lpstr>
      <vt:lpstr>“Effective Cutoff” in other models </vt:lpstr>
      <vt:lpstr>Why such discrepancies exist between effective vs. reported cutoffs?</vt:lpstr>
      <vt:lpstr>PowerPoint Presentation</vt:lpstr>
      <vt:lpstr>Pre-training data contain lots of old/stale data </vt:lpstr>
      <vt:lpstr>Summary thus far </vt:lpstr>
      <vt:lpstr>Long-tail of problems:  There are many infrequent concepts/problems </vt:lpstr>
      <vt:lpstr>Example: The long-tail of languages</vt:lpstr>
      <vt:lpstr>How should we [pre-]train on imbalanced data?</vt:lpstr>
      <vt:lpstr>Upsample or Upweight?  Balanced Training on Heavily Imbalanced Datasets</vt:lpstr>
      <vt:lpstr>Training on a collection of “domains” </vt:lpstr>
      <vt:lpstr>Training on a collection of “domains” </vt:lpstr>
      <vt:lpstr>Temperature Sampling (TS)</vt:lpstr>
      <vt:lpstr>Scalarization (S)</vt:lpstr>
      <vt:lpstr>Scalarization (S) vs Temperature Sampling (TS)</vt:lpstr>
      <vt:lpstr>“Temperature Sampling” often assumed to be equivalent to “Scalarization”</vt:lpstr>
      <vt:lpstr>“Temperature Sampling” often assumed to be equivalent to “Scalarization”</vt:lpstr>
      <vt:lpstr>Scalarization (S) vs Temperature Sampling (TS)</vt:lpstr>
      <vt:lpstr>TS vs S: How do they affect my optimization?</vt:lpstr>
      <vt:lpstr>TS vs S: Convergence speed </vt:lpstr>
      <vt:lpstr>TS vs S: Convergence speed </vt:lpstr>
      <vt:lpstr>                        : Adapting sampling temperature</vt:lpstr>
      <vt:lpstr>Multilingual Language Modeling</vt:lpstr>
      <vt:lpstr>Multilingual Language Modeling</vt:lpstr>
      <vt:lpstr>Summary </vt:lpstr>
      <vt:lpstr>Data ⟷ LLM behavior</vt:lpstr>
      <vt:lpstr>Today</vt:lpstr>
      <vt:lpstr>Today</vt:lpstr>
      <vt:lpstr>AI for Science </vt:lpstr>
      <vt:lpstr>“Digesting” science is getting difficult</vt:lpstr>
      <vt:lpstr>Data ⟷ LLM behavior ⟷  Science discovery</vt:lpstr>
      <vt:lpstr>Science queries: Information seeking vs Aggregative</vt:lpstr>
      <vt:lpstr>Science queries: Information seeking vs Aggregative</vt:lpstr>
      <vt:lpstr>How good is the state-of-the-art at this task? </vt:lpstr>
      <vt:lpstr>What I manually created for my course:</vt:lpstr>
      <vt:lpstr>“Perhaps your query is ambiguous/underdefined?”</vt:lpstr>
      <vt:lpstr>“Wait but did you try OAI ‘Deep Search’???”</vt:lpstr>
      <vt:lpstr>PowerPoint Presentation</vt:lpstr>
      <vt:lpstr>arXiv2Table: A benchmark for  aggregative questions</vt:lpstr>
      <vt:lpstr>Another type of aggregative questions:  Distribution of science contributions </vt:lpstr>
      <vt:lpstr>Distribution of science contributions: why?</vt:lpstr>
      <vt:lpstr>An idealistic hierarchy of science </vt:lpstr>
      <vt:lpstr>Existing hierarchies of science</vt:lpstr>
      <vt:lpstr>Existing hierarchies of science</vt:lpstr>
      <vt:lpstr>Hierarchies of science paper</vt:lpstr>
      <vt:lpstr>Hierarchies of science paper</vt:lpstr>
      <vt:lpstr>How do you represent a ”paper”? </vt:lpstr>
      <vt:lpstr>How do you represent a ”paper”? </vt:lpstr>
      <vt:lpstr>One hierarchy per contribution type</vt:lpstr>
      <vt:lpstr>Hierarchies of science paper</vt:lpstr>
      <vt:lpstr>How should we evaluate a science hierarchy?</vt:lpstr>
      <vt:lpstr>Evaluation as Utilization</vt:lpstr>
      <vt:lpstr>Evaluation as Utilization: Example </vt:lpstr>
      <vt:lpstr>Evaluation as Utilization: Example </vt:lpstr>
      <vt:lpstr>Evaluation as Utilization: Example </vt:lpstr>
      <vt:lpstr>Hierarchies of science paper</vt:lpstr>
      <vt:lpstr>Can LLMs solve this? </vt:lpstr>
      <vt:lpstr>Pure-LLM based approaches </vt:lpstr>
      <vt:lpstr>fLMSci: an LLM-based baseline </vt:lpstr>
      <vt:lpstr>🔮Scychic🔮: Combining LLM and Clustering</vt:lpstr>
      <vt:lpstr>    Evaluation</vt:lpstr>
      <vt:lpstr>Putting things together</vt:lpstr>
      <vt:lpstr>AI for facilitating science: how far are we? </vt:lpstr>
      <vt:lpstr>Not AGI: Helpful agents w/ bounded autonomy</vt:lpstr>
      <vt:lpstr>PowerPoint Presentation</vt:lpstr>
      <vt:lpstr>PowerPoint Presentation</vt:lpstr>
      <vt:lpstr>PowerPoint Presentation</vt:lpstr>
      <vt:lpstr>AI Agents: Hype or Reality? </vt:lpstr>
      <vt:lpstr>Other works that I want to squeeze in:</vt:lpstr>
      <vt:lpstr>The story of two camps </vt:lpstr>
      <vt:lpstr>AGI Around the corner? </vt:lpstr>
      <vt:lpstr>PowerPoint Presentation</vt:lpstr>
      <vt:lpstr>Tying the Loose Ends </vt:lpstr>
      <vt:lpstr>Model capabilities—haves vs have-nots </vt:lpstr>
      <vt:lpstr>LMs [in short term] will remain brittle</vt:lpstr>
      <vt:lpstr>To name a few reasons … </vt:lpstr>
      <vt:lpstr>PowerPoint Presentation</vt:lpstr>
      <vt:lpstr>Data! Data! Data! … I can’t make bricks without clay!   .    ---Sherlock Holmes</vt:lpstr>
      <vt:lpstr>Overall conclusions</vt:lpstr>
      <vt:lpstr>Wikipedia Results – Pile Derived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cp:revision>
  <dcterms:created xsi:type="dcterms:W3CDTF">2020-06-18T00:10:56Z</dcterms:created>
  <dcterms:modified xsi:type="dcterms:W3CDTF">2025-04-21T21:45:20Z</dcterms:modified>
</cp:coreProperties>
</file>